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8" r:id="rId4"/>
    <p:sldMasterId id="2147483760" r:id="rId5"/>
  </p:sldMasterIdLst>
  <p:notesMasterIdLst>
    <p:notesMasterId r:id="rId148"/>
  </p:notesMasterIdLst>
  <p:sldIdLst>
    <p:sldId id="725" r:id="rId6"/>
    <p:sldId id="746" r:id="rId7"/>
    <p:sldId id="728" r:id="rId8"/>
    <p:sldId id="772" r:id="rId9"/>
    <p:sldId id="758" r:id="rId10"/>
    <p:sldId id="4137" r:id="rId11"/>
    <p:sldId id="4013" r:id="rId12"/>
    <p:sldId id="3971" r:id="rId13"/>
    <p:sldId id="4078" r:id="rId14"/>
    <p:sldId id="4117" r:id="rId15"/>
    <p:sldId id="4084" r:id="rId16"/>
    <p:sldId id="4102" r:id="rId17"/>
    <p:sldId id="4093" r:id="rId18"/>
    <p:sldId id="4101" r:id="rId19"/>
    <p:sldId id="4100" r:id="rId20"/>
    <p:sldId id="4130" r:id="rId21"/>
    <p:sldId id="4092" r:id="rId22"/>
    <p:sldId id="353" r:id="rId23"/>
    <p:sldId id="4151" r:id="rId24"/>
    <p:sldId id="4158" r:id="rId25"/>
    <p:sldId id="4155" r:id="rId26"/>
    <p:sldId id="4152" r:id="rId27"/>
    <p:sldId id="4156" r:id="rId28"/>
    <p:sldId id="4157" r:id="rId29"/>
    <p:sldId id="265" r:id="rId30"/>
    <p:sldId id="266" r:id="rId31"/>
    <p:sldId id="267" r:id="rId32"/>
    <p:sldId id="268" r:id="rId33"/>
    <p:sldId id="269" r:id="rId34"/>
    <p:sldId id="270" r:id="rId35"/>
    <p:sldId id="271" r:id="rId36"/>
    <p:sldId id="272" r:id="rId37"/>
    <p:sldId id="273" r:id="rId38"/>
    <p:sldId id="369" r:id="rId39"/>
    <p:sldId id="274" r:id="rId40"/>
    <p:sldId id="285" r:id="rId41"/>
    <p:sldId id="261" r:id="rId42"/>
    <p:sldId id="260" r:id="rId43"/>
    <p:sldId id="262" r:id="rId44"/>
    <p:sldId id="307" r:id="rId45"/>
    <p:sldId id="281" r:id="rId46"/>
    <p:sldId id="4053" r:id="rId47"/>
    <p:sldId id="4054" r:id="rId48"/>
    <p:sldId id="4055" r:id="rId49"/>
    <p:sldId id="282" r:id="rId50"/>
    <p:sldId id="788" r:id="rId51"/>
    <p:sldId id="4160" r:id="rId52"/>
    <p:sldId id="317" r:id="rId53"/>
    <p:sldId id="4127" r:id="rId54"/>
    <p:sldId id="4015" r:id="rId55"/>
    <p:sldId id="4125" r:id="rId56"/>
    <p:sldId id="754" r:id="rId57"/>
    <p:sldId id="4126" r:id="rId58"/>
    <p:sldId id="4023" r:id="rId59"/>
    <p:sldId id="4142" r:id="rId60"/>
    <p:sldId id="4164" r:id="rId61"/>
    <p:sldId id="771" r:id="rId62"/>
    <p:sldId id="4058" r:id="rId63"/>
    <p:sldId id="4148" r:id="rId64"/>
    <p:sldId id="3617" r:id="rId65"/>
    <p:sldId id="3618" r:id="rId66"/>
    <p:sldId id="4115" r:id="rId67"/>
    <p:sldId id="4147" r:id="rId68"/>
    <p:sldId id="4143" r:id="rId69"/>
    <p:sldId id="4146" r:id="rId70"/>
    <p:sldId id="4085" r:id="rId71"/>
    <p:sldId id="1456" r:id="rId72"/>
    <p:sldId id="1337" r:id="rId73"/>
    <p:sldId id="1338" r:id="rId74"/>
    <p:sldId id="3580" r:id="rId75"/>
    <p:sldId id="4128" r:id="rId76"/>
    <p:sldId id="3978" r:id="rId77"/>
    <p:sldId id="3950" r:id="rId78"/>
    <p:sldId id="361" r:id="rId79"/>
    <p:sldId id="4144" r:id="rId80"/>
    <p:sldId id="4080" r:id="rId81"/>
    <p:sldId id="1379" r:id="rId82"/>
    <p:sldId id="3624" r:id="rId83"/>
    <p:sldId id="4136" r:id="rId84"/>
    <p:sldId id="4123" r:id="rId85"/>
    <p:sldId id="4163" r:id="rId86"/>
    <p:sldId id="3987" r:id="rId87"/>
    <p:sldId id="4110" r:id="rId88"/>
    <p:sldId id="391" r:id="rId89"/>
    <p:sldId id="3459" r:id="rId90"/>
    <p:sldId id="3566" r:id="rId91"/>
    <p:sldId id="1299" r:id="rId92"/>
    <p:sldId id="4132" r:id="rId93"/>
    <p:sldId id="4133" r:id="rId94"/>
    <p:sldId id="4134" r:id="rId95"/>
    <p:sldId id="3574" r:id="rId96"/>
    <p:sldId id="675" r:id="rId97"/>
    <p:sldId id="3600" r:id="rId98"/>
    <p:sldId id="3601" r:id="rId99"/>
    <p:sldId id="3603" r:id="rId100"/>
    <p:sldId id="3604" r:id="rId101"/>
    <p:sldId id="3552" r:id="rId102"/>
    <p:sldId id="4165" r:id="rId103"/>
    <p:sldId id="4018" r:id="rId104"/>
    <p:sldId id="1411" r:id="rId105"/>
    <p:sldId id="4135" r:id="rId106"/>
    <p:sldId id="4138" r:id="rId107"/>
    <p:sldId id="3982" r:id="rId108"/>
    <p:sldId id="4119" r:id="rId109"/>
    <p:sldId id="4002" r:id="rId110"/>
    <p:sldId id="4020" r:id="rId111"/>
    <p:sldId id="4131" r:id="rId112"/>
    <p:sldId id="4120" r:id="rId113"/>
    <p:sldId id="4145" r:id="rId114"/>
    <p:sldId id="4118" r:id="rId115"/>
    <p:sldId id="311" r:id="rId116"/>
    <p:sldId id="783" r:id="rId117"/>
    <p:sldId id="768" r:id="rId118"/>
    <p:sldId id="4129" r:id="rId119"/>
    <p:sldId id="3993" r:id="rId120"/>
    <p:sldId id="755" r:id="rId121"/>
    <p:sldId id="4159" r:id="rId122"/>
    <p:sldId id="322" r:id="rId123"/>
    <p:sldId id="4122" r:id="rId124"/>
    <p:sldId id="368" r:id="rId125"/>
    <p:sldId id="370" r:id="rId126"/>
    <p:sldId id="560" r:id="rId127"/>
    <p:sldId id="3626" r:id="rId128"/>
    <p:sldId id="4111" r:id="rId129"/>
    <p:sldId id="4112" r:id="rId130"/>
    <p:sldId id="4113" r:id="rId131"/>
    <p:sldId id="4121" r:id="rId132"/>
    <p:sldId id="483" r:id="rId133"/>
    <p:sldId id="484" r:id="rId134"/>
    <p:sldId id="563" r:id="rId135"/>
    <p:sldId id="485" r:id="rId136"/>
    <p:sldId id="486" r:id="rId137"/>
    <p:sldId id="487" r:id="rId138"/>
    <p:sldId id="488" r:id="rId139"/>
    <p:sldId id="518" r:id="rId140"/>
    <p:sldId id="561" r:id="rId141"/>
    <p:sldId id="1416" r:id="rId142"/>
    <p:sldId id="479" r:id="rId143"/>
    <p:sldId id="557" r:id="rId144"/>
    <p:sldId id="558" r:id="rId145"/>
    <p:sldId id="559" r:id="rId146"/>
    <p:sldId id="492" r:id="rId147"/>
  </p:sldIdLst>
  <p:sldSz cx="12192000" cy="6858000"/>
  <p:notesSz cx="6858000" cy="923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9E79411D-C17E-4131-9F58-C05F2108CBDC}">
          <p14:sldIdLst>
            <p14:sldId id="725"/>
            <p14:sldId id="746"/>
            <p14:sldId id="728"/>
            <p14:sldId id="772"/>
            <p14:sldId id="758"/>
            <p14:sldId id="4137"/>
            <p14:sldId id="4013"/>
            <p14:sldId id="3971"/>
            <p14:sldId id="4078"/>
            <p14:sldId id="4117"/>
            <p14:sldId id="4084"/>
            <p14:sldId id="4102"/>
            <p14:sldId id="4093"/>
            <p14:sldId id="4101"/>
            <p14:sldId id="4100"/>
            <p14:sldId id="4130"/>
            <p14:sldId id="4092"/>
            <p14:sldId id="353"/>
            <p14:sldId id="4151"/>
            <p14:sldId id="4158"/>
            <p14:sldId id="4155"/>
            <p14:sldId id="4152"/>
            <p14:sldId id="4156"/>
            <p14:sldId id="4157"/>
            <p14:sldId id="265"/>
            <p14:sldId id="266"/>
            <p14:sldId id="267"/>
            <p14:sldId id="268"/>
            <p14:sldId id="269"/>
            <p14:sldId id="270"/>
            <p14:sldId id="271"/>
            <p14:sldId id="272"/>
            <p14:sldId id="273"/>
            <p14:sldId id="369"/>
            <p14:sldId id="274"/>
            <p14:sldId id="285"/>
            <p14:sldId id="261"/>
            <p14:sldId id="260"/>
            <p14:sldId id="262"/>
            <p14:sldId id="307"/>
            <p14:sldId id="281"/>
            <p14:sldId id="4053"/>
            <p14:sldId id="4054"/>
            <p14:sldId id="4055"/>
            <p14:sldId id="282"/>
            <p14:sldId id="788"/>
            <p14:sldId id="4160"/>
            <p14:sldId id="317"/>
            <p14:sldId id="4127"/>
            <p14:sldId id="4015"/>
            <p14:sldId id="4125"/>
            <p14:sldId id="754"/>
            <p14:sldId id="4126"/>
            <p14:sldId id="4023"/>
            <p14:sldId id="4142"/>
            <p14:sldId id="4164"/>
            <p14:sldId id="771"/>
            <p14:sldId id="4058"/>
            <p14:sldId id="4148"/>
            <p14:sldId id="3617"/>
            <p14:sldId id="3618"/>
            <p14:sldId id="4115"/>
            <p14:sldId id="4147"/>
            <p14:sldId id="4143"/>
            <p14:sldId id="4146"/>
            <p14:sldId id="4085"/>
            <p14:sldId id="1456"/>
            <p14:sldId id="1337"/>
            <p14:sldId id="1338"/>
            <p14:sldId id="3580"/>
            <p14:sldId id="4128"/>
            <p14:sldId id="3978"/>
            <p14:sldId id="3950"/>
            <p14:sldId id="361"/>
            <p14:sldId id="4144"/>
            <p14:sldId id="4080"/>
            <p14:sldId id="1379"/>
            <p14:sldId id="3624"/>
            <p14:sldId id="4136"/>
            <p14:sldId id="4123"/>
            <p14:sldId id="4163"/>
            <p14:sldId id="3987"/>
            <p14:sldId id="4110"/>
            <p14:sldId id="391"/>
            <p14:sldId id="3459"/>
            <p14:sldId id="3566"/>
            <p14:sldId id="1299"/>
            <p14:sldId id="4132"/>
            <p14:sldId id="4133"/>
            <p14:sldId id="4134"/>
            <p14:sldId id="3574"/>
            <p14:sldId id="675"/>
            <p14:sldId id="3600"/>
            <p14:sldId id="3601"/>
            <p14:sldId id="3603"/>
            <p14:sldId id="3604"/>
            <p14:sldId id="3552"/>
            <p14:sldId id="4165"/>
            <p14:sldId id="4018"/>
            <p14:sldId id="1411"/>
            <p14:sldId id="4135"/>
            <p14:sldId id="4138"/>
            <p14:sldId id="3982"/>
            <p14:sldId id="4119"/>
            <p14:sldId id="4002"/>
            <p14:sldId id="4020"/>
            <p14:sldId id="4131"/>
            <p14:sldId id="4120"/>
            <p14:sldId id="4145"/>
            <p14:sldId id="4118"/>
            <p14:sldId id="311"/>
            <p14:sldId id="783"/>
            <p14:sldId id="768"/>
            <p14:sldId id="4129"/>
            <p14:sldId id="3993"/>
            <p14:sldId id="755"/>
            <p14:sldId id="4159"/>
            <p14:sldId id="322"/>
            <p14:sldId id="4122"/>
            <p14:sldId id="368"/>
            <p14:sldId id="370"/>
            <p14:sldId id="560"/>
            <p14:sldId id="3626"/>
            <p14:sldId id="4111"/>
            <p14:sldId id="4112"/>
            <p14:sldId id="4113"/>
            <p14:sldId id="4121"/>
            <p14:sldId id="483"/>
            <p14:sldId id="484"/>
            <p14:sldId id="563"/>
            <p14:sldId id="485"/>
            <p14:sldId id="486"/>
            <p14:sldId id="487"/>
            <p14:sldId id="488"/>
            <p14:sldId id="518"/>
            <p14:sldId id="561"/>
            <p14:sldId id="1416"/>
            <p14:sldId id="479"/>
            <p14:sldId id="557"/>
            <p14:sldId id="558"/>
            <p14:sldId id="559"/>
            <p14:sldId id="4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3366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78" autoAdjust="0"/>
    <p:restoredTop sz="48300" autoAdjust="0"/>
  </p:normalViewPr>
  <p:slideViewPr>
    <p:cSldViewPr snapToGrid="0">
      <p:cViewPr varScale="1">
        <p:scale>
          <a:sx n="79" d="100"/>
          <a:sy n="79" d="100"/>
        </p:scale>
        <p:origin x="84" y="624"/>
      </p:cViewPr>
      <p:guideLst/>
    </p:cSldViewPr>
  </p:slideViewPr>
  <p:outlineViewPr>
    <p:cViewPr>
      <p:scale>
        <a:sx n="33" d="100"/>
        <a:sy n="33" d="100"/>
      </p:scale>
      <p:origin x="0" y="-37712"/>
    </p:cViewPr>
  </p:outlineViewPr>
  <p:notesTextViewPr>
    <p:cViewPr>
      <p:scale>
        <a:sx n="1" d="1"/>
        <a:sy n="1" d="1"/>
      </p:scale>
      <p:origin x="0" y="0"/>
    </p:cViewPr>
  </p:notesTextViewPr>
  <p:sorterViewPr>
    <p:cViewPr>
      <p:scale>
        <a:sx n="49" d="100"/>
        <a:sy n="49"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presProps" Target="presProps.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oleObject" Target="file:///\\Users\tmscot06\Desktop\JCPS%20Disproportionality\JCPS%20DISPRO%20DATA%20DESCRITIV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solidFill>
                <a:latin typeface="+mn-lt"/>
                <a:ea typeface="+mn-ea"/>
                <a:cs typeface="+mn-cs"/>
              </a:defRPr>
            </a:pPr>
            <a:r>
              <a:rPr lang="en-US" sz="1400" dirty="0"/>
              <a:t>COMMON AREA CODING - PERCENT OF TIME</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0310081432128602E-2"/>
          <c:y val="0.241214168021156"/>
          <c:w val="0.89618564506359799"/>
          <c:h val="0.53707147612689199"/>
        </c:manualLayout>
      </c:layout>
      <c:barChart>
        <c:barDir val="col"/>
        <c:grouping val="clustered"/>
        <c:varyColors val="0"/>
        <c:ser>
          <c:idx val="0"/>
          <c:order val="0"/>
          <c:tx>
            <c:strRef>
              <c:f>COMMON!$BQ$69</c:f>
              <c:strCache>
                <c:ptCount val="1"/>
                <c:pt idx="0">
                  <c:v>Active Supervision</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COMMON!$BP$70:$BP$72</c:f>
              <c:strCache>
                <c:ptCount val="3"/>
                <c:pt idx="0">
                  <c:v>Elementary</c:v>
                </c:pt>
                <c:pt idx="1">
                  <c:v>Middlie School</c:v>
                </c:pt>
                <c:pt idx="2">
                  <c:v>High School</c:v>
                </c:pt>
              </c:strCache>
            </c:strRef>
          </c:cat>
          <c:val>
            <c:numRef>
              <c:f>COMMON!$BQ$70:$BQ$72</c:f>
              <c:numCache>
                <c:formatCode>0%</c:formatCode>
                <c:ptCount val="3"/>
                <c:pt idx="0">
                  <c:v>0.95047196546652801</c:v>
                </c:pt>
                <c:pt idx="1">
                  <c:v>0.95811928745406105</c:v>
                </c:pt>
                <c:pt idx="2">
                  <c:v>0.92700000000000005</c:v>
                </c:pt>
              </c:numCache>
            </c:numRef>
          </c:val>
          <c:extLst>
            <c:ext xmlns:c16="http://schemas.microsoft.com/office/drawing/2014/chart" uri="{C3380CC4-5D6E-409C-BE32-E72D297353CC}">
              <c16:uniqueId val="{00000000-0076-D749-8541-6D6513C9F6A1}"/>
            </c:ext>
          </c:extLst>
        </c:ser>
        <c:ser>
          <c:idx val="1"/>
          <c:order val="1"/>
          <c:tx>
            <c:strRef>
              <c:f>COMMON!$BR$69</c:f>
              <c:strCache>
                <c:ptCount val="1"/>
                <c:pt idx="0">
                  <c:v>Social Engagement</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COMMON!$BP$70:$BP$72</c:f>
              <c:strCache>
                <c:ptCount val="3"/>
                <c:pt idx="0">
                  <c:v>Elementary</c:v>
                </c:pt>
                <c:pt idx="1">
                  <c:v>Middlie School</c:v>
                </c:pt>
                <c:pt idx="2">
                  <c:v>High School</c:v>
                </c:pt>
              </c:strCache>
            </c:strRef>
          </c:cat>
          <c:val>
            <c:numRef>
              <c:f>COMMON!$BR$70:$BR$72</c:f>
              <c:numCache>
                <c:formatCode>0%</c:formatCode>
                <c:ptCount val="3"/>
                <c:pt idx="0">
                  <c:v>0.168358891079498</c:v>
                </c:pt>
                <c:pt idx="1">
                  <c:v>0.107268013359637</c:v>
                </c:pt>
                <c:pt idx="2">
                  <c:v>2.0433579468591201E-2</c:v>
                </c:pt>
              </c:numCache>
            </c:numRef>
          </c:val>
          <c:extLst>
            <c:ext xmlns:c16="http://schemas.microsoft.com/office/drawing/2014/chart" uri="{C3380CC4-5D6E-409C-BE32-E72D297353CC}">
              <c16:uniqueId val="{00000001-0076-D749-8541-6D6513C9F6A1}"/>
            </c:ext>
          </c:extLst>
        </c:ser>
        <c:dLbls>
          <c:dLblPos val="outEnd"/>
          <c:showLegendKey val="0"/>
          <c:showVal val="1"/>
          <c:showCatName val="0"/>
          <c:showSerName val="0"/>
          <c:showPercent val="0"/>
          <c:showBubbleSize val="0"/>
        </c:dLbls>
        <c:gapWidth val="182"/>
        <c:axId val="2135067304"/>
        <c:axId val="2135063752"/>
      </c:barChart>
      <c:catAx>
        <c:axId val="213506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35063752"/>
        <c:crosses val="autoZero"/>
        <c:auto val="1"/>
        <c:lblAlgn val="ctr"/>
        <c:lblOffset val="100"/>
        <c:noMultiLvlLbl val="0"/>
      </c:catAx>
      <c:valAx>
        <c:axId val="2135063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3506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339675-576B-A948-A34D-8DFB0F18A509}" type="doc">
      <dgm:prSet loTypeId="urn:microsoft.com/office/officeart/2005/8/layout/cycle5" loCatId="" qsTypeId="urn:microsoft.com/office/officeart/2005/8/quickstyle/simple3" qsCatId="simple" csTypeId="urn:microsoft.com/office/officeart/2005/8/colors/accent1_1" csCatId="accent1" phldr="1"/>
      <dgm:spPr/>
      <dgm:t>
        <a:bodyPr/>
        <a:lstStyle/>
        <a:p>
          <a:endParaRPr lang="en-US"/>
        </a:p>
      </dgm:t>
    </dgm:pt>
    <dgm:pt modelId="{12E74CEF-DFDC-AB44-833A-9648065FA9C7}">
      <dgm:prSet phldrT="[Text]" custT="1"/>
      <dgm:spPr/>
      <dgm:t>
        <a:bodyPr anchor="ctr"/>
        <a:lstStyle/>
        <a:p>
          <a:r>
            <a:rPr lang="en-US" sz="1900" dirty="0">
              <a:latin typeface="Tw Cen MT"/>
              <a:cs typeface="Tw Cen MT"/>
            </a:rPr>
            <a:t>Teaming &amp; Leadership</a:t>
          </a:r>
          <a:endParaRPr lang="en-US" sz="1900" dirty="0">
            <a:solidFill>
              <a:schemeClr val="accent6"/>
            </a:solidFill>
            <a:latin typeface="Tw Cen MT"/>
            <a:cs typeface="Tw Cen MT"/>
          </a:endParaRPr>
        </a:p>
      </dgm:t>
    </dgm:pt>
    <dgm:pt modelId="{3C043131-603B-7D4A-B9E2-3192831A10F7}" type="parTrans" cxnId="{4F7D8375-4516-184E-BAAF-2FACEA774B37}">
      <dgm:prSet/>
      <dgm:spPr/>
      <dgm:t>
        <a:bodyPr/>
        <a:lstStyle/>
        <a:p>
          <a:endParaRPr lang="en-US">
            <a:solidFill>
              <a:schemeClr val="tx2"/>
            </a:solidFill>
          </a:endParaRPr>
        </a:p>
      </dgm:t>
    </dgm:pt>
    <dgm:pt modelId="{30A6C9C9-F63F-F64A-AC28-FCC829EEE7DC}" type="sibTrans" cxnId="{4F7D8375-4516-184E-BAAF-2FACEA774B37}">
      <dgm:prSet/>
      <dgm:spPr>
        <a:ln w="25400">
          <a:solidFill>
            <a:schemeClr val="tx1"/>
          </a:solidFill>
        </a:ln>
      </dgm:spPr>
      <dgm:t>
        <a:bodyPr/>
        <a:lstStyle/>
        <a:p>
          <a:endParaRPr lang="en-US">
            <a:solidFill>
              <a:schemeClr val="tx2"/>
            </a:solidFill>
          </a:endParaRPr>
        </a:p>
      </dgm:t>
    </dgm:pt>
    <dgm:pt modelId="{06307E32-30F4-4E42-954D-30045A7E8A7C}">
      <dgm:prSet phldrT="[Text]" custT="1"/>
      <dgm:spPr/>
      <dgm:t>
        <a:bodyPr/>
        <a:lstStyle/>
        <a:p>
          <a:r>
            <a:rPr lang="en-US" sz="1900" dirty="0">
              <a:latin typeface="Tw Cen MT"/>
              <a:cs typeface="Tw Cen MT"/>
            </a:rPr>
            <a:t>Vision &amp; Expectations</a:t>
          </a:r>
          <a:endParaRPr lang="en-US" sz="1900" dirty="0">
            <a:solidFill>
              <a:schemeClr val="accent6"/>
            </a:solidFill>
            <a:latin typeface="Tw Cen MT"/>
            <a:cs typeface="Tw Cen MT"/>
          </a:endParaRPr>
        </a:p>
      </dgm:t>
    </dgm:pt>
    <dgm:pt modelId="{E469C5B7-D889-2D4E-A029-F1B754FC79B0}" type="parTrans" cxnId="{23F10E1D-BB41-EC42-AA2D-3F0E68FEFD09}">
      <dgm:prSet/>
      <dgm:spPr/>
      <dgm:t>
        <a:bodyPr/>
        <a:lstStyle/>
        <a:p>
          <a:endParaRPr lang="en-US">
            <a:solidFill>
              <a:schemeClr val="tx2"/>
            </a:solidFill>
          </a:endParaRPr>
        </a:p>
      </dgm:t>
    </dgm:pt>
    <dgm:pt modelId="{2F3C4439-D4EA-C646-92E7-DEC09EF8E25E}" type="sibTrans" cxnId="{23F10E1D-BB41-EC42-AA2D-3F0E68FEFD09}">
      <dgm:prSet/>
      <dgm:spPr>
        <a:ln w="25400">
          <a:solidFill>
            <a:schemeClr val="tx1"/>
          </a:solidFill>
        </a:ln>
      </dgm:spPr>
      <dgm:t>
        <a:bodyPr/>
        <a:lstStyle/>
        <a:p>
          <a:endParaRPr lang="en-US">
            <a:solidFill>
              <a:schemeClr val="tx2"/>
            </a:solidFill>
          </a:endParaRPr>
        </a:p>
      </dgm:t>
    </dgm:pt>
    <dgm:pt modelId="{ED5A729C-C2B3-124C-BFC8-6B0886A0A002}">
      <dgm:prSet phldrT="[Text]" custT="1"/>
      <dgm:spPr/>
      <dgm:t>
        <a:bodyPr/>
        <a:lstStyle/>
        <a:p>
          <a:r>
            <a:rPr lang="en-US" sz="1900" dirty="0">
              <a:latin typeface="Tw Cen MT"/>
              <a:cs typeface="Tw Cen MT"/>
            </a:rPr>
            <a:t>Define Rules (examples) and Routines </a:t>
          </a:r>
          <a:endParaRPr lang="en-US" sz="1900" dirty="0">
            <a:solidFill>
              <a:schemeClr val="accent6"/>
            </a:solidFill>
            <a:latin typeface="Tw Cen MT"/>
            <a:cs typeface="Tw Cen MT"/>
          </a:endParaRPr>
        </a:p>
      </dgm:t>
    </dgm:pt>
    <dgm:pt modelId="{65866084-369E-2649-AA56-789D3A100910}" type="parTrans" cxnId="{26D43533-1B98-664F-830E-0100559D4BB7}">
      <dgm:prSet/>
      <dgm:spPr/>
      <dgm:t>
        <a:bodyPr/>
        <a:lstStyle/>
        <a:p>
          <a:endParaRPr lang="en-US">
            <a:solidFill>
              <a:schemeClr val="tx2"/>
            </a:solidFill>
          </a:endParaRPr>
        </a:p>
      </dgm:t>
    </dgm:pt>
    <dgm:pt modelId="{AD1C6217-87FB-614A-BC06-7082E9C9A280}" type="sibTrans" cxnId="{26D43533-1B98-664F-830E-0100559D4BB7}">
      <dgm:prSet/>
      <dgm:spPr>
        <a:ln w="25400">
          <a:solidFill>
            <a:schemeClr val="tx1"/>
          </a:solidFill>
        </a:ln>
      </dgm:spPr>
      <dgm:t>
        <a:bodyPr/>
        <a:lstStyle/>
        <a:p>
          <a:endParaRPr lang="en-US">
            <a:solidFill>
              <a:schemeClr val="tx2"/>
            </a:solidFill>
          </a:endParaRPr>
        </a:p>
      </dgm:t>
    </dgm:pt>
    <dgm:pt modelId="{C4B0CCD5-F6FF-9343-A169-988F190AC54A}">
      <dgm:prSet phldrT="[Text]" custT="1"/>
      <dgm:spPr/>
      <dgm:t>
        <a:bodyPr/>
        <a:lstStyle/>
        <a:p>
          <a:r>
            <a:rPr lang="en-US" sz="1900" dirty="0">
              <a:latin typeface="Tw Cen MT"/>
              <a:cs typeface="Tw Cen MT"/>
            </a:rPr>
            <a:t>System for Teaching</a:t>
          </a:r>
          <a:endParaRPr lang="en-US" sz="1900" dirty="0">
            <a:solidFill>
              <a:schemeClr val="accent6"/>
            </a:solidFill>
            <a:latin typeface="Tw Cen MT"/>
            <a:cs typeface="Tw Cen MT"/>
          </a:endParaRPr>
        </a:p>
      </dgm:t>
    </dgm:pt>
    <dgm:pt modelId="{6BA24CFC-880A-E94E-9898-E8C989607E94}" type="parTrans" cxnId="{5AE3877C-6379-C345-80FF-905E9FA70E9C}">
      <dgm:prSet/>
      <dgm:spPr/>
      <dgm:t>
        <a:bodyPr/>
        <a:lstStyle/>
        <a:p>
          <a:endParaRPr lang="en-US">
            <a:solidFill>
              <a:schemeClr val="tx2"/>
            </a:solidFill>
          </a:endParaRPr>
        </a:p>
      </dgm:t>
    </dgm:pt>
    <dgm:pt modelId="{E9632028-7BCA-E547-85B9-1FF86C2046AC}" type="sibTrans" cxnId="{5AE3877C-6379-C345-80FF-905E9FA70E9C}">
      <dgm:prSet/>
      <dgm:spPr>
        <a:ln w="25400">
          <a:solidFill>
            <a:schemeClr val="tx1"/>
          </a:solidFill>
        </a:ln>
      </dgm:spPr>
      <dgm:t>
        <a:bodyPr/>
        <a:lstStyle/>
        <a:p>
          <a:endParaRPr lang="en-US">
            <a:solidFill>
              <a:schemeClr val="tx2"/>
            </a:solidFill>
          </a:endParaRPr>
        </a:p>
      </dgm:t>
    </dgm:pt>
    <dgm:pt modelId="{51FACC4A-B716-984D-AF4C-0652642CB1A5}">
      <dgm:prSet phldrT="[Text]" custT="1"/>
      <dgm:spPr/>
      <dgm:t>
        <a:bodyPr/>
        <a:lstStyle/>
        <a:p>
          <a:r>
            <a:rPr lang="en-US" sz="1900" dirty="0">
              <a:latin typeface="Tw Cen MT"/>
              <a:cs typeface="Tw Cen MT"/>
            </a:rPr>
            <a:t>System for Feedback &amp; Acknowledging</a:t>
          </a:r>
          <a:endParaRPr lang="en-US" sz="1900" dirty="0">
            <a:solidFill>
              <a:schemeClr val="accent6"/>
            </a:solidFill>
            <a:latin typeface="Tw Cen MT"/>
            <a:cs typeface="Tw Cen MT"/>
          </a:endParaRPr>
        </a:p>
      </dgm:t>
    </dgm:pt>
    <dgm:pt modelId="{A9D55476-FD00-2C45-A0E2-505A3423819A}" type="parTrans" cxnId="{85F8563B-F26C-F646-A2B7-23D5C25ABBF3}">
      <dgm:prSet/>
      <dgm:spPr/>
      <dgm:t>
        <a:bodyPr/>
        <a:lstStyle/>
        <a:p>
          <a:endParaRPr lang="en-US">
            <a:solidFill>
              <a:schemeClr val="tx2"/>
            </a:solidFill>
          </a:endParaRPr>
        </a:p>
      </dgm:t>
    </dgm:pt>
    <dgm:pt modelId="{678E7841-A7F5-6A4F-BBE5-F164BE54DB9B}" type="sibTrans" cxnId="{85F8563B-F26C-F646-A2B7-23D5C25ABBF3}">
      <dgm:prSet/>
      <dgm:spPr>
        <a:ln w="25400">
          <a:solidFill>
            <a:schemeClr val="tx1"/>
          </a:solidFill>
        </a:ln>
      </dgm:spPr>
      <dgm:t>
        <a:bodyPr/>
        <a:lstStyle/>
        <a:p>
          <a:endParaRPr lang="en-US">
            <a:solidFill>
              <a:schemeClr val="tx2"/>
            </a:solidFill>
          </a:endParaRPr>
        </a:p>
      </dgm:t>
    </dgm:pt>
    <dgm:pt modelId="{96D769C5-43FC-C840-8C42-B3C22E90BAF9}">
      <dgm:prSet phldrT="[Text]" custT="1"/>
      <dgm:spPr/>
      <dgm:t>
        <a:bodyPr/>
        <a:lstStyle/>
        <a:p>
          <a:r>
            <a:rPr lang="en-US" sz="1800" dirty="0">
              <a:latin typeface="Tw Cen MT"/>
              <a:cs typeface="Tw Cen MT"/>
            </a:rPr>
            <a:t>Preventing &amp; Responding to Inappropriate Behavior</a:t>
          </a:r>
          <a:endParaRPr lang="en-US" sz="1800" dirty="0">
            <a:solidFill>
              <a:schemeClr val="accent6"/>
            </a:solidFill>
            <a:latin typeface="Tw Cen MT"/>
            <a:cs typeface="Tw Cen MT"/>
          </a:endParaRPr>
        </a:p>
      </dgm:t>
    </dgm:pt>
    <dgm:pt modelId="{93F61481-7FD6-7149-9580-6E3BEF5CF6C0}" type="parTrans" cxnId="{B8DB5E3E-5A77-2240-87D0-A28D357744C2}">
      <dgm:prSet/>
      <dgm:spPr/>
      <dgm:t>
        <a:bodyPr/>
        <a:lstStyle/>
        <a:p>
          <a:endParaRPr lang="en-US">
            <a:solidFill>
              <a:schemeClr val="tx2"/>
            </a:solidFill>
          </a:endParaRPr>
        </a:p>
      </dgm:t>
    </dgm:pt>
    <dgm:pt modelId="{C7E5B433-EF0B-FA4D-9AA2-FB780BA695C9}" type="sibTrans" cxnId="{B8DB5E3E-5A77-2240-87D0-A28D357744C2}">
      <dgm:prSet/>
      <dgm:spPr>
        <a:ln w="25400">
          <a:solidFill>
            <a:schemeClr val="tx1"/>
          </a:solidFill>
        </a:ln>
      </dgm:spPr>
      <dgm:t>
        <a:bodyPr/>
        <a:lstStyle/>
        <a:p>
          <a:endParaRPr lang="en-US">
            <a:solidFill>
              <a:schemeClr val="tx2"/>
            </a:solidFill>
          </a:endParaRPr>
        </a:p>
      </dgm:t>
    </dgm:pt>
    <dgm:pt modelId="{84336795-68C6-D040-B852-3B2ABA5086CC}">
      <dgm:prSet phldrT="[Text]" custT="1"/>
      <dgm:spPr/>
      <dgm:t>
        <a:bodyPr/>
        <a:lstStyle/>
        <a:p>
          <a:r>
            <a:rPr lang="en-US" sz="1900" dirty="0">
              <a:latin typeface="Tw Cen MT"/>
              <a:cs typeface="Tw Cen MT"/>
            </a:rPr>
            <a:t>Data-Based Decision-Making</a:t>
          </a:r>
          <a:r>
            <a:rPr lang="en-US" sz="1900" dirty="0">
              <a:solidFill>
                <a:schemeClr val="accent6"/>
              </a:solidFill>
              <a:latin typeface="Tw Cen MT"/>
              <a:cs typeface="Tw Cen MT"/>
            </a:rPr>
            <a:t> </a:t>
          </a:r>
        </a:p>
      </dgm:t>
    </dgm:pt>
    <dgm:pt modelId="{6C71D5ED-AACF-E54D-AFB6-0E8E5CE61D84}" type="parTrans" cxnId="{40C6D3FA-D1D6-0B4C-9E69-D310EFFE8519}">
      <dgm:prSet/>
      <dgm:spPr/>
      <dgm:t>
        <a:bodyPr/>
        <a:lstStyle/>
        <a:p>
          <a:endParaRPr lang="en-US">
            <a:solidFill>
              <a:schemeClr val="tx2"/>
            </a:solidFill>
          </a:endParaRPr>
        </a:p>
      </dgm:t>
    </dgm:pt>
    <dgm:pt modelId="{25867DC6-E808-AE43-80A4-E4EF7AB156E9}" type="sibTrans" cxnId="{40C6D3FA-D1D6-0B4C-9E69-D310EFFE8519}">
      <dgm:prSet/>
      <dgm:spPr>
        <a:ln w="25400">
          <a:solidFill>
            <a:schemeClr val="tx1"/>
          </a:solidFill>
        </a:ln>
      </dgm:spPr>
      <dgm:t>
        <a:bodyPr/>
        <a:lstStyle/>
        <a:p>
          <a:endParaRPr lang="en-US">
            <a:solidFill>
              <a:schemeClr val="tx2"/>
            </a:solidFill>
          </a:endParaRPr>
        </a:p>
      </dgm:t>
    </dgm:pt>
    <dgm:pt modelId="{29451935-7598-084B-81CE-E1FC13121205}" type="pres">
      <dgm:prSet presAssocID="{12339675-576B-A948-A34D-8DFB0F18A509}" presName="cycle" presStyleCnt="0">
        <dgm:presLayoutVars>
          <dgm:dir/>
          <dgm:resizeHandles val="exact"/>
        </dgm:presLayoutVars>
      </dgm:prSet>
      <dgm:spPr/>
    </dgm:pt>
    <dgm:pt modelId="{A8D9E1BA-94BE-E943-9FE9-126AD1971030}" type="pres">
      <dgm:prSet presAssocID="{12E74CEF-DFDC-AB44-833A-9648065FA9C7}" presName="node" presStyleLbl="node1" presStyleIdx="0" presStyleCnt="7" custScaleX="126061" custScaleY="139277" custRadScaleRad="99746" custRadScaleInc="23099">
        <dgm:presLayoutVars>
          <dgm:bulletEnabled val="1"/>
        </dgm:presLayoutVars>
      </dgm:prSet>
      <dgm:spPr/>
    </dgm:pt>
    <dgm:pt modelId="{0A76436B-3A1E-4842-B5AC-907682490166}" type="pres">
      <dgm:prSet presAssocID="{12E74CEF-DFDC-AB44-833A-9648065FA9C7}" presName="spNode" presStyleCnt="0"/>
      <dgm:spPr/>
    </dgm:pt>
    <dgm:pt modelId="{AA7864BF-1A1E-5E4E-88D5-4E03533948BF}" type="pres">
      <dgm:prSet presAssocID="{30A6C9C9-F63F-F64A-AC28-FCC829EEE7DC}" presName="sibTrans" presStyleLbl="sibTrans1D1" presStyleIdx="0" presStyleCnt="7"/>
      <dgm:spPr/>
    </dgm:pt>
    <dgm:pt modelId="{9A0F8BFE-6EE3-A14B-A141-F8DDD688816E}" type="pres">
      <dgm:prSet presAssocID="{06307E32-30F4-4E42-954D-30045A7E8A7C}" presName="node" presStyleLbl="node1" presStyleIdx="1" presStyleCnt="7" custScaleX="143413" custScaleY="139277" custRadScaleRad="103687" custRadScaleInc="48105">
        <dgm:presLayoutVars>
          <dgm:bulletEnabled val="1"/>
        </dgm:presLayoutVars>
      </dgm:prSet>
      <dgm:spPr/>
    </dgm:pt>
    <dgm:pt modelId="{27003C82-3663-E141-809A-85E0682E792C}" type="pres">
      <dgm:prSet presAssocID="{06307E32-30F4-4E42-954D-30045A7E8A7C}" presName="spNode" presStyleCnt="0"/>
      <dgm:spPr/>
    </dgm:pt>
    <dgm:pt modelId="{24D75129-6DD0-5E4B-A617-805C41CB08F7}" type="pres">
      <dgm:prSet presAssocID="{2F3C4439-D4EA-C646-92E7-DEC09EF8E25E}" presName="sibTrans" presStyleLbl="sibTrans1D1" presStyleIdx="1" presStyleCnt="7"/>
      <dgm:spPr/>
    </dgm:pt>
    <dgm:pt modelId="{C1397F4A-5B69-A445-9DF4-B15C13E1CFA1}" type="pres">
      <dgm:prSet presAssocID="{ED5A729C-C2B3-124C-BFC8-6B0886A0A002}" presName="node" presStyleLbl="node1" presStyleIdx="2" presStyleCnt="7" custScaleX="126061" custScaleY="173701">
        <dgm:presLayoutVars>
          <dgm:bulletEnabled val="1"/>
        </dgm:presLayoutVars>
      </dgm:prSet>
      <dgm:spPr/>
    </dgm:pt>
    <dgm:pt modelId="{FE2365A4-9922-464F-88D6-6987A2FDE2DB}" type="pres">
      <dgm:prSet presAssocID="{ED5A729C-C2B3-124C-BFC8-6B0886A0A002}" presName="spNode" presStyleCnt="0"/>
      <dgm:spPr/>
    </dgm:pt>
    <dgm:pt modelId="{4DED0F80-1AB9-ED4D-AE94-FB451A87AD18}" type="pres">
      <dgm:prSet presAssocID="{AD1C6217-87FB-614A-BC06-7082E9C9A280}" presName="sibTrans" presStyleLbl="sibTrans1D1" presStyleIdx="2" presStyleCnt="7"/>
      <dgm:spPr/>
    </dgm:pt>
    <dgm:pt modelId="{50C236E2-8BC8-D147-8039-D71344B192F2}" type="pres">
      <dgm:prSet presAssocID="{C4B0CCD5-F6FF-9343-A169-988F190AC54A}" presName="node" presStyleLbl="node1" presStyleIdx="3" presStyleCnt="7" custScaleX="158542" custScaleY="139277" custRadScaleRad="107796" custRadScaleInc="-38620">
        <dgm:presLayoutVars>
          <dgm:bulletEnabled val="1"/>
        </dgm:presLayoutVars>
      </dgm:prSet>
      <dgm:spPr/>
    </dgm:pt>
    <dgm:pt modelId="{11F327D6-AF79-794F-BB91-826C40D6E211}" type="pres">
      <dgm:prSet presAssocID="{C4B0CCD5-F6FF-9343-A169-988F190AC54A}" presName="spNode" presStyleCnt="0"/>
      <dgm:spPr/>
    </dgm:pt>
    <dgm:pt modelId="{2ABB0EE4-3698-DA42-9B95-C85DB02CB299}" type="pres">
      <dgm:prSet presAssocID="{E9632028-7BCA-E547-85B9-1FF86C2046AC}" presName="sibTrans" presStyleLbl="sibTrans1D1" presStyleIdx="3" presStyleCnt="7"/>
      <dgm:spPr/>
    </dgm:pt>
    <dgm:pt modelId="{D1D7DB14-AECE-AE4D-A599-C15AD428E825}" type="pres">
      <dgm:prSet presAssocID="{51FACC4A-B716-984D-AF4C-0652642CB1A5}" presName="node" presStyleLbl="node1" presStyleIdx="4" presStyleCnt="7" custScaleX="174420" custScaleY="139277" custRadScaleRad="105247" custRadScaleInc="25415">
        <dgm:presLayoutVars>
          <dgm:bulletEnabled val="1"/>
        </dgm:presLayoutVars>
      </dgm:prSet>
      <dgm:spPr/>
    </dgm:pt>
    <dgm:pt modelId="{7186155F-D9DE-9E47-958C-CF44FC204611}" type="pres">
      <dgm:prSet presAssocID="{51FACC4A-B716-984D-AF4C-0652642CB1A5}" presName="spNode" presStyleCnt="0"/>
      <dgm:spPr/>
    </dgm:pt>
    <dgm:pt modelId="{BA975827-A763-FA4B-9949-4C673A34EED4}" type="pres">
      <dgm:prSet presAssocID="{678E7841-A7F5-6A4F-BBE5-F164BE54DB9B}" presName="sibTrans" presStyleLbl="sibTrans1D1" presStyleIdx="4" presStyleCnt="7"/>
      <dgm:spPr/>
    </dgm:pt>
    <dgm:pt modelId="{100EB727-8A41-A440-B8EE-80F7D322D34A}" type="pres">
      <dgm:prSet presAssocID="{96D769C5-43FC-C840-8C42-B3C22E90BAF9}" presName="node" presStyleLbl="node1" presStyleIdx="5" presStyleCnt="7" custScaleX="135400" custScaleY="165266">
        <dgm:presLayoutVars>
          <dgm:bulletEnabled val="1"/>
        </dgm:presLayoutVars>
      </dgm:prSet>
      <dgm:spPr/>
    </dgm:pt>
    <dgm:pt modelId="{D7F9F395-7469-BF46-B998-1ECEC6D3CE52}" type="pres">
      <dgm:prSet presAssocID="{96D769C5-43FC-C840-8C42-B3C22E90BAF9}" presName="spNode" presStyleCnt="0"/>
      <dgm:spPr/>
    </dgm:pt>
    <dgm:pt modelId="{AA1F70D8-48BA-4848-9D05-ABCDB9191D97}" type="pres">
      <dgm:prSet presAssocID="{C7E5B433-EF0B-FA4D-9AA2-FB780BA695C9}" presName="sibTrans" presStyleLbl="sibTrans1D1" presStyleIdx="5" presStyleCnt="7"/>
      <dgm:spPr/>
    </dgm:pt>
    <dgm:pt modelId="{8ABEB62D-F918-5241-B0AC-51C9763C24E8}" type="pres">
      <dgm:prSet presAssocID="{84336795-68C6-D040-B852-3B2ABA5086CC}" presName="node" presStyleLbl="node1" presStyleIdx="6" presStyleCnt="7" custScaleX="163966" custScaleY="156967">
        <dgm:presLayoutVars>
          <dgm:bulletEnabled val="1"/>
        </dgm:presLayoutVars>
      </dgm:prSet>
      <dgm:spPr/>
    </dgm:pt>
    <dgm:pt modelId="{53BB674D-FBC1-154D-83D0-AC817B3C7E9E}" type="pres">
      <dgm:prSet presAssocID="{84336795-68C6-D040-B852-3B2ABA5086CC}" presName="spNode" presStyleCnt="0"/>
      <dgm:spPr/>
    </dgm:pt>
    <dgm:pt modelId="{CA3D7974-D797-B045-986F-17CDF28340C2}" type="pres">
      <dgm:prSet presAssocID="{25867DC6-E808-AE43-80A4-E4EF7AB156E9}" presName="sibTrans" presStyleLbl="sibTrans1D1" presStyleIdx="6" presStyleCnt="7"/>
      <dgm:spPr/>
    </dgm:pt>
  </dgm:ptLst>
  <dgm:cxnLst>
    <dgm:cxn modelId="{5FC36F0B-B064-1E4E-9B4B-9A82F9FCD481}" type="presOf" srcId="{678E7841-A7F5-6A4F-BBE5-F164BE54DB9B}" destId="{BA975827-A763-FA4B-9949-4C673A34EED4}" srcOrd="0" destOrd="0" presId="urn:microsoft.com/office/officeart/2005/8/layout/cycle5"/>
    <dgm:cxn modelId="{23F10E1D-BB41-EC42-AA2D-3F0E68FEFD09}" srcId="{12339675-576B-A948-A34D-8DFB0F18A509}" destId="{06307E32-30F4-4E42-954D-30045A7E8A7C}" srcOrd="1" destOrd="0" parTransId="{E469C5B7-D889-2D4E-A029-F1B754FC79B0}" sibTransId="{2F3C4439-D4EA-C646-92E7-DEC09EF8E25E}"/>
    <dgm:cxn modelId="{26D43533-1B98-664F-830E-0100559D4BB7}" srcId="{12339675-576B-A948-A34D-8DFB0F18A509}" destId="{ED5A729C-C2B3-124C-BFC8-6B0886A0A002}" srcOrd="2" destOrd="0" parTransId="{65866084-369E-2649-AA56-789D3A100910}" sibTransId="{AD1C6217-87FB-614A-BC06-7082E9C9A280}"/>
    <dgm:cxn modelId="{85F8563B-F26C-F646-A2B7-23D5C25ABBF3}" srcId="{12339675-576B-A948-A34D-8DFB0F18A509}" destId="{51FACC4A-B716-984D-AF4C-0652642CB1A5}" srcOrd="4" destOrd="0" parTransId="{A9D55476-FD00-2C45-A0E2-505A3423819A}" sibTransId="{678E7841-A7F5-6A4F-BBE5-F164BE54DB9B}"/>
    <dgm:cxn modelId="{B8DB5E3E-5A77-2240-87D0-A28D357744C2}" srcId="{12339675-576B-A948-A34D-8DFB0F18A509}" destId="{96D769C5-43FC-C840-8C42-B3C22E90BAF9}" srcOrd="5" destOrd="0" parTransId="{93F61481-7FD6-7149-9580-6E3BEF5CF6C0}" sibTransId="{C7E5B433-EF0B-FA4D-9AA2-FB780BA695C9}"/>
    <dgm:cxn modelId="{8A5B615D-4FF2-2742-8317-7C0E87E91161}" type="presOf" srcId="{25867DC6-E808-AE43-80A4-E4EF7AB156E9}" destId="{CA3D7974-D797-B045-986F-17CDF28340C2}" srcOrd="0" destOrd="0" presId="urn:microsoft.com/office/officeart/2005/8/layout/cycle5"/>
    <dgm:cxn modelId="{4F7D8375-4516-184E-BAAF-2FACEA774B37}" srcId="{12339675-576B-A948-A34D-8DFB0F18A509}" destId="{12E74CEF-DFDC-AB44-833A-9648065FA9C7}" srcOrd="0" destOrd="0" parTransId="{3C043131-603B-7D4A-B9E2-3192831A10F7}" sibTransId="{30A6C9C9-F63F-F64A-AC28-FCC829EEE7DC}"/>
    <dgm:cxn modelId="{C01EC577-7BEE-9049-B67B-90655EF0E195}" type="presOf" srcId="{E9632028-7BCA-E547-85B9-1FF86C2046AC}" destId="{2ABB0EE4-3698-DA42-9B95-C85DB02CB299}" srcOrd="0" destOrd="0" presId="urn:microsoft.com/office/officeart/2005/8/layout/cycle5"/>
    <dgm:cxn modelId="{DC01BC78-1E8A-DA41-8202-9C7DD9120F87}" type="presOf" srcId="{30A6C9C9-F63F-F64A-AC28-FCC829EEE7DC}" destId="{AA7864BF-1A1E-5E4E-88D5-4E03533948BF}" srcOrd="0" destOrd="0" presId="urn:microsoft.com/office/officeart/2005/8/layout/cycle5"/>
    <dgm:cxn modelId="{13E1927A-4CA0-8F4D-A169-CE621F58B463}" type="presOf" srcId="{2F3C4439-D4EA-C646-92E7-DEC09EF8E25E}" destId="{24D75129-6DD0-5E4B-A617-805C41CB08F7}" srcOrd="0" destOrd="0" presId="urn:microsoft.com/office/officeart/2005/8/layout/cycle5"/>
    <dgm:cxn modelId="{5AE3877C-6379-C345-80FF-905E9FA70E9C}" srcId="{12339675-576B-A948-A34D-8DFB0F18A509}" destId="{C4B0CCD5-F6FF-9343-A169-988F190AC54A}" srcOrd="3" destOrd="0" parTransId="{6BA24CFC-880A-E94E-9898-E8C989607E94}" sibTransId="{E9632028-7BCA-E547-85B9-1FF86C2046AC}"/>
    <dgm:cxn modelId="{A0C6A685-81B9-8644-9906-437E277F538E}" type="presOf" srcId="{ED5A729C-C2B3-124C-BFC8-6B0886A0A002}" destId="{C1397F4A-5B69-A445-9DF4-B15C13E1CFA1}" srcOrd="0" destOrd="0" presId="urn:microsoft.com/office/officeart/2005/8/layout/cycle5"/>
    <dgm:cxn modelId="{24D70286-BF1B-EC42-AC8F-3A0C90D7E68D}" type="presOf" srcId="{C7E5B433-EF0B-FA4D-9AA2-FB780BA695C9}" destId="{AA1F70D8-48BA-4848-9D05-ABCDB9191D97}" srcOrd="0" destOrd="0" presId="urn:microsoft.com/office/officeart/2005/8/layout/cycle5"/>
    <dgm:cxn modelId="{17EF6A8B-C4B2-9C4E-9C10-6F21B4EF4661}" type="presOf" srcId="{AD1C6217-87FB-614A-BC06-7082E9C9A280}" destId="{4DED0F80-1AB9-ED4D-AE94-FB451A87AD18}" srcOrd="0" destOrd="0" presId="urn:microsoft.com/office/officeart/2005/8/layout/cycle5"/>
    <dgm:cxn modelId="{777CA298-6598-0742-9D2A-780C0776E2DF}" type="presOf" srcId="{06307E32-30F4-4E42-954D-30045A7E8A7C}" destId="{9A0F8BFE-6EE3-A14B-A141-F8DDD688816E}" srcOrd="0" destOrd="0" presId="urn:microsoft.com/office/officeart/2005/8/layout/cycle5"/>
    <dgm:cxn modelId="{2740DAA7-9C3C-F54A-AC04-82BE35F215AB}" type="presOf" srcId="{51FACC4A-B716-984D-AF4C-0652642CB1A5}" destId="{D1D7DB14-AECE-AE4D-A599-C15AD428E825}" srcOrd="0" destOrd="0" presId="urn:microsoft.com/office/officeart/2005/8/layout/cycle5"/>
    <dgm:cxn modelId="{5D7090AF-F288-9A4F-A537-CBCE5CFFDCA9}" type="presOf" srcId="{84336795-68C6-D040-B852-3B2ABA5086CC}" destId="{8ABEB62D-F918-5241-B0AC-51C9763C24E8}" srcOrd="0" destOrd="0" presId="urn:microsoft.com/office/officeart/2005/8/layout/cycle5"/>
    <dgm:cxn modelId="{5FE9E6B9-746F-814C-B0DD-0279ED378E42}" type="presOf" srcId="{12339675-576B-A948-A34D-8DFB0F18A509}" destId="{29451935-7598-084B-81CE-E1FC13121205}" srcOrd="0" destOrd="0" presId="urn:microsoft.com/office/officeart/2005/8/layout/cycle5"/>
    <dgm:cxn modelId="{3E095FC6-6F0E-B04B-9186-567A2D674CF9}" type="presOf" srcId="{96D769C5-43FC-C840-8C42-B3C22E90BAF9}" destId="{100EB727-8A41-A440-B8EE-80F7D322D34A}" srcOrd="0" destOrd="0" presId="urn:microsoft.com/office/officeart/2005/8/layout/cycle5"/>
    <dgm:cxn modelId="{259B0BC9-C652-1446-AB96-03DE0E9E46A7}" type="presOf" srcId="{C4B0CCD5-F6FF-9343-A169-988F190AC54A}" destId="{50C236E2-8BC8-D147-8039-D71344B192F2}" srcOrd="0" destOrd="0" presId="urn:microsoft.com/office/officeart/2005/8/layout/cycle5"/>
    <dgm:cxn modelId="{34904EF3-4FF6-FA49-92B7-561E3C163EA2}" type="presOf" srcId="{12E74CEF-DFDC-AB44-833A-9648065FA9C7}" destId="{A8D9E1BA-94BE-E943-9FE9-126AD1971030}" srcOrd="0" destOrd="0" presId="urn:microsoft.com/office/officeart/2005/8/layout/cycle5"/>
    <dgm:cxn modelId="{40C6D3FA-D1D6-0B4C-9E69-D310EFFE8519}" srcId="{12339675-576B-A948-A34D-8DFB0F18A509}" destId="{84336795-68C6-D040-B852-3B2ABA5086CC}" srcOrd="6" destOrd="0" parTransId="{6C71D5ED-AACF-E54D-AFB6-0E8E5CE61D84}" sibTransId="{25867DC6-E808-AE43-80A4-E4EF7AB156E9}"/>
    <dgm:cxn modelId="{CAD391C3-63DD-3A41-8287-EA316E141423}" type="presParOf" srcId="{29451935-7598-084B-81CE-E1FC13121205}" destId="{A8D9E1BA-94BE-E943-9FE9-126AD1971030}" srcOrd="0" destOrd="0" presId="urn:microsoft.com/office/officeart/2005/8/layout/cycle5"/>
    <dgm:cxn modelId="{7AE2A0D0-95DD-BC46-AB1C-AFD64BC7DB8A}" type="presParOf" srcId="{29451935-7598-084B-81CE-E1FC13121205}" destId="{0A76436B-3A1E-4842-B5AC-907682490166}" srcOrd="1" destOrd="0" presId="urn:microsoft.com/office/officeart/2005/8/layout/cycle5"/>
    <dgm:cxn modelId="{35203A99-4D65-BC43-A5EA-2C2FA3F768D2}" type="presParOf" srcId="{29451935-7598-084B-81CE-E1FC13121205}" destId="{AA7864BF-1A1E-5E4E-88D5-4E03533948BF}" srcOrd="2" destOrd="0" presId="urn:microsoft.com/office/officeart/2005/8/layout/cycle5"/>
    <dgm:cxn modelId="{32689F5F-4EC1-9A46-835D-5D5C019472C8}" type="presParOf" srcId="{29451935-7598-084B-81CE-E1FC13121205}" destId="{9A0F8BFE-6EE3-A14B-A141-F8DDD688816E}" srcOrd="3" destOrd="0" presId="urn:microsoft.com/office/officeart/2005/8/layout/cycle5"/>
    <dgm:cxn modelId="{69BC5120-2E95-2C40-9CA0-E7B89EB14F14}" type="presParOf" srcId="{29451935-7598-084B-81CE-E1FC13121205}" destId="{27003C82-3663-E141-809A-85E0682E792C}" srcOrd="4" destOrd="0" presId="urn:microsoft.com/office/officeart/2005/8/layout/cycle5"/>
    <dgm:cxn modelId="{E55A68E7-68D9-454E-AFE5-B89F92B03F3C}" type="presParOf" srcId="{29451935-7598-084B-81CE-E1FC13121205}" destId="{24D75129-6DD0-5E4B-A617-805C41CB08F7}" srcOrd="5" destOrd="0" presId="urn:microsoft.com/office/officeart/2005/8/layout/cycle5"/>
    <dgm:cxn modelId="{0F1F931B-9BC5-2147-97A1-B634D8530B71}" type="presParOf" srcId="{29451935-7598-084B-81CE-E1FC13121205}" destId="{C1397F4A-5B69-A445-9DF4-B15C13E1CFA1}" srcOrd="6" destOrd="0" presId="urn:microsoft.com/office/officeart/2005/8/layout/cycle5"/>
    <dgm:cxn modelId="{E317B8AC-F286-2A45-B01C-E1891CC8F65A}" type="presParOf" srcId="{29451935-7598-084B-81CE-E1FC13121205}" destId="{FE2365A4-9922-464F-88D6-6987A2FDE2DB}" srcOrd="7" destOrd="0" presId="urn:microsoft.com/office/officeart/2005/8/layout/cycle5"/>
    <dgm:cxn modelId="{CC6A3E01-78DE-714D-B9C7-C147C029A202}" type="presParOf" srcId="{29451935-7598-084B-81CE-E1FC13121205}" destId="{4DED0F80-1AB9-ED4D-AE94-FB451A87AD18}" srcOrd="8" destOrd="0" presId="urn:microsoft.com/office/officeart/2005/8/layout/cycle5"/>
    <dgm:cxn modelId="{2B38B029-3F25-5E4A-BABB-8B13FFD41E63}" type="presParOf" srcId="{29451935-7598-084B-81CE-E1FC13121205}" destId="{50C236E2-8BC8-D147-8039-D71344B192F2}" srcOrd="9" destOrd="0" presId="urn:microsoft.com/office/officeart/2005/8/layout/cycle5"/>
    <dgm:cxn modelId="{9456344A-0DB1-0241-A086-018A828FC285}" type="presParOf" srcId="{29451935-7598-084B-81CE-E1FC13121205}" destId="{11F327D6-AF79-794F-BB91-826C40D6E211}" srcOrd="10" destOrd="0" presId="urn:microsoft.com/office/officeart/2005/8/layout/cycle5"/>
    <dgm:cxn modelId="{554F509D-6765-FF4E-BC6C-BF0D2A1F0546}" type="presParOf" srcId="{29451935-7598-084B-81CE-E1FC13121205}" destId="{2ABB0EE4-3698-DA42-9B95-C85DB02CB299}" srcOrd="11" destOrd="0" presId="urn:microsoft.com/office/officeart/2005/8/layout/cycle5"/>
    <dgm:cxn modelId="{453CB434-A5A3-BC44-94ED-A5292054983A}" type="presParOf" srcId="{29451935-7598-084B-81CE-E1FC13121205}" destId="{D1D7DB14-AECE-AE4D-A599-C15AD428E825}" srcOrd="12" destOrd="0" presId="urn:microsoft.com/office/officeart/2005/8/layout/cycle5"/>
    <dgm:cxn modelId="{459006AE-C84E-7246-A049-A68CE65377FF}" type="presParOf" srcId="{29451935-7598-084B-81CE-E1FC13121205}" destId="{7186155F-D9DE-9E47-958C-CF44FC204611}" srcOrd="13" destOrd="0" presId="urn:microsoft.com/office/officeart/2005/8/layout/cycle5"/>
    <dgm:cxn modelId="{1853F889-9AFB-AD47-8E3A-7125EDA19A4E}" type="presParOf" srcId="{29451935-7598-084B-81CE-E1FC13121205}" destId="{BA975827-A763-FA4B-9949-4C673A34EED4}" srcOrd="14" destOrd="0" presId="urn:microsoft.com/office/officeart/2005/8/layout/cycle5"/>
    <dgm:cxn modelId="{C8DA82DE-ABAC-E34F-A612-1E11DD319319}" type="presParOf" srcId="{29451935-7598-084B-81CE-E1FC13121205}" destId="{100EB727-8A41-A440-B8EE-80F7D322D34A}" srcOrd="15" destOrd="0" presId="urn:microsoft.com/office/officeart/2005/8/layout/cycle5"/>
    <dgm:cxn modelId="{1434AFD1-F3AC-074E-93D8-9445902B875A}" type="presParOf" srcId="{29451935-7598-084B-81CE-E1FC13121205}" destId="{D7F9F395-7469-BF46-B998-1ECEC6D3CE52}" srcOrd="16" destOrd="0" presId="urn:microsoft.com/office/officeart/2005/8/layout/cycle5"/>
    <dgm:cxn modelId="{244E4603-2F14-6943-BAE8-9BD15D5E1FE6}" type="presParOf" srcId="{29451935-7598-084B-81CE-E1FC13121205}" destId="{AA1F70D8-48BA-4848-9D05-ABCDB9191D97}" srcOrd="17" destOrd="0" presId="urn:microsoft.com/office/officeart/2005/8/layout/cycle5"/>
    <dgm:cxn modelId="{A2C9F853-31E1-C04D-A929-045A673C9ECA}" type="presParOf" srcId="{29451935-7598-084B-81CE-E1FC13121205}" destId="{8ABEB62D-F918-5241-B0AC-51C9763C24E8}" srcOrd="18" destOrd="0" presId="urn:microsoft.com/office/officeart/2005/8/layout/cycle5"/>
    <dgm:cxn modelId="{7BF56F59-1936-5C48-8C94-9A2E11413D56}" type="presParOf" srcId="{29451935-7598-084B-81CE-E1FC13121205}" destId="{53BB674D-FBC1-154D-83D0-AC817B3C7E9E}" srcOrd="19" destOrd="0" presId="urn:microsoft.com/office/officeart/2005/8/layout/cycle5"/>
    <dgm:cxn modelId="{8A6707CA-FB57-7B49-9AF3-34D160E3B502}" type="presParOf" srcId="{29451935-7598-084B-81CE-E1FC13121205}" destId="{CA3D7974-D797-B045-986F-17CDF28340C2}" srcOrd="20" destOrd="0" presId="urn:microsoft.com/office/officeart/2005/8/layout/cycle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339675-576B-A948-A34D-8DFB0F18A509}" type="doc">
      <dgm:prSet loTypeId="urn:microsoft.com/office/officeart/2005/8/layout/cycle5" loCatId="" qsTypeId="urn:microsoft.com/office/officeart/2005/8/quickstyle/simple3" qsCatId="simple" csTypeId="urn:microsoft.com/office/officeart/2005/8/colors/accent1_1" csCatId="accent1" phldr="1"/>
      <dgm:spPr/>
      <dgm:t>
        <a:bodyPr/>
        <a:lstStyle/>
        <a:p>
          <a:endParaRPr lang="en-US"/>
        </a:p>
      </dgm:t>
    </dgm:pt>
    <dgm:pt modelId="{12E74CEF-DFDC-AB44-833A-9648065FA9C7}">
      <dgm:prSet phldrT="[Text]" custT="1"/>
      <dgm:spPr/>
      <dgm:t>
        <a:bodyPr anchor="ctr"/>
        <a:lstStyle/>
        <a:p>
          <a:r>
            <a:rPr lang="en-US" sz="1900" dirty="0">
              <a:latin typeface="Tw Cen MT"/>
              <a:cs typeface="Tw Cen MT"/>
            </a:rPr>
            <a:t>Teaming &amp; Leadership</a:t>
          </a:r>
          <a:endParaRPr lang="en-US" sz="1900" dirty="0">
            <a:solidFill>
              <a:schemeClr val="accent6"/>
            </a:solidFill>
            <a:latin typeface="Tw Cen MT"/>
            <a:cs typeface="Tw Cen MT"/>
          </a:endParaRPr>
        </a:p>
      </dgm:t>
    </dgm:pt>
    <dgm:pt modelId="{3C043131-603B-7D4A-B9E2-3192831A10F7}" type="parTrans" cxnId="{4F7D8375-4516-184E-BAAF-2FACEA774B37}">
      <dgm:prSet/>
      <dgm:spPr/>
      <dgm:t>
        <a:bodyPr/>
        <a:lstStyle/>
        <a:p>
          <a:endParaRPr lang="en-US">
            <a:solidFill>
              <a:schemeClr val="tx2"/>
            </a:solidFill>
          </a:endParaRPr>
        </a:p>
      </dgm:t>
    </dgm:pt>
    <dgm:pt modelId="{30A6C9C9-F63F-F64A-AC28-FCC829EEE7DC}" type="sibTrans" cxnId="{4F7D8375-4516-184E-BAAF-2FACEA774B37}">
      <dgm:prSet/>
      <dgm:spPr>
        <a:ln w="25400">
          <a:solidFill>
            <a:schemeClr val="tx1"/>
          </a:solidFill>
        </a:ln>
      </dgm:spPr>
      <dgm:t>
        <a:bodyPr/>
        <a:lstStyle/>
        <a:p>
          <a:endParaRPr lang="en-US">
            <a:solidFill>
              <a:schemeClr val="tx2"/>
            </a:solidFill>
          </a:endParaRPr>
        </a:p>
      </dgm:t>
    </dgm:pt>
    <dgm:pt modelId="{06307E32-30F4-4E42-954D-30045A7E8A7C}">
      <dgm:prSet phldrT="[Text]" custT="1"/>
      <dgm:spPr/>
      <dgm:t>
        <a:bodyPr/>
        <a:lstStyle/>
        <a:p>
          <a:r>
            <a:rPr lang="en-US" sz="1900" dirty="0">
              <a:latin typeface="Tw Cen MT"/>
              <a:cs typeface="Tw Cen MT"/>
            </a:rPr>
            <a:t>Vision &amp; Expectations</a:t>
          </a:r>
          <a:endParaRPr lang="en-US" sz="1900" dirty="0">
            <a:solidFill>
              <a:schemeClr val="accent6"/>
            </a:solidFill>
            <a:latin typeface="Tw Cen MT"/>
            <a:cs typeface="Tw Cen MT"/>
          </a:endParaRPr>
        </a:p>
      </dgm:t>
    </dgm:pt>
    <dgm:pt modelId="{E469C5B7-D889-2D4E-A029-F1B754FC79B0}" type="parTrans" cxnId="{23F10E1D-BB41-EC42-AA2D-3F0E68FEFD09}">
      <dgm:prSet/>
      <dgm:spPr/>
      <dgm:t>
        <a:bodyPr/>
        <a:lstStyle/>
        <a:p>
          <a:endParaRPr lang="en-US">
            <a:solidFill>
              <a:schemeClr val="tx2"/>
            </a:solidFill>
          </a:endParaRPr>
        </a:p>
      </dgm:t>
    </dgm:pt>
    <dgm:pt modelId="{2F3C4439-D4EA-C646-92E7-DEC09EF8E25E}" type="sibTrans" cxnId="{23F10E1D-BB41-EC42-AA2D-3F0E68FEFD09}">
      <dgm:prSet/>
      <dgm:spPr>
        <a:ln w="25400">
          <a:solidFill>
            <a:schemeClr val="tx1"/>
          </a:solidFill>
        </a:ln>
      </dgm:spPr>
      <dgm:t>
        <a:bodyPr/>
        <a:lstStyle/>
        <a:p>
          <a:endParaRPr lang="en-US">
            <a:solidFill>
              <a:schemeClr val="tx2"/>
            </a:solidFill>
          </a:endParaRPr>
        </a:p>
      </dgm:t>
    </dgm:pt>
    <dgm:pt modelId="{ED5A729C-C2B3-124C-BFC8-6B0886A0A002}">
      <dgm:prSet phldrT="[Text]" custT="1"/>
      <dgm:spPr/>
      <dgm:t>
        <a:bodyPr/>
        <a:lstStyle/>
        <a:p>
          <a:r>
            <a:rPr lang="en-US" sz="1900" dirty="0">
              <a:latin typeface="Tw Cen MT"/>
              <a:cs typeface="Tw Cen MT"/>
            </a:rPr>
            <a:t>Define Rules (examples) and Routines </a:t>
          </a:r>
          <a:endParaRPr lang="en-US" sz="1900" dirty="0">
            <a:solidFill>
              <a:schemeClr val="accent6"/>
            </a:solidFill>
            <a:latin typeface="Tw Cen MT"/>
            <a:cs typeface="Tw Cen MT"/>
          </a:endParaRPr>
        </a:p>
      </dgm:t>
    </dgm:pt>
    <dgm:pt modelId="{65866084-369E-2649-AA56-789D3A100910}" type="parTrans" cxnId="{26D43533-1B98-664F-830E-0100559D4BB7}">
      <dgm:prSet/>
      <dgm:spPr/>
      <dgm:t>
        <a:bodyPr/>
        <a:lstStyle/>
        <a:p>
          <a:endParaRPr lang="en-US">
            <a:solidFill>
              <a:schemeClr val="tx2"/>
            </a:solidFill>
          </a:endParaRPr>
        </a:p>
      </dgm:t>
    </dgm:pt>
    <dgm:pt modelId="{AD1C6217-87FB-614A-BC06-7082E9C9A280}" type="sibTrans" cxnId="{26D43533-1B98-664F-830E-0100559D4BB7}">
      <dgm:prSet/>
      <dgm:spPr>
        <a:ln w="25400">
          <a:solidFill>
            <a:schemeClr val="tx1"/>
          </a:solidFill>
        </a:ln>
      </dgm:spPr>
      <dgm:t>
        <a:bodyPr/>
        <a:lstStyle/>
        <a:p>
          <a:endParaRPr lang="en-US">
            <a:solidFill>
              <a:schemeClr val="tx2"/>
            </a:solidFill>
          </a:endParaRPr>
        </a:p>
      </dgm:t>
    </dgm:pt>
    <dgm:pt modelId="{C4B0CCD5-F6FF-9343-A169-988F190AC54A}">
      <dgm:prSet phldrT="[Text]" custT="1"/>
      <dgm:spPr/>
      <dgm:t>
        <a:bodyPr/>
        <a:lstStyle/>
        <a:p>
          <a:r>
            <a:rPr lang="en-US" sz="1900" dirty="0">
              <a:latin typeface="Tw Cen MT"/>
              <a:cs typeface="Tw Cen MT"/>
            </a:rPr>
            <a:t>System for Teaching</a:t>
          </a:r>
          <a:endParaRPr lang="en-US" sz="1900" dirty="0">
            <a:solidFill>
              <a:schemeClr val="accent6"/>
            </a:solidFill>
            <a:latin typeface="Tw Cen MT"/>
            <a:cs typeface="Tw Cen MT"/>
          </a:endParaRPr>
        </a:p>
      </dgm:t>
    </dgm:pt>
    <dgm:pt modelId="{6BA24CFC-880A-E94E-9898-E8C989607E94}" type="parTrans" cxnId="{5AE3877C-6379-C345-80FF-905E9FA70E9C}">
      <dgm:prSet/>
      <dgm:spPr/>
      <dgm:t>
        <a:bodyPr/>
        <a:lstStyle/>
        <a:p>
          <a:endParaRPr lang="en-US">
            <a:solidFill>
              <a:schemeClr val="tx2"/>
            </a:solidFill>
          </a:endParaRPr>
        </a:p>
      </dgm:t>
    </dgm:pt>
    <dgm:pt modelId="{E9632028-7BCA-E547-85B9-1FF86C2046AC}" type="sibTrans" cxnId="{5AE3877C-6379-C345-80FF-905E9FA70E9C}">
      <dgm:prSet/>
      <dgm:spPr>
        <a:ln w="25400">
          <a:solidFill>
            <a:schemeClr val="tx1"/>
          </a:solidFill>
        </a:ln>
      </dgm:spPr>
      <dgm:t>
        <a:bodyPr/>
        <a:lstStyle/>
        <a:p>
          <a:endParaRPr lang="en-US">
            <a:solidFill>
              <a:schemeClr val="tx2"/>
            </a:solidFill>
          </a:endParaRPr>
        </a:p>
      </dgm:t>
    </dgm:pt>
    <dgm:pt modelId="{51FACC4A-B716-984D-AF4C-0652642CB1A5}">
      <dgm:prSet phldrT="[Text]" custT="1"/>
      <dgm:spPr/>
      <dgm:t>
        <a:bodyPr/>
        <a:lstStyle/>
        <a:p>
          <a:r>
            <a:rPr lang="en-US" sz="1900" dirty="0">
              <a:latin typeface="Tw Cen MT"/>
              <a:cs typeface="Tw Cen MT"/>
            </a:rPr>
            <a:t>System for Feedback &amp; Acknowledging</a:t>
          </a:r>
          <a:endParaRPr lang="en-US" sz="1900" dirty="0">
            <a:solidFill>
              <a:schemeClr val="accent6"/>
            </a:solidFill>
            <a:latin typeface="Tw Cen MT"/>
            <a:cs typeface="Tw Cen MT"/>
          </a:endParaRPr>
        </a:p>
      </dgm:t>
    </dgm:pt>
    <dgm:pt modelId="{A9D55476-FD00-2C45-A0E2-505A3423819A}" type="parTrans" cxnId="{85F8563B-F26C-F646-A2B7-23D5C25ABBF3}">
      <dgm:prSet/>
      <dgm:spPr/>
      <dgm:t>
        <a:bodyPr/>
        <a:lstStyle/>
        <a:p>
          <a:endParaRPr lang="en-US">
            <a:solidFill>
              <a:schemeClr val="tx2"/>
            </a:solidFill>
          </a:endParaRPr>
        </a:p>
      </dgm:t>
    </dgm:pt>
    <dgm:pt modelId="{678E7841-A7F5-6A4F-BBE5-F164BE54DB9B}" type="sibTrans" cxnId="{85F8563B-F26C-F646-A2B7-23D5C25ABBF3}">
      <dgm:prSet/>
      <dgm:spPr>
        <a:ln w="25400">
          <a:solidFill>
            <a:schemeClr val="tx1"/>
          </a:solidFill>
        </a:ln>
      </dgm:spPr>
      <dgm:t>
        <a:bodyPr/>
        <a:lstStyle/>
        <a:p>
          <a:endParaRPr lang="en-US">
            <a:solidFill>
              <a:schemeClr val="tx2"/>
            </a:solidFill>
          </a:endParaRPr>
        </a:p>
      </dgm:t>
    </dgm:pt>
    <dgm:pt modelId="{96D769C5-43FC-C840-8C42-B3C22E90BAF9}">
      <dgm:prSet phldrT="[Text]" custT="1"/>
      <dgm:spPr/>
      <dgm:t>
        <a:bodyPr/>
        <a:lstStyle/>
        <a:p>
          <a:r>
            <a:rPr lang="en-US" sz="1800" dirty="0">
              <a:latin typeface="Tw Cen MT"/>
              <a:cs typeface="Tw Cen MT"/>
            </a:rPr>
            <a:t>Preventing &amp; Responding to Inappropriate Behavior</a:t>
          </a:r>
          <a:endParaRPr lang="en-US" sz="1800" dirty="0">
            <a:solidFill>
              <a:schemeClr val="accent6"/>
            </a:solidFill>
            <a:latin typeface="Tw Cen MT"/>
            <a:cs typeface="Tw Cen MT"/>
          </a:endParaRPr>
        </a:p>
      </dgm:t>
    </dgm:pt>
    <dgm:pt modelId="{93F61481-7FD6-7149-9580-6E3BEF5CF6C0}" type="parTrans" cxnId="{B8DB5E3E-5A77-2240-87D0-A28D357744C2}">
      <dgm:prSet/>
      <dgm:spPr/>
      <dgm:t>
        <a:bodyPr/>
        <a:lstStyle/>
        <a:p>
          <a:endParaRPr lang="en-US">
            <a:solidFill>
              <a:schemeClr val="tx2"/>
            </a:solidFill>
          </a:endParaRPr>
        </a:p>
      </dgm:t>
    </dgm:pt>
    <dgm:pt modelId="{C7E5B433-EF0B-FA4D-9AA2-FB780BA695C9}" type="sibTrans" cxnId="{B8DB5E3E-5A77-2240-87D0-A28D357744C2}">
      <dgm:prSet/>
      <dgm:spPr>
        <a:ln w="25400">
          <a:solidFill>
            <a:schemeClr val="tx1"/>
          </a:solidFill>
        </a:ln>
      </dgm:spPr>
      <dgm:t>
        <a:bodyPr/>
        <a:lstStyle/>
        <a:p>
          <a:endParaRPr lang="en-US">
            <a:solidFill>
              <a:schemeClr val="tx2"/>
            </a:solidFill>
          </a:endParaRPr>
        </a:p>
      </dgm:t>
    </dgm:pt>
    <dgm:pt modelId="{84336795-68C6-D040-B852-3B2ABA5086CC}">
      <dgm:prSet phldrT="[Text]" custT="1"/>
      <dgm:spPr/>
      <dgm:t>
        <a:bodyPr/>
        <a:lstStyle/>
        <a:p>
          <a:r>
            <a:rPr lang="en-US" sz="1900" dirty="0">
              <a:latin typeface="Tw Cen MT"/>
              <a:cs typeface="Tw Cen MT"/>
            </a:rPr>
            <a:t>Data-Based Decision-Making</a:t>
          </a:r>
          <a:r>
            <a:rPr lang="en-US" sz="1900" dirty="0">
              <a:solidFill>
                <a:schemeClr val="accent6"/>
              </a:solidFill>
              <a:latin typeface="Tw Cen MT"/>
              <a:cs typeface="Tw Cen MT"/>
            </a:rPr>
            <a:t> </a:t>
          </a:r>
        </a:p>
      </dgm:t>
    </dgm:pt>
    <dgm:pt modelId="{6C71D5ED-AACF-E54D-AFB6-0E8E5CE61D84}" type="parTrans" cxnId="{40C6D3FA-D1D6-0B4C-9E69-D310EFFE8519}">
      <dgm:prSet/>
      <dgm:spPr/>
      <dgm:t>
        <a:bodyPr/>
        <a:lstStyle/>
        <a:p>
          <a:endParaRPr lang="en-US">
            <a:solidFill>
              <a:schemeClr val="tx2"/>
            </a:solidFill>
          </a:endParaRPr>
        </a:p>
      </dgm:t>
    </dgm:pt>
    <dgm:pt modelId="{25867DC6-E808-AE43-80A4-E4EF7AB156E9}" type="sibTrans" cxnId="{40C6D3FA-D1D6-0B4C-9E69-D310EFFE8519}">
      <dgm:prSet/>
      <dgm:spPr>
        <a:ln w="25400">
          <a:solidFill>
            <a:schemeClr val="tx1"/>
          </a:solidFill>
        </a:ln>
      </dgm:spPr>
      <dgm:t>
        <a:bodyPr/>
        <a:lstStyle/>
        <a:p>
          <a:endParaRPr lang="en-US">
            <a:solidFill>
              <a:schemeClr val="tx2"/>
            </a:solidFill>
          </a:endParaRPr>
        </a:p>
      </dgm:t>
    </dgm:pt>
    <dgm:pt modelId="{29451935-7598-084B-81CE-E1FC13121205}" type="pres">
      <dgm:prSet presAssocID="{12339675-576B-A948-A34D-8DFB0F18A509}" presName="cycle" presStyleCnt="0">
        <dgm:presLayoutVars>
          <dgm:dir/>
          <dgm:resizeHandles val="exact"/>
        </dgm:presLayoutVars>
      </dgm:prSet>
      <dgm:spPr/>
    </dgm:pt>
    <dgm:pt modelId="{A8D9E1BA-94BE-E943-9FE9-126AD1971030}" type="pres">
      <dgm:prSet presAssocID="{12E74CEF-DFDC-AB44-833A-9648065FA9C7}" presName="node" presStyleLbl="node1" presStyleIdx="0" presStyleCnt="7" custScaleX="126061" custScaleY="139277" custRadScaleRad="99746" custRadScaleInc="23099">
        <dgm:presLayoutVars>
          <dgm:bulletEnabled val="1"/>
        </dgm:presLayoutVars>
      </dgm:prSet>
      <dgm:spPr/>
    </dgm:pt>
    <dgm:pt modelId="{0A76436B-3A1E-4842-B5AC-907682490166}" type="pres">
      <dgm:prSet presAssocID="{12E74CEF-DFDC-AB44-833A-9648065FA9C7}" presName="spNode" presStyleCnt="0"/>
      <dgm:spPr/>
    </dgm:pt>
    <dgm:pt modelId="{AA7864BF-1A1E-5E4E-88D5-4E03533948BF}" type="pres">
      <dgm:prSet presAssocID="{30A6C9C9-F63F-F64A-AC28-FCC829EEE7DC}" presName="sibTrans" presStyleLbl="sibTrans1D1" presStyleIdx="0" presStyleCnt="7"/>
      <dgm:spPr/>
    </dgm:pt>
    <dgm:pt modelId="{9A0F8BFE-6EE3-A14B-A141-F8DDD688816E}" type="pres">
      <dgm:prSet presAssocID="{06307E32-30F4-4E42-954D-30045A7E8A7C}" presName="node" presStyleLbl="node1" presStyleIdx="1" presStyleCnt="7" custScaleX="143413" custScaleY="139277" custRadScaleRad="103687" custRadScaleInc="48105">
        <dgm:presLayoutVars>
          <dgm:bulletEnabled val="1"/>
        </dgm:presLayoutVars>
      </dgm:prSet>
      <dgm:spPr/>
    </dgm:pt>
    <dgm:pt modelId="{27003C82-3663-E141-809A-85E0682E792C}" type="pres">
      <dgm:prSet presAssocID="{06307E32-30F4-4E42-954D-30045A7E8A7C}" presName="spNode" presStyleCnt="0"/>
      <dgm:spPr/>
    </dgm:pt>
    <dgm:pt modelId="{24D75129-6DD0-5E4B-A617-805C41CB08F7}" type="pres">
      <dgm:prSet presAssocID="{2F3C4439-D4EA-C646-92E7-DEC09EF8E25E}" presName="sibTrans" presStyleLbl="sibTrans1D1" presStyleIdx="1" presStyleCnt="7"/>
      <dgm:spPr/>
    </dgm:pt>
    <dgm:pt modelId="{C1397F4A-5B69-A445-9DF4-B15C13E1CFA1}" type="pres">
      <dgm:prSet presAssocID="{ED5A729C-C2B3-124C-BFC8-6B0886A0A002}" presName="node" presStyleLbl="node1" presStyleIdx="2" presStyleCnt="7" custScaleX="126061" custScaleY="173701">
        <dgm:presLayoutVars>
          <dgm:bulletEnabled val="1"/>
        </dgm:presLayoutVars>
      </dgm:prSet>
      <dgm:spPr/>
    </dgm:pt>
    <dgm:pt modelId="{FE2365A4-9922-464F-88D6-6987A2FDE2DB}" type="pres">
      <dgm:prSet presAssocID="{ED5A729C-C2B3-124C-BFC8-6B0886A0A002}" presName="spNode" presStyleCnt="0"/>
      <dgm:spPr/>
    </dgm:pt>
    <dgm:pt modelId="{4DED0F80-1AB9-ED4D-AE94-FB451A87AD18}" type="pres">
      <dgm:prSet presAssocID="{AD1C6217-87FB-614A-BC06-7082E9C9A280}" presName="sibTrans" presStyleLbl="sibTrans1D1" presStyleIdx="2" presStyleCnt="7"/>
      <dgm:spPr/>
    </dgm:pt>
    <dgm:pt modelId="{50C236E2-8BC8-D147-8039-D71344B192F2}" type="pres">
      <dgm:prSet presAssocID="{C4B0CCD5-F6FF-9343-A169-988F190AC54A}" presName="node" presStyleLbl="node1" presStyleIdx="3" presStyleCnt="7" custScaleX="158542" custScaleY="139277" custRadScaleRad="107796" custRadScaleInc="-38620">
        <dgm:presLayoutVars>
          <dgm:bulletEnabled val="1"/>
        </dgm:presLayoutVars>
      </dgm:prSet>
      <dgm:spPr/>
    </dgm:pt>
    <dgm:pt modelId="{11F327D6-AF79-794F-BB91-826C40D6E211}" type="pres">
      <dgm:prSet presAssocID="{C4B0CCD5-F6FF-9343-A169-988F190AC54A}" presName="spNode" presStyleCnt="0"/>
      <dgm:spPr/>
    </dgm:pt>
    <dgm:pt modelId="{2ABB0EE4-3698-DA42-9B95-C85DB02CB299}" type="pres">
      <dgm:prSet presAssocID="{E9632028-7BCA-E547-85B9-1FF86C2046AC}" presName="sibTrans" presStyleLbl="sibTrans1D1" presStyleIdx="3" presStyleCnt="7"/>
      <dgm:spPr/>
    </dgm:pt>
    <dgm:pt modelId="{D1D7DB14-AECE-AE4D-A599-C15AD428E825}" type="pres">
      <dgm:prSet presAssocID="{51FACC4A-B716-984D-AF4C-0652642CB1A5}" presName="node" presStyleLbl="node1" presStyleIdx="4" presStyleCnt="7" custScaleX="174420" custScaleY="139277" custRadScaleRad="105247" custRadScaleInc="25415">
        <dgm:presLayoutVars>
          <dgm:bulletEnabled val="1"/>
        </dgm:presLayoutVars>
      </dgm:prSet>
      <dgm:spPr/>
    </dgm:pt>
    <dgm:pt modelId="{7186155F-D9DE-9E47-958C-CF44FC204611}" type="pres">
      <dgm:prSet presAssocID="{51FACC4A-B716-984D-AF4C-0652642CB1A5}" presName="spNode" presStyleCnt="0"/>
      <dgm:spPr/>
    </dgm:pt>
    <dgm:pt modelId="{BA975827-A763-FA4B-9949-4C673A34EED4}" type="pres">
      <dgm:prSet presAssocID="{678E7841-A7F5-6A4F-BBE5-F164BE54DB9B}" presName="sibTrans" presStyleLbl="sibTrans1D1" presStyleIdx="4" presStyleCnt="7"/>
      <dgm:spPr/>
    </dgm:pt>
    <dgm:pt modelId="{100EB727-8A41-A440-B8EE-80F7D322D34A}" type="pres">
      <dgm:prSet presAssocID="{96D769C5-43FC-C840-8C42-B3C22E90BAF9}" presName="node" presStyleLbl="node1" presStyleIdx="5" presStyleCnt="7" custScaleX="135400" custScaleY="165266">
        <dgm:presLayoutVars>
          <dgm:bulletEnabled val="1"/>
        </dgm:presLayoutVars>
      </dgm:prSet>
      <dgm:spPr/>
    </dgm:pt>
    <dgm:pt modelId="{D7F9F395-7469-BF46-B998-1ECEC6D3CE52}" type="pres">
      <dgm:prSet presAssocID="{96D769C5-43FC-C840-8C42-B3C22E90BAF9}" presName="spNode" presStyleCnt="0"/>
      <dgm:spPr/>
    </dgm:pt>
    <dgm:pt modelId="{AA1F70D8-48BA-4848-9D05-ABCDB9191D97}" type="pres">
      <dgm:prSet presAssocID="{C7E5B433-EF0B-FA4D-9AA2-FB780BA695C9}" presName="sibTrans" presStyleLbl="sibTrans1D1" presStyleIdx="5" presStyleCnt="7"/>
      <dgm:spPr/>
    </dgm:pt>
    <dgm:pt modelId="{8ABEB62D-F918-5241-B0AC-51C9763C24E8}" type="pres">
      <dgm:prSet presAssocID="{84336795-68C6-D040-B852-3B2ABA5086CC}" presName="node" presStyleLbl="node1" presStyleIdx="6" presStyleCnt="7" custScaleX="163966" custScaleY="156967">
        <dgm:presLayoutVars>
          <dgm:bulletEnabled val="1"/>
        </dgm:presLayoutVars>
      </dgm:prSet>
      <dgm:spPr/>
    </dgm:pt>
    <dgm:pt modelId="{53BB674D-FBC1-154D-83D0-AC817B3C7E9E}" type="pres">
      <dgm:prSet presAssocID="{84336795-68C6-D040-B852-3B2ABA5086CC}" presName="spNode" presStyleCnt="0"/>
      <dgm:spPr/>
    </dgm:pt>
    <dgm:pt modelId="{CA3D7974-D797-B045-986F-17CDF28340C2}" type="pres">
      <dgm:prSet presAssocID="{25867DC6-E808-AE43-80A4-E4EF7AB156E9}" presName="sibTrans" presStyleLbl="sibTrans1D1" presStyleIdx="6" presStyleCnt="7"/>
      <dgm:spPr/>
    </dgm:pt>
  </dgm:ptLst>
  <dgm:cxnLst>
    <dgm:cxn modelId="{5FC36F0B-B064-1E4E-9B4B-9A82F9FCD481}" type="presOf" srcId="{678E7841-A7F5-6A4F-BBE5-F164BE54DB9B}" destId="{BA975827-A763-FA4B-9949-4C673A34EED4}" srcOrd="0" destOrd="0" presId="urn:microsoft.com/office/officeart/2005/8/layout/cycle5"/>
    <dgm:cxn modelId="{23F10E1D-BB41-EC42-AA2D-3F0E68FEFD09}" srcId="{12339675-576B-A948-A34D-8DFB0F18A509}" destId="{06307E32-30F4-4E42-954D-30045A7E8A7C}" srcOrd="1" destOrd="0" parTransId="{E469C5B7-D889-2D4E-A029-F1B754FC79B0}" sibTransId="{2F3C4439-D4EA-C646-92E7-DEC09EF8E25E}"/>
    <dgm:cxn modelId="{26D43533-1B98-664F-830E-0100559D4BB7}" srcId="{12339675-576B-A948-A34D-8DFB0F18A509}" destId="{ED5A729C-C2B3-124C-BFC8-6B0886A0A002}" srcOrd="2" destOrd="0" parTransId="{65866084-369E-2649-AA56-789D3A100910}" sibTransId="{AD1C6217-87FB-614A-BC06-7082E9C9A280}"/>
    <dgm:cxn modelId="{85F8563B-F26C-F646-A2B7-23D5C25ABBF3}" srcId="{12339675-576B-A948-A34D-8DFB0F18A509}" destId="{51FACC4A-B716-984D-AF4C-0652642CB1A5}" srcOrd="4" destOrd="0" parTransId="{A9D55476-FD00-2C45-A0E2-505A3423819A}" sibTransId="{678E7841-A7F5-6A4F-BBE5-F164BE54DB9B}"/>
    <dgm:cxn modelId="{B8DB5E3E-5A77-2240-87D0-A28D357744C2}" srcId="{12339675-576B-A948-A34D-8DFB0F18A509}" destId="{96D769C5-43FC-C840-8C42-B3C22E90BAF9}" srcOrd="5" destOrd="0" parTransId="{93F61481-7FD6-7149-9580-6E3BEF5CF6C0}" sibTransId="{C7E5B433-EF0B-FA4D-9AA2-FB780BA695C9}"/>
    <dgm:cxn modelId="{8A5B615D-4FF2-2742-8317-7C0E87E91161}" type="presOf" srcId="{25867DC6-E808-AE43-80A4-E4EF7AB156E9}" destId="{CA3D7974-D797-B045-986F-17CDF28340C2}" srcOrd="0" destOrd="0" presId="urn:microsoft.com/office/officeart/2005/8/layout/cycle5"/>
    <dgm:cxn modelId="{4F7D8375-4516-184E-BAAF-2FACEA774B37}" srcId="{12339675-576B-A948-A34D-8DFB0F18A509}" destId="{12E74CEF-DFDC-AB44-833A-9648065FA9C7}" srcOrd="0" destOrd="0" parTransId="{3C043131-603B-7D4A-B9E2-3192831A10F7}" sibTransId="{30A6C9C9-F63F-F64A-AC28-FCC829EEE7DC}"/>
    <dgm:cxn modelId="{C01EC577-7BEE-9049-B67B-90655EF0E195}" type="presOf" srcId="{E9632028-7BCA-E547-85B9-1FF86C2046AC}" destId="{2ABB0EE4-3698-DA42-9B95-C85DB02CB299}" srcOrd="0" destOrd="0" presId="urn:microsoft.com/office/officeart/2005/8/layout/cycle5"/>
    <dgm:cxn modelId="{DC01BC78-1E8A-DA41-8202-9C7DD9120F87}" type="presOf" srcId="{30A6C9C9-F63F-F64A-AC28-FCC829EEE7DC}" destId="{AA7864BF-1A1E-5E4E-88D5-4E03533948BF}" srcOrd="0" destOrd="0" presId="urn:microsoft.com/office/officeart/2005/8/layout/cycle5"/>
    <dgm:cxn modelId="{13E1927A-4CA0-8F4D-A169-CE621F58B463}" type="presOf" srcId="{2F3C4439-D4EA-C646-92E7-DEC09EF8E25E}" destId="{24D75129-6DD0-5E4B-A617-805C41CB08F7}" srcOrd="0" destOrd="0" presId="urn:microsoft.com/office/officeart/2005/8/layout/cycle5"/>
    <dgm:cxn modelId="{5AE3877C-6379-C345-80FF-905E9FA70E9C}" srcId="{12339675-576B-A948-A34D-8DFB0F18A509}" destId="{C4B0CCD5-F6FF-9343-A169-988F190AC54A}" srcOrd="3" destOrd="0" parTransId="{6BA24CFC-880A-E94E-9898-E8C989607E94}" sibTransId="{E9632028-7BCA-E547-85B9-1FF86C2046AC}"/>
    <dgm:cxn modelId="{A0C6A685-81B9-8644-9906-437E277F538E}" type="presOf" srcId="{ED5A729C-C2B3-124C-BFC8-6B0886A0A002}" destId="{C1397F4A-5B69-A445-9DF4-B15C13E1CFA1}" srcOrd="0" destOrd="0" presId="urn:microsoft.com/office/officeart/2005/8/layout/cycle5"/>
    <dgm:cxn modelId="{24D70286-BF1B-EC42-AC8F-3A0C90D7E68D}" type="presOf" srcId="{C7E5B433-EF0B-FA4D-9AA2-FB780BA695C9}" destId="{AA1F70D8-48BA-4848-9D05-ABCDB9191D97}" srcOrd="0" destOrd="0" presId="urn:microsoft.com/office/officeart/2005/8/layout/cycle5"/>
    <dgm:cxn modelId="{17EF6A8B-C4B2-9C4E-9C10-6F21B4EF4661}" type="presOf" srcId="{AD1C6217-87FB-614A-BC06-7082E9C9A280}" destId="{4DED0F80-1AB9-ED4D-AE94-FB451A87AD18}" srcOrd="0" destOrd="0" presId="urn:microsoft.com/office/officeart/2005/8/layout/cycle5"/>
    <dgm:cxn modelId="{777CA298-6598-0742-9D2A-780C0776E2DF}" type="presOf" srcId="{06307E32-30F4-4E42-954D-30045A7E8A7C}" destId="{9A0F8BFE-6EE3-A14B-A141-F8DDD688816E}" srcOrd="0" destOrd="0" presId="urn:microsoft.com/office/officeart/2005/8/layout/cycle5"/>
    <dgm:cxn modelId="{2740DAA7-9C3C-F54A-AC04-82BE35F215AB}" type="presOf" srcId="{51FACC4A-B716-984D-AF4C-0652642CB1A5}" destId="{D1D7DB14-AECE-AE4D-A599-C15AD428E825}" srcOrd="0" destOrd="0" presId="urn:microsoft.com/office/officeart/2005/8/layout/cycle5"/>
    <dgm:cxn modelId="{5D7090AF-F288-9A4F-A537-CBCE5CFFDCA9}" type="presOf" srcId="{84336795-68C6-D040-B852-3B2ABA5086CC}" destId="{8ABEB62D-F918-5241-B0AC-51C9763C24E8}" srcOrd="0" destOrd="0" presId="urn:microsoft.com/office/officeart/2005/8/layout/cycle5"/>
    <dgm:cxn modelId="{5FE9E6B9-746F-814C-B0DD-0279ED378E42}" type="presOf" srcId="{12339675-576B-A948-A34D-8DFB0F18A509}" destId="{29451935-7598-084B-81CE-E1FC13121205}" srcOrd="0" destOrd="0" presId="urn:microsoft.com/office/officeart/2005/8/layout/cycle5"/>
    <dgm:cxn modelId="{3E095FC6-6F0E-B04B-9186-567A2D674CF9}" type="presOf" srcId="{96D769C5-43FC-C840-8C42-B3C22E90BAF9}" destId="{100EB727-8A41-A440-B8EE-80F7D322D34A}" srcOrd="0" destOrd="0" presId="urn:microsoft.com/office/officeart/2005/8/layout/cycle5"/>
    <dgm:cxn modelId="{259B0BC9-C652-1446-AB96-03DE0E9E46A7}" type="presOf" srcId="{C4B0CCD5-F6FF-9343-A169-988F190AC54A}" destId="{50C236E2-8BC8-D147-8039-D71344B192F2}" srcOrd="0" destOrd="0" presId="urn:microsoft.com/office/officeart/2005/8/layout/cycle5"/>
    <dgm:cxn modelId="{34904EF3-4FF6-FA49-92B7-561E3C163EA2}" type="presOf" srcId="{12E74CEF-DFDC-AB44-833A-9648065FA9C7}" destId="{A8D9E1BA-94BE-E943-9FE9-126AD1971030}" srcOrd="0" destOrd="0" presId="urn:microsoft.com/office/officeart/2005/8/layout/cycle5"/>
    <dgm:cxn modelId="{40C6D3FA-D1D6-0B4C-9E69-D310EFFE8519}" srcId="{12339675-576B-A948-A34D-8DFB0F18A509}" destId="{84336795-68C6-D040-B852-3B2ABA5086CC}" srcOrd="6" destOrd="0" parTransId="{6C71D5ED-AACF-E54D-AFB6-0E8E5CE61D84}" sibTransId="{25867DC6-E808-AE43-80A4-E4EF7AB156E9}"/>
    <dgm:cxn modelId="{CAD391C3-63DD-3A41-8287-EA316E141423}" type="presParOf" srcId="{29451935-7598-084B-81CE-E1FC13121205}" destId="{A8D9E1BA-94BE-E943-9FE9-126AD1971030}" srcOrd="0" destOrd="0" presId="urn:microsoft.com/office/officeart/2005/8/layout/cycle5"/>
    <dgm:cxn modelId="{7AE2A0D0-95DD-BC46-AB1C-AFD64BC7DB8A}" type="presParOf" srcId="{29451935-7598-084B-81CE-E1FC13121205}" destId="{0A76436B-3A1E-4842-B5AC-907682490166}" srcOrd="1" destOrd="0" presId="urn:microsoft.com/office/officeart/2005/8/layout/cycle5"/>
    <dgm:cxn modelId="{35203A99-4D65-BC43-A5EA-2C2FA3F768D2}" type="presParOf" srcId="{29451935-7598-084B-81CE-E1FC13121205}" destId="{AA7864BF-1A1E-5E4E-88D5-4E03533948BF}" srcOrd="2" destOrd="0" presId="urn:microsoft.com/office/officeart/2005/8/layout/cycle5"/>
    <dgm:cxn modelId="{32689F5F-4EC1-9A46-835D-5D5C019472C8}" type="presParOf" srcId="{29451935-7598-084B-81CE-E1FC13121205}" destId="{9A0F8BFE-6EE3-A14B-A141-F8DDD688816E}" srcOrd="3" destOrd="0" presId="urn:microsoft.com/office/officeart/2005/8/layout/cycle5"/>
    <dgm:cxn modelId="{69BC5120-2E95-2C40-9CA0-E7B89EB14F14}" type="presParOf" srcId="{29451935-7598-084B-81CE-E1FC13121205}" destId="{27003C82-3663-E141-809A-85E0682E792C}" srcOrd="4" destOrd="0" presId="urn:microsoft.com/office/officeart/2005/8/layout/cycle5"/>
    <dgm:cxn modelId="{E55A68E7-68D9-454E-AFE5-B89F92B03F3C}" type="presParOf" srcId="{29451935-7598-084B-81CE-E1FC13121205}" destId="{24D75129-6DD0-5E4B-A617-805C41CB08F7}" srcOrd="5" destOrd="0" presId="urn:microsoft.com/office/officeart/2005/8/layout/cycle5"/>
    <dgm:cxn modelId="{0F1F931B-9BC5-2147-97A1-B634D8530B71}" type="presParOf" srcId="{29451935-7598-084B-81CE-E1FC13121205}" destId="{C1397F4A-5B69-A445-9DF4-B15C13E1CFA1}" srcOrd="6" destOrd="0" presId="urn:microsoft.com/office/officeart/2005/8/layout/cycle5"/>
    <dgm:cxn modelId="{E317B8AC-F286-2A45-B01C-E1891CC8F65A}" type="presParOf" srcId="{29451935-7598-084B-81CE-E1FC13121205}" destId="{FE2365A4-9922-464F-88D6-6987A2FDE2DB}" srcOrd="7" destOrd="0" presId="urn:microsoft.com/office/officeart/2005/8/layout/cycle5"/>
    <dgm:cxn modelId="{CC6A3E01-78DE-714D-B9C7-C147C029A202}" type="presParOf" srcId="{29451935-7598-084B-81CE-E1FC13121205}" destId="{4DED0F80-1AB9-ED4D-AE94-FB451A87AD18}" srcOrd="8" destOrd="0" presId="urn:microsoft.com/office/officeart/2005/8/layout/cycle5"/>
    <dgm:cxn modelId="{2B38B029-3F25-5E4A-BABB-8B13FFD41E63}" type="presParOf" srcId="{29451935-7598-084B-81CE-E1FC13121205}" destId="{50C236E2-8BC8-D147-8039-D71344B192F2}" srcOrd="9" destOrd="0" presId="urn:microsoft.com/office/officeart/2005/8/layout/cycle5"/>
    <dgm:cxn modelId="{9456344A-0DB1-0241-A086-018A828FC285}" type="presParOf" srcId="{29451935-7598-084B-81CE-E1FC13121205}" destId="{11F327D6-AF79-794F-BB91-826C40D6E211}" srcOrd="10" destOrd="0" presId="urn:microsoft.com/office/officeart/2005/8/layout/cycle5"/>
    <dgm:cxn modelId="{554F509D-6765-FF4E-BC6C-BF0D2A1F0546}" type="presParOf" srcId="{29451935-7598-084B-81CE-E1FC13121205}" destId="{2ABB0EE4-3698-DA42-9B95-C85DB02CB299}" srcOrd="11" destOrd="0" presId="urn:microsoft.com/office/officeart/2005/8/layout/cycle5"/>
    <dgm:cxn modelId="{453CB434-A5A3-BC44-94ED-A5292054983A}" type="presParOf" srcId="{29451935-7598-084B-81CE-E1FC13121205}" destId="{D1D7DB14-AECE-AE4D-A599-C15AD428E825}" srcOrd="12" destOrd="0" presId="urn:microsoft.com/office/officeart/2005/8/layout/cycle5"/>
    <dgm:cxn modelId="{459006AE-C84E-7246-A049-A68CE65377FF}" type="presParOf" srcId="{29451935-7598-084B-81CE-E1FC13121205}" destId="{7186155F-D9DE-9E47-958C-CF44FC204611}" srcOrd="13" destOrd="0" presId="urn:microsoft.com/office/officeart/2005/8/layout/cycle5"/>
    <dgm:cxn modelId="{1853F889-9AFB-AD47-8E3A-7125EDA19A4E}" type="presParOf" srcId="{29451935-7598-084B-81CE-E1FC13121205}" destId="{BA975827-A763-FA4B-9949-4C673A34EED4}" srcOrd="14" destOrd="0" presId="urn:microsoft.com/office/officeart/2005/8/layout/cycle5"/>
    <dgm:cxn modelId="{C8DA82DE-ABAC-E34F-A612-1E11DD319319}" type="presParOf" srcId="{29451935-7598-084B-81CE-E1FC13121205}" destId="{100EB727-8A41-A440-B8EE-80F7D322D34A}" srcOrd="15" destOrd="0" presId="urn:microsoft.com/office/officeart/2005/8/layout/cycle5"/>
    <dgm:cxn modelId="{1434AFD1-F3AC-074E-93D8-9445902B875A}" type="presParOf" srcId="{29451935-7598-084B-81CE-E1FC13121205}" destId="{D7F9F395-7469-BF46-B998-1ECEC6D3CE52}" srcOrd="16" destOrd="0" presId="urn:microsoft.com/office/officeart/2005/8/layout/cycle5"/>
    <dgm:cxn modelId="{244E4603-2F14-6943-BAE8-9BD15D5E1FE6}" type="presParOf" srcId="{29451935-7598-084B-81CE-E1FC13121205}" destId="{AA1F70D8-48BA-4848-9D05-ABCDB9191D97}" srcOrd="17" destOrd="0" presId="urn:microsoft.com/office/officeart/2005/8/layout/cycle5"/>
    <dgm:cxn modelId="{A2C9F853-31E1-C04D-A929-045A673C9ECA}" type="presParOf" srcId="{29451935-7598-084B-81CE-E1FC13121205}" destId="{8ABEB62D-F918-5241-B0AC-51C9763C24E8}" srcOrd="18" destOrd="0" presId="urn:microsoft.com/office/officeart/2005/8/layout/cycle5"/>
    <dgm:cxn modelId="{7BF56F59-1936-5C48-8C94-9A2E11413D56}" type="presParOf" srcId="{29451935-7598-084B-81CE-E1FC13121205}" destId="{53BB674D-FBC1-154D-83D0-AC817B3C7E9E}" srcOrd="19" destOrd="0" presId="urn:microsoft.com/office/officeart/2005/8/layout/cycle5"/>
    <dgm:cxn modelId="{8A6707CA-FB57-7B49-9AF3-34D160E3B502}" type="presParOf" srcId="{29451935-7598-084B-81CE-E1FC13121205}" destId="{CA3D7974-D797-B045-986F-17CDF28340C2}" srcOrd="20" destOrd="0" presId="urn:microsoft.com/office/officeart/2005/8/layout/cycle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4A933B-1236-FD40-B7F3-096920A85103}" type="doc">
      <dgm:prSet loTypeId="urn:microsoft.com/office/officeart/2005/8/layout/pList2" loCatId="" qsTypeId="urn:microsoft.com/office/officeart/2005/8/quickstyle/simple1" qsCatId="simple" csTypeId="urn:microsoft.com/office/officeart/2005/8/colors/accent1_2" csCatId="accent1" phldr="1"/>
      <dgm:spPr/>
      <dgm:t>
        <a:bodyPr/>
        <a:lstStyle/>
        <a:p>
          <a:endParaRPr lang="en-US"/>
        </a:p>
      </dgm:t>
    </dgm:pt>
    <dgm:pt modelId="{A935D169-FF0D-7A4D-AF15-ECD644EE33AF}" type="pres">
      <dgm:prSet presAssocID="{C44A933B-1236-FD40-B7F3-096920A85103}" presName="Name0" presStyleCnt="0">
        <dgm:presLayoutVars>
          <dgm:dir/>
          <dgm:resizeHandles val="exact"/>
        </dgm:presLayoutVars>
      </dgm:prSet>
      <dgm:spPr/>
    </dgm:pt>
  </dgm:ptLst>
  <dgm:cxnLst>
    <dgm:cxn modelId="{AC820977-74B3-564A-B428-A4C1FD4EB391}" type="presOf" srcId="{C44A933B-1236-FD40-B7F3-096920A85103}" destId="{A935D169-FF0D-7A4D-AF15-ECD644EE33AF}" srcOrd="0"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9E1BA-94BE-E943-9FE9-126AD1971030}">
      <dsp:nvSpPr>
        <dsp:cNvPr id="0" name=""/>
        <dsp:cNvSpPr/>
      </dsp:nvSpPr>
      <dsp:spPr>
        <a:xfrm>
          <a:off x="2535014" y="-138187"/>
          <a:ext cx="1484031"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Teaming &amp; Leadership</a:t>
          </a:r>
          <a:endParaRPr lang="en-US" sz="1900" kern="1200" dirty="0">
            <a:solidFill>
              <a:schemeClr val="accent6"/>
            </a:solidFill>
            <a:latin typeface="Tw Cen MT"/>
            <a:cs typeface="Tw Cen MT"/>
          </a:endParaRPr>
        </a:p>
      </dsp:txBody>
      <dsp:txXfrm>
        <a:off x="2587040" y="-86161"/>
        <a:ext cx="1379979" cy="961697"/>
      </dsp:txXfrm>
    </dsp:sp>
    <dsp:sp modelId="{AA7864BF-1A1E-5E4E-88D5-4E03533948BF}">
      <dsp:nvSpPr>
        <dsp:cNvPr id="0" name=""/>
        <dsp:cNvSpPr/>
      </dsp:nvSpPr>
      <dsp:spPr>
        <a:xfrm>
          <a:off x="1193100" y="484919"/>
          <a:ext cx="4372977" cy="4372977"/>
        </a:xfrm>
        <a:custGeom>
          <a:avLst/>
          <a:gdLst/>
          <a:ahLst/>
          <a:cxnLst/>
          <a:rect l="0" t="0" r="0" b="0"/>
          <a:pathLst>
            <a:path>
              <a:moveTo>
                <a:pt x="2959416" y="141173"/>
              </a:moveTo>
              <a:arcTo wR="2186488" hR="2186488" stAng="17442099" swAng="670229"/>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9A0F8BFE-6EE3-A14B-A141-F8DDD688816E}">
      <dsp:nvSpPr>
        <dsp:cNvPr id="0" name=""/>
        <dsp:cNvSpPr/>
      </dsp:nvSpPr>
      <dsp:spPr>
        <a:xfrm>
          <a:off x="4239180" y="892875"/>
          <a:ext cx="1688304"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Vision &amp; Expectations</a:t>
          </a:r>
          <a:endParaRPr lang="en-US" sz="1900" kern="1200" dirty="0">
            <a:solidFill>
              <a:schemeClr val="accent6"/>
            </a:solidFill>
            <a:latin typeface="Tw Cen MT"/>
            <a:cs typeface="Tw Cen MT"/>
          </a:endParaRPr>
        </a:p>
      </dsp:txBody>
      <dsp:txXfrm>
        <a:off x="4291206" y="944901"/>
        <a:ext cx="1584252" cy="961697"/>
      </dsp:txXfrm>
    </dsp:sp>
    <dsp:sp modelId="{24D75129-6DD0-5E4B-A617-805C41CB08F7}">
      <dsp:nvSpPr>
        <dsp:cNvPr id="0" name=""/>
        <dsp:cNvSpPr/>
      </dsp:nvSpPr>
      <dsp:spPr>
        <a:xfrm>
          <a:off x="945421" y="-29893"/>
          <a:ext cx="4372977" cy="4372977"/>
        </a:xfrm>
        <a:custGeom>
          <a:avLst/>
          <a:gdLst/>
          <a:ahLst/>
          <a:cxnLst/>
          <a:rect l="0" t="0" r="0" b="0"/>
          <a:pathLst>
            <a:path>
              <a:moveTo>
                <a:pt x="4370135" y="2075047"/>
              </a:moveTo>
              <a:arcTo wR="2186488" hR="2186488" stAng="21424708" swAng="410322"/>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C1397F4A-5B69-A445-9DF4-B15C13E1CFA1}">
      <dsp:nvSpPr>
        <dsp:cNvPr id="0" name=""/>
        <dsp:cNvSpPr/>
      </dsp:nvSpPr>
      <dsp:spPr>
        <a:xfrm>
          <a:off x="4516074" y="2392374"/>
          <a:ext cx="1484031" cy="132916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Define Rules (examples) and Routines </a:t>
          </a:r>
          <a:endParaRPr lang="en-US" sz="1900" kern="1200" dirty="0">
            <a:solidFill>
              <a:schemeClr val="accent6"/>
            </a:solidFill>
            <a:latin typeface="Tw Cen MT"/>
            <a:cs typeface="Tw Cen MT"/>
          </a:endParaRPr>
        </a:p>
      </dsp:txBody>
      <dsp:txXfrm>
        <a:off x="4580958" y="2457258"/>
        <a:ext cx="1354263" cy="1199394"/>
      </dsp:txXfrm>
    </dsp:sp>
    <dsp:sp modelId="{4DED0F80-1AB9-ED4D-AE94-FB451A87AD18}">
      <dsp:nvSpPr>
        <dsp:cNvPr id="0" name=""/>
        <dsp:cNvSpPr/>
      </dsp:nvSpPr>
      <dsp:spPr>
        <a:xfrm>
          <a:off x="612718" y="1573339"/>
          <a:ext cx="4372977" cy="4372977"/>
        </a:xfrm>
        <a:custGeom>
          <a:avLst/>
          <a:gdLst/>
          <a:ahLst/>
          <a:cxnLst/>
          <a:rect l="0" t="0" r="0" b="0"/>
          <a:pathLst>
            <a:path>
              <a:moveTo>
                <a:pt x="4372895" y="2205452"/>
              </a:moveTo>
              <a:arcTo wR="2186488" hR="2186488" stAng="21629817" swAng="270400"/>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50C236E2-8BC8-D147-8039-D71344B192F2}">
      <dsp:nvSpPr>
        <dsp:cNvPr id="0" name=""/>
        <dsp:cNvSpPr/>
      </dsp:nvSpPr>
      <dsp:spPr>
        <a:xfrm>
          <a:off x="3453869" y="4007499"/>
          <a:ext cx="1866407"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System for Teaching</a:t>
          </a:r>
          <a:endParaRPr lang="en-US" sz="1900" kern="1200" dirty="0">
            <a:solidFill>
              <a:schemeClr val="accent6"/>
            </a:solidFill>
            <a:latin typeface="Tw Cen MT"/>
            <a:cs typeface="Tw Cen MT"/>
          </a:endParaRPr>
        </a:p>
      </dsp:txBody>
      <dsp:txXfrm>
        <a:off x="3505895" y="4059525"/>
        <a:ext cx="1762355" cy="961697"/>
      </dsp:txXfrm>
    </dsp:sp>
    <dsp:sp modelId="{2ABB0EE4-3698-DA42-9B95-C85DB02CB299}">
      <dsp:nvSpPr>
        <dsp:cNvPr id="0" name=""/>
        <dsp:cNvSpPr/>
      </dsp:nvSpPr>
      <dsp:spPr>
        <a:xfrm>
          <a:off x="1215486" y="513816"/>
          <a:ext cx="4372977" cy="4372977"/>
        </a:xfrm>
        <a:custGeom>
          <a:avLst/>
          <a:gdLst/>
          <a:ahLst/>
          <a:cxnLst/>
          <a:rect l="0" t="0" r="0" b="0"/>
          <a:pathLst>
            <a:path>
              <a:moveTo>
                <a:pt x="2147322" y="4372626"/>
              </a:moveTo>
              <a:arcTo wR="2186488" hR="2186488" stAng="5461584" swAng="430852"/>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D1D7DB14-AECE-AE4D-A599-C15AD428E825}">
      <dsp:nvSpPr>
        <dsp:cNvPr id="0" name=""/>
        <dsp:cNvSpPr/>
      </dsp:nvSpPr>
      <dsp:spPr>
        <a:xfrm>
          <a:off x="946676" y="4007499"/>
          <a:ext cx="2053328"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System for Feedback &amp; Acknowledging</a:t>
          </a:r>
          <a:endParaRPr lang="en-US" sz="1900" kern="1200" dirty="0">
            <a:solidFill>
              <a:schemeClr val="accent6"/>
            </a:solidFill>
            <a:latin typeface="Tw Cen MT"/>
            <a:cs typeface="Tw Cen MT"/>
          </a:endParaRPr>
        </a:p>
      </dsp:txBody>
      <dsp:txXfrm>
        <a:off x="998702" y="4059525"/>
        <a:ext cx="1949276" cy="961697"/>
      </dsp:txXfrm>
    </dsp:sp>
    <dsp:sp modelId="{BA975827-A763-FA4B-9949-4C673A34EED4}">
      <dsp:nvSpPr>
        <dsp:cNvPr id="0" name=""/>
        <dsp:cNvSpPr/>
      </dsp:nvSpPr>
      <dsp:spPr>
        <a:xfrm>
          <a:off x="1184042" y="978282"/>
          <a:ext cx="4372977" cy="4372977"/>
        </a:xfrm>
        <a:custGeom>
          <a:avLst/>
          <a:gdLst/>
          <a:ahLst/>
          <a:cxnLst/>
          <a:rect l="0" t="0" r="0" b="0"/>
          <a:pathLst>
            <a:path>
              <a:moveTo>
                <a:pt x="144048" y="2966981"/>
              </a:moveTo>
              <a:arcTo wR="2186488" hR="2186488" stAng="9545176" swAng="316674"/>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100EB727-8A41-A440-B8EE-80F7D322D34A}">
      <dsp:nvSpPr>
        <dsp:cNvPr id="0" name=""/>
        <dsp:cNvSpPr/>
      </dsp:nvSpPr>
      <dsp:spPr>
        <a:xfrm>
          <a:off x="197766" y="2424646"/>
          <a:ext cx="1593972" cy="1264617"/>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w Cen MT"/>
              <a:cs typeface="Tw Cen MT"/>
            </a:rPr>
            <a:t>Preventing &amp; Responding to Inappropriate Behavior</a:t>
          </a:r>
          <a:endParaRPr lang="en-US" sz="1800" kern="1200" dirty="0">
            <a:solidFill>
              <a:schemeClr val="accent6"/>
            </a:solidFill>
            <a:latin typeface="Tw Cen MT"/>
            <a:cs typeface="Tw Cen MT"/>
          </a:endParaRPr>
        </a:p>
      </dsp:txBody>
      <dsp:txXfrm>
        <a:off x="259500" y="2486380"/>
        <a:ext cx="1470504" cy="1141149"/>
      </dsp:txXfrm>
    </dsp:sp>
    <dsp:sp modelId="{AA1F70D8-48BA-4848-9D05-ABCDB9191D97}">
      <dsp:nvSpPr>
        <dsp:cNvPr id="0" name=""/>
        <dsp:cNvSpPr/>
      </dsp:nvSpPr>
      <dsp:spPr>
        <a:xfrm>
          <a:off x="939932" y="383926"/>
          <a:ext cx="4372977" cy="4372977"/>
        </a:xfrm>
        <a:custGeom>
          <a:avLst/>
          <a:gdLst/>
          <a:ahLst/>
          <a:cxnLst/>
          <a:rect l="0" t="0" r="0" b="0"/>
          <a:pathLst>
            <a:path>
              <a:moveTo>
                <a:pt x="16905" y="1915115"/>
              </a:moveTo>
              <a:arcTo wR="2186488" hR="2186488" stAng="11227775" swAng="598727"/>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8ABEB62D-F918-5241-B0AC-51C9763C24E8}">
      <dsp:nvSpPr>
        <dsp:cNvPr id="0" name=""/>
        <dsp:cNvSpPr/>
      </dsp:nvSpPr>
      <dsp:spPr>
        <a:xfrm>
          <a:off x="451825" y="606605"/>
          <a:ext cx="1930261" cy="1201113"/>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Data-Based Decision-Making</a:t>
          </a:r>
          <a:r>
            <a:rPr lang="en-US" sz="1900" kern="1200" dirty="0">
              <a:solidFill>
                <a:schemeClr val="accent6"/>
              </a:solidFill>
              <a:latin typeface="Tw Cen MT"/>
              <a:cs typeface="Tw Cen MT"/>
            </a:rPr>
            <a:t> </a:t>
          </a:r>
        </a:p>
      </dsp:txBody>
      <dsp:txXfrm>
        <a:off x="510459" y="665239"/>
        <a:ext cx="1812993" cy="1083845"/>
      </dsp:txXfrm>
    </dsp:sp>
    <dsp:sp modelId="{CA3D7974-D797-B045-986F-17CDF28340C2}">
      <dsp:nvSpPr>
        <dsp:cNvPr id="0" name=""/>
        <dsp:cNvSpPr/>
      </dsp:nvSpPr>
      <dsp:spPr>
        <a:xfrm>
          <a:off x="912055" y="397329"/>
          <a:ext cx="4372977" cy="4372977"/>
        </a:xfrm>
        <a:custGeom>
          <a:avLst/>
          <a:gdLst/>
          <a:ahLst/>
          <a:cxnLst/>
          <a:rect l="0" t="0" r="0" b="0"/>
          <a:pathLst>
            <a:path>
              <a:moveTo>
                <a:pt x="1324859" y="176929"/>
              </a:moveTo>
              <a:arcTo wR="2186488" hR="2186488" stAng="14807521" swAng="372469"/>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9E1BA-94BE-E943-9FE9-126AD1971030}">
      <dsp:nvSpPr>
        <dsp:cNvPr id="0" name=""/>
        <dsp:cNvSpPr/>
      </dsp:nvSpPr>
      <dsp:spPr>
        <a:xfrm>
          <a:off x="2535014" y="-138187"/>
          <a:ext cx="1484031"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Teaming &amp; Leadership</a:t>
          </a:r>
          <a:endParaRPr lang="en-US" sz="1900" kern="1200" dirty="0">
            <a:solidFill>
              <a:schemeClr val="accent6"/>
            </a:solidFill>
            <a:latin typeface="Tw Cen MT"/>
            <a:cs typeface="Tw Cen MT"/>
          </a:endParaRPr>
        </a:p>
      </dsp:txBody>
      <dsp:txXfrm>
        <a:off x="2587040" y="-86161"/>
        <a:ext cx="1379979" cy="961697"/>
      </dsp:txXfrm>
    </dsp:sp>
    <dsp:sp modelId="{AA7864BF-1A1E-5E4E-88D5-4E03533948BF}">
      <dsp:nvSpPr>
        <dsp:cNvPr id="0" name=""/>
        <dsp:cNvSpPr/>
      </dsp:nvSpPr>
      <dsp:spPr>
        <a:xfrm>
          <a:off x="1193100" y="484919"/>
          <a:ext cx="4372977" cy="4372977"/>
        </a:xfrm>
        <a:custGeom>
          <a:avLst/>
          <a:gdLst/>
          <a:ahLst/>
          <a:cxnLst/>
          <a:rect l="0" t="0" r="0" b="0"/>
          <a:pathLst>
            <a:path>
              <a:moveTo>
                <a:pt x="2959416" y="141173"/>
              </a:moveTo>
              <a:arcTo wR="2186488" hR="2186488" stAng="17442099" swAng="670229"/>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9A0F8BFE-6EE3-A14B-A141-F8DDD688816E}">
      <dsp:nvSpPr>
        <dsp:cNvPr id="0" name=""/>
        <dsp:cNvSpPr/>
      </dsp:nvSpPr>
      <dsp:spPr>
        <a:xfrm>
          <a:off x="4239180" y="892875"/>
          <a:ext cx="1688304"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Vision &amp; Expectations</a:t>
          </a:r>
          <a:endParaRPr lang="en-US" sz="1900" kern="1200" dirty="0">
            <a:solidFill>
              <a:schemeClr val="accent6"/>
            </a:solidFill>
            <a:latin typeface="Tw Cen MT"/>
            <a:cs typeface="Tw Cen MT"/>
          </a:endParaRPr>
        </a:p>
      </dsp:txBody>
      <dsp:txXfrm>
        <a:off x="4291206" y="944901"/>
        <a:ext cx="1584252" cy="961697"/>
      </dsp:txXfrm>
    </dsp:sp>
    <dsp:sp modelId="{24D75129-6DD0-5E4B-A617-805C41CB08F7}">
      <dsp:nvSpPr>
        <dsp:cNvPr id="0" name=""/>
        <dsp:cNvSpPr/>
      </dsp:nvSpPr>
      <dsp:spPr>
        <a:xfrm>
          <a:off x="945421" y="-29893"/>
          <a:ext cx="4372977" cy="4372977"/>
        </a:xfrm>
        <a:custGeom>
          <a:avLst/>
          <a:gdLst/>
          <a:ahLst/>
          <a:cxnLst/>
          <a:rect l="0" t="0" r="0" b="0"/>
          <a:pathLst>
            <a:path>
              <a:moveTo>
                <a:pt x="4370135" y="2075047"/>
              </a:moveTo>
              <a:arcTo wR="2186488" hR="2186488" stAng="21424708" swAng="410322"/>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C1397F4A-5B69-A445-9DF4-B15C13E1CFA1}">
      <dsp:nvSpPr>
        <dsp:cNvPr id="0" name=""/>
        <dsp:cNvSpPr/>
      </dsp:nvSpPr>
      <dsp:spPr>
        <a:xfrm>
          <a:off x="4516074" y="2392374"/>
          <a:ext cx="1484031" cy="132916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Define Rules (examples) and Routines </a:t>
          </a:r>
          <a:endParaRPr lang="en-US" sz="1900" kern="1200" dirty="0">
            <a:solidFill>
              <a:schemeClr val="accent6"/>
            </a:solidFill>
            <a:latin typeface="Tw Cen MT"/>
            <a:cs typeface="Tw Cen MT"/>
          </a:endParaRPr>
        </a:p>
      </dsp:txBody>
      <dsp:txXfrm>
        <a:off x="4580958" y="2457258"/>
        <a:ext cx="1354263" cy="1199394"/>
      </dsp:txXfrm>
    </dsp:sp>
    <dsp:sp modelId="{4DED0F80-1AB9-ED4D-AE94-FB451A87AD18}">
      <dsp:nvSpPr>
        <dsp:cNvPr id="0" name=""/>
        <dsp:cNvSpPr/>
      </dsp:nvSpPr>
      <dsp:spPr>
        <a:xfrm>
          <a:off x="612718" y="1573339"/>
          <a:ext cx="4372977" cy="4372977"/>
        </a:xfrm>
        <a:custGeom>
          <a:avLst/>
          <a:gdLst/>
          <a:ahLst/>
          <a:cxnLst/>
          <a:rect l="0" t="0" r="0" b="0"/>
          <a:pathLst>
            <a:path>
              <a:moveTo>
                <a:pt x="4372895" y="2205452"/>
              </a:moveTo>
              <a:arcTo wR="2186488" hR="2186488" stAng="21629817" swAng="270400"/>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50C236E2-8BC8-D147-8039-D71344B192F2}">
      <dsp:nvSpPr>
        <dsp:cNvPr id="0" name=""/>
        <dsp:cNvSpPr/>
      </dsp:nvSpPr>
      <dsp:spPr>
        <a:xfrm>
          <a:off x="3453869" y="4007499"/>
          <a:ext cx="1866407"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System for Teaching</a:t>
          </a:r>
          <a:endParaRPr lang="en-US" sz="1900" kern="1200" dirty="0">
            <a:solidFill>
              <a:schemeClr val="accent6"/>
            </a:solidFill>
            <a:latin typeface="Tw Cen MT"/>
            <a:cs typeface="Tw Cen MT"/>
          </a:endParaRPr>
        </a:p>
      </dsp:txBody>
      <dsp:txXfrm>
        <a:off x="3505895" y="4059525"/>
        <a:ext cx="1762355" cy="961697"/>
      </dsp:txXfrm>
    </dsp:sp>
    <dsp:sp modelId="{2ABB0EE4-3698-DA42-9B95-C85DB02CB299}">
      <dsp:nvSpPr>
        <dsp:cNvPr id="0" name=""/>
        <dsp:cNvSpPr/>
      </dsp:nvSpPr>
      <dsp:spPr>
        <a:xfrm>
          <a:off x="1215486" y="513816"/>
          <a:ext cx="4372977" cy="4372977"/>
        </a:xfrm>
        <a:custGeom>
          <a:avLst/>
          <a:gdLst/>
          <a:ahLst/>
          <a:cxnLst/>
          <a:rect l="0" t="0" r="0" b="0"/>
          <a:pathLst>
            <a:path>
              <a:moveTo>
                <a:pt x="2147322" y="4372626"/>
              </a:moveTo>
              <a:arcTo wR="2186488" hR="2186488" stAng="5461584" swAng="430852"/>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D1D7DB14-AECE-AE4D-A599-C15AD428E825}">
      <dsp:nvSpPr>
        <dsp:cNvPr id="0" name=""/>
        <dsp:cNvSpPr/>
      </dsp:nvSpPr>
      <dsp:spPr>
        <a:xfrm>
          <a:off x="946676" y="4007499"/>
          <a:ext cx="2053328" cy="1065749"/>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System for Feedback &amp; Acknowledging</a:t>
          </a:r>
          <a:endParaRPr lang="en-US" sz="1900" kern="1200" dirty="0">
            <a:solidFill>
              <a:schemeClr val="accent6"/>
            </a:solidFill>
            <a:latin typeface="Tw Cen MT"/>
            <a:cs typeface="Tw Cen MT"/>
          </a:endParaRPr>
        </a:p>
      </dsp:txBody>
      <dsp:txXfrm>
        <a:off x="998702" y="4059525"/>
        <a:ext cx="1949276" cy="961697"/>
      </dsp:txXfrm>
    </dsp:sp>
    <dsp:sp modelId="{BA975827-A763-FA4B-9949-4C673A34EED4}">
      <dsp:nvSpPr>
        <dsp:cNvPr id="0" name=""/>
        <dsp:cNvSpPr/>
      </dsp:nvSpPr>
      <dsp:spPr>
        <a:xfrm>
          <a:off x="1184042" y="978282"/>
          <a:ext cx="4372977" cy="4372977"/>
        </a:xfrm>
        <a:custGeom>
          <a:avLst/>
          <a:gdLst/>
          <a:ahLst/>
          <a:cxnLst/>
          <a:rect l="0" t="0" r="0" b="0"/>
          <a:pathLst>
            <a:path>
              <a:moveTo>
                <a:pt x="144048" y="2966981"/>
              </a:moveTo>
              <a:arcTo wR="2186488" hR="2186488" stAng="9545176" swAng="316674"/>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100EB727-8A41-A440-B8EE-80F7D322D34A}">
      <dsp:nvSpPr>
        <dsp:cNvPr id="0" name=""/>
        <dsp:cNvSpPr/>
      </dsp:nvSpPr>
      <dsp:spPr>
        <a:xfrm>
          <a:off x="197766" y="2424646"/>
          <a:ext cx="1593972" cy="1264617"/>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w Cen MT"/>
              <a:cs typeface="Tw Cen MT"/>
            </a:rPr>
            <a:t>Preventing &amp; Responding to Inappropriate Behavior</a:t>
          </a:r>
          <a:endParaRPr lang="en-US" sz="1800" kern="1200" dirty="0">
            <a:solidFill>
              <a:schemeClr val="accent6"/>
            </a:solidFill>
            <a:latin typeface="Tw Cen MT"/>
            <a:cs typeface="Tw Cen MT"/>
          </a:endParaRPr>
        </a:p>
      </dsp:txBody>
      <dsp:txXfrm>
        <a:off x="259500" y="2486380"/>
        <a:ext cx="1470504" cy="1141149"/>
      </dsp:txXfrm>
    </dsp:sp>
    <dsp:sp modelId="{AA1F70D8-48BA-4848-9D05-ABCDB9191D97}">
      <dsp:nvSpPr>
        <dsp:cNvPr id="0" name=""/>
        <dsp:cNvSpPr/>
      </dsp:nvSpPr>
      <dsp:spPr>
        <a:xfrm>
          <a:off x="939932" y="383926"/>
          <a:ext cx="4372977" cy="4372977"/>
        </a:xfrm>
        <a:custGeom>
          <a:avLst/>
          <a:gdLst/>
          <a:ahLst/>
          <a:cxnLst/>
          <a:rect l="0" t="0" r="0" b="0"/>
          <a:pathLst>
            <a:path>
              <a:moveTo>
                <a:pt x="16905" y="1915115"/>
              </a:moveTo>
              <a:arcTo wR="2186488" hR="2186488" stAng="11227775" swAng="598727"/>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8ABEB62D-F918-5241-B0AC-51C9763C24E8}">
      <dsp:nvSpPr>
        <dsp:cNvPr id="0" name=""/>
        <dsp:cNvSpPr/>
      </dsp:nvSpPr>
      <dsp:spPr>
        <a:xfrm>
          <a:off x="451825" y="606605"/>
          <a:ext cx="1930261" cy="1201113"/>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w Cen MT"/>
              <a:cs typeface="Tw Cen MT"/>
            </a:rPr>
            <a:t>Data-Based Decision-Making</a:t>
          </a:r>
          <a:r>
            <a:rPr lang="en-US" sz="1900" kern="1200" dirty="0">
              <a:solidFill>
                <a:schemeClr val="accent6"/>
              </a:solidFill>
              <a:latin typeface="Tw Cen MT"/>
              <a:cs typeface="Tw Cen MT"/>
            </a:rPr>
            <a:t> </a:t>
          </a:r>
        </a:p>
      </dsp:txBody>
      <dsp:txXfrm>
        <a:off x="510459" y="665239"/>
        <a:ext cx="1812993" cy="1083845"/>
      </dsp:txXfrm>
    </dsp:sp>
    <dsp:sp modelId="{CA3D7974-D797-B045-986F-17CDF28340C2}">
      <dsp:nvSpPr>
        <dsp:cNvPr id="0" name=""/>
        <dsp:cNvSpPr/>
      </dsp:nvSpPr>
      <dsp:spPr>
        <a:xfrm>
          <a:off x="912055" y="397329"/>
          <a:ext cx="4372977" cy="4372977"/>
        </a:xfrm>
        <a:custGeom>
          <a:avLst/>
          <a:gdLst/>
          <a:ahLst/>
          <a:cxnLst/>
          <a:rect l="0" t="0" r="0" b="0"/>
          <a:pathLst>
            <a:path>
              <a:moveTo>
                <a:pt x="1324859" y="176929"/>
              </a:moveTo>
              <a:arcTo wR="2186488" hR="2186488" stAng="14807521" swAng="372469"/>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63567"/>
          </a:xfrm>
          <a:prstGeom prst="rect">
            <a:avLst/>
          </a:prstGeom>
        </p:spPr>
        <p:txBody>
          <a:bodyPr vert="horz" lIns="91440" tIns="45720" rIns="91440" bIns="45720" rtlCol="0"/>
          <a:lstStyle>
            <a:lvl1pPr algn="r">
              <a:defRPr sz="1200"/>
            </a:lvl1pPr>
          </a:lstStyle>
          <a:p>
            <a:fld id="{3710FDA3-14D0-4447-9801-CA9AB22603C2}" type="datetimeFigureOut">
              <a:rPr lang="en-US" smtClean="0"/>
              <a:t>1/13/2021</a:t>
            </a:fld>
            <a:endParaRPr lang="en-US"/>
          </a:p>
        </p:txBody>
      </p:sp>
      <p:sp>
        <p:nvSpPr>
          <p:cNvPr id="4" name="Slide Image Placeholder 3"/>
          <p:cNvSpPr>
            <a:spLocks noGrp="1" noRot="1" noChangeAspect="1"/>
          </p:cNvSpPr>
          <p:nvPr>
            <p:ph type="sldImg" idx="2"/>
          </p:nvPr>
        </p:nvSpPr>
        <p:spPr>
          <a:xfrm>
            <a:off x="657225"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90"/>
            <a:ext cx="5486400" cy="3637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5"/>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5"/>
            <a:ext cx="2971800" cy="463566"/>
          </a:xfrm>
          <a:prstGeom prst="rect">
            <a:avLst/>
          </a:prstGeom>
        </p:spPr>
        <p:txBody>
          <a:bodyPr vert="horz" lIns="91440" tIns="45720" rIns="91440" bIns="45720" rtlCol="0" anchor="b"/>
          <a:lstStyle>
            <a:lvl1pPr algn="r">
              <a:defRPr sz="1200"/>
            </a:lvl1pPr>
          </a:lstStyle>
          <a:p>
            <a:fld id="{E424C305-855B-49F1-8D80-F00D8584C263}" type="slidenum">
              <a:rPr lang="en-US" smtClean="0"/>
              <a:t>‹#›</a:t>
            </a:fld>
            <a:endParaRPr lang="en-US"/>
          </a:p>
        </p:txBody>
      </p:sp>
    </p:spTree>
    <p:extLst>
      <p:ext uri="{BB962C8B-B14F-4D97-AF65-F5344CB8AC3E}">
        <p14:creationId xmlns:p14="http://schemas.microsoft.com/office/powerpoint/2010/main" val="273508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swis.org/"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smhpd.org/sites/default/files/TRAUMA-key_assumptions_and_principles_9-10-18.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thecheapestuniversity.org/wp-content/uploads/2018/08/bell-hooks-teaching-community-a-pedagogy-of-hope.pdf" TargetMode="External"/><Relationship Id="rId4" Type="http://schemas.openxmlformats.org/officeDocument/2006/relationships/hyperlink" Target="https://tilthighered.com/"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theglenholmeschool.org/wp-content/uploads/2020/04/Mask-Wearing-PBIS-Lesson-Plan-2020.pdf?fbclid=IwAR0GTVcBIX-7d98RqWy_cJZw0U6cCswaSpSeRPvYrpcFKB-dajbxXw8_eQY"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youtube.com/watch?v=9cEWQJ32nqU" TargetMode="External"/><Relationship Id="rId3" Type="http://schemas.openxmlformats.org/officeDocument/2006/relationships/hyperlink" Target="https://www.nasmhpd.org/sites/default/files/TRAUMA-key_assumptions_and_principles_9-10-18.pdf" TargetMode="External"/><Relationship Id="rId7" Type="http://schemas.openxmlformats.org/officeDocument/2006/relationships/hyperlink" Target="https://onlinelibrary.wiley.com/doi/full/10.1002/wps.20568" TargetMode="External"/><Relationship Id="rId12" Type="http://schemas.openxmlformats.org/officeDocument/2006/relationships/hyperlink" Target="https://www.francissu.com/post/7-exam-questions-for-a-pandemic-or-any-other-tim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joydegruy.com/shop/post-traumatic-slave-syndrome-revised-hardcover" TargetMode="External"/><Relationship Id="rId11" Type="http://schemas.openxmlformats.org/officeDocument/2006/relationships/hyperlink" Target="https://wac.colostate.edu/docs/books/inoue/ecologies.pdf" TargetMode="External"/><Relationship Id="rId5" Type="http://schemas.openxmlformats.org/officeDocument/2006/relationships/hyperlink" Target="https://www.racialequitytools.org/resourcefiles/mapping-margins.pdf" TargetMode="External"/><Relationship Id="rId10" Type="http://schemas.openxmlformats.org/officeDocument/2006/relationships/hyperlink" Target="https://www.ibramxkendi.com/how-to-be-an-antiracist-1" TargetMode="External"/><Relationship Id="rId4" Type="http://schemas.openxmlformats.org/officeDocument/2006/relationships/hyperlink" Target="https://tucson.com/news/local/pima-community-college-offers-webinars-to-help-students-cope-with-anxiety-during-pandemic/article_e08b9dee-8e55-11ea-871a-b3e265fcaa0e.html" TargetMode="External"/><Relationship Id="rId9" Type="http://schemas.openxmlformats.org/officeDocument/2006/relationships/hyperlink" Target="https://www.wiley.com/en-us/Microaggressions+in+Everyday+Life%3A+Race%2C+Gender%2C+and+Sexual+Orientation-p-9780470491409"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E424C305-855B-49F1-8D80-F00D8584C263}" type="slidenum">
              <a:rPr lang="en-US" smtClean="0"/>
              <a:t>1</a:t>
            </a:fld>
            <a:endParaRPr lang="en-US"/>
          </a:p>
        </p:txBody>
      </p:sp>
    </p:spTree>
    <p:extLst>
      <p:ext uri="{BB962C8B-B14F-4D97-AF65-F5344CB8AC3E}">
        <p14:creationId xmlns:p14="http://schemas.microsoft.com/office/powerpoint/2010/main" val="291097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a:t>
            </a:fld>
            <a:endParaRPr lang="en-US"/>
          </a:p>
        </p:txBody>
      </p:sp>
    </p:spTree>
    <p:extLst>
      <p:ext uri="{BB962C8B-B14F-4D97-AF65-F5344CB8AC3E}">
        <p14:creationId xmlns:p14="http://schemas.microsoft.com/office/powerpoint/2010/main" val="22699680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spcBef>
                <a:spcPts val="0"/>
              </a:spcBef>
              <a:buNone/>
            </a:pPr>
            <a:endParaRPr lang="en" sz="1400" dirty="0">
              <a:latin typeface="+mn-lt"/>
              <a:ea typeface="Arial"/>
              <a:cs typeface="Arial"/>
              <a:sym typeface="Calibri"/>
            </a:endParaRPr>
          </a:p>
        </p:txBody>
      </p:sp>
    </p:spTree>
    <p:extLst>
      <p:ext uri="{BB962C8B-B14F-4D97-AF65-F5344CB8AC3E}">
        <p14:creationId xmlns:p14="http://schemas.microsoft.com/office/powerpoint/2010/main" val="4127556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101</a:t>
            </a:fld>
            <a:endParaRPr lang="en-US"/>
          </a:p>
        </p:txBody>
      </p:sp>
    </p:spTree>
    <p:extLst>
      <p:ext uri="{BB962C8B-B14F-4D97-AF65-F5344CB8AC3E}">
        <p14:creationId xmlns:p14="http://schemas.microsoft.com/office/powerpoint/2010/main" val="42598329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102</a:t>
            </a:fld>
            <a:endParaRPr lang="en-US"/>
          </a:p>
        </p:txBody>
      </p:sp>
    </p:spTree>
    <p:extLst>
      <p:ext uri="{BB962C8B-B14F-4D97-AF65-F5344CB8AC3E}">
        <p14:creationId xmlns:p14="http://schemas.microsoft.com/office/powerpoint/2010/main" val="31865983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103</a:t>
            </a:fld>
            <a:endParaRPr lang="en-US"/>
          </a:p>
        </p:txBody>
      </p:sp>
    </p:spTree>
    <p:extLst>
      <p:ext uri="{BB962C8B-B14F-4D97-AF65-F5344CB8AC3E}">
        <p14:creationId xmlns:p14="http://schemas.microsoft.com/office/powerpoint/2010/main" val="7847860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Yet, we often over-focus on cognitive skills, and disregard the noncognitive ones, even though the best predictors of college (and life) success are actually social and emotional readiness, or old-fashioned life skills and maturity.</a:t>
            </a:r>
          </a:p>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104</a:t>
            </a:fld>
            <a:endParaRPr lang="en-US"/>
          </a:p>
        </p:txBody>
      </p:sp>
    </p:spTree>
    <p:extLst>
      <p:ext uri="{BB962C8B-B14F-4D97-AF65-F5344CB8AC3E}">
        <p14:creationId xmlns:p14="http://schemas.microsoft.com/office/powerpoint/2010/main" val="38127042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105</a:t>
            </a:fld>
            <a:endParaRPr lang="en-US"/>
          </a:p>
        </p:txBody>
      </p:sp>
    </p:spTree>
    <p:extLst>
      <p:ext uri="{BB962C8B-B14F-4D97-AF65-F5344CB8AC3E}">
        <p14:creationId xmlns:p14="http://schemas.microsoft.com/office/powerpoint/2010/main" val="6762819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t>Conscientiousness: Are you ready to take responsibility for the consequences of your actions?</a:t>
            </a:r>
          </a:p>
          <a:p>
            <a:pPr marL="342900" indent="-342900">
              <a:buAutoNum type="arabicPeriod"/>
            </a:pPr>
            <a:endParaRPr lang="en-US" dirty="0"/>
          </a:p>
          <a:p>
            <a:pPr marL="342900" indent="-342900">
              <a:buAutoNum type="arabicPeriod"/>
            </a:pPr>
            <a:r>
              <a:rPr lang="en-US" dirty="0"/>
              <a:t> Self-management: Are you ready to take over the routine tasks of everyday life in the relatively unstructured environment of college?</a:t>
            </a:r>
          </a:p>
          <a:p>
            <a:pPr marL="342900" indent="-342900">
              <a:buAutoNum type="arabicPeriod"/>
            </a:pPr>
            <a:endParaRPr lang="en-US" dirty="0"/>
          </a:p>
          <a:p>
            <a:r>
              <a:rPr lang="en-US" dirty="0"/>
              <a:t>3. Interpersonal skills: Are you ready to make friends, deal with roommates, and find suitable social activities?</a:t>
            </a:r>
          </a:p>
          <a:p>
            <a:endParaRPr lang="en-US" dirty="0"/>
          </a:p>
          <a:p>
            <a:r>
              <a:rPr lang="en-US" dirty="0"/>
              <a:t> 4. Self-control: Can you resist temptations? Are you ready to set limits on the time spent watching TV or interacting on the Internet, whether through virtual reality games, social media, or web surfing, that can lead to insufficient sleep and disruptions in self-care and studying, among others? Can you avoid overeating or consuming too much junk food?</a:t>
            </a:r>
          </a:p>
          <a:p>
            <a:endParaRPr lang="en-US" dirty="0"/>
          </a:p>
          <a:p>
            <a:endParaRPr lang="en-US" dirty="0"/>
          </a:p>
          <a:p>
            <a:r>
              <a:rPr lang="en-US" dirty="0"/>
              <a:t>5. Grit: Are you ready to cope with frustration, disappointment, and failure, and persist in the face of setbacks and obstacles? </a:t>
            </a:r>
          </a:p>
          <a:p>
            <a:endParaRPr lang="en-US" dirty="0"/>
          </a:p>
          <a:p>
            <a:r>
              <a:rPr lang="en-US" dirty="0"/>
              <a:t>6. Risk management: Are you ready to have fun without taking too many risks, or too many substances? </a:t>
            </a:r>
          </a:p>
          <a:p>
            <a:endParaRPr lang="en-US" dirty="0"/>
          </a:p>
          <a:p>
            <a:endParaRPr lang="en-US" dirty="0"/>
          </a:p>
          <a:p>
            <a:r>
              <a:rPr lang="en-US" dirty="0"/>
              <a:t>5. Grit: Are you ready to cope with frustration, disappointment, and failure, and persist in the face of setbacks and obstacles? </a:t>
            </a:r>
          </a:p>
          <a:p>
            <a:endParaRPr lang="en-US" dirty="0"/>
          </a:p>
          <a:p>
            <a:r>
              <a:rPr lang="en-US" dirty="0"/>
              <a:t>6. Risk management: Are you ready to have fun without taking too many risks, or too many substances? </a:t>
            </a:r>
          </a:p>
          <a:p>
            <a:endParaRPr lang="en-US" dirty="0"/>
          </a:p>
          <a:p>
            <a:pPr marL="342900" indent="-3429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106</a:t>
            </a:fld>
            <a:endParaRPr lang="en-US"/>
          </a:p>
        </p:txBody>
      </p:sp>
    </p:spTree>
    <p:extLst>
      <p:ext uri="{BB962C8B-B14F-4D97-AF65-F5344CB8AC3E}">
        <p14:creationId xmlns:p14="http://schemas.microsoft.com/office/powerpoint/2010/main" val="9698420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107</a:t>
            </a:fld>
            <a:endParaRPr lang="en-US"/>
          </a:p>
        </p:txBody>
      </p:sp>
    </p:spTree>
    <p:extLst>
      <p:ext uri="{BB962C8B-B14F-4D97-AF65-F5344CB8AC3E}">
        <p14:creationId xmlns:p14="http://schemas.microsoft.com/office/powerpoint/2010/main" val="37004162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108</a:t>
            </a:fld>
            <a:endParaRPr lang="en-US"/>
          </a:p>
        </p:txBody>
      </p:sp>
    </p:spTree>
    <p:extLst>
      <p:ext uri="{BB962C8B-B14F-4D97-AF65-F5344CB8AC3E}">
        <p14:creationId xmlns:p14="http://schemas.microsoft.com/office/powerpoint/2010/main" val="6235647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109</a:t>
            </a:fld>
            <a:endParaRPr lang="en-US"/>
          </a:p>
        </p:txBody>
      </p:sp>
    </p:spTree>
    <p:extLst>
      <p:ext uri="{BB962C8B-B14F-4D97-AF65-F5344CB8AC3E}">
        <p14:creationId xmlns:p14="http://schemas.microsoft.com/office/powerpoint/2010/main" val="3248924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a:t>
            </a:fld>
            <a:endParaRPr lang="en-US"/>
          </a:p>
        </p:txBody>
      </p:sp>
    </p:spTree>
    <p:extLst>
      <p:ext uri="{BB962C8B-B14F-4D97-AF65-F5344CB8AC3E}">
        <p14:creationId xmlns:p14="http://schemas.microsoft.com/office/powerpoint/2010/main" val="13068505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110</a:t>
            </a:fld>
            <a:endParaRPr lang="en-US"/>
          </a:p>
        </p:txBody>
      </p:sp>
    </p:spTree>
    <p:extLst>
      <p:ext uri="{BB962C8B-B14F-4D97-AF65-F5344CB8AC3E}">
        <p14:creationId xmlns:p14="http://schemas.microsoft.com/office/powerpoint/2010/main" val="35133128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06" name="Google Shape;80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111</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31064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112</a:t>
            </a:fld>
            <a:endParaRPr lang="en-US"/>
          </a:p>
        </p:txBody>
      </p:sp>
    </p:spTree>
    <p:extLst>
      <p:ext uri="{BB962C8B-B14F-4D97-AF65-F5344CB8AC3E}">
        <p14:creationId xmlns:p14="http://schemas.microsoft.com/office/powerpoint/2010/main" val="17463851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113</a:t>
            </a:fld>
            <a:endParaRPr lang="en-US"/>
          </a:p>
        </p:txBody>
      </p:sp>
    </p:spTree>
    <p:extLst>
      <p:ext uri="{BB962C8B-B14F-4D97-AF65-F5344CB8AC3E}">
        <p14:creationId xmlns:p14="http://schemas.microsoft.com/office/powerpoint/2010/main" val="28201843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114</a:t>
            </a:fld>
            <a:endParaRPr lang="en-US"/>
          </a:p>
        </p:txBody>
      </p:sp>
    </p:spTree>
    <p:extLst>
      <p:ext uri="{BB962C8B-B14F-4D97-AF65-F5344CB8AC3E}">
        <p14:creationId xmlns:p14="http://schemas.microsoft.com/office/powerpoint/2010/main" val="40313731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115</a:t>
            </a:fld>
            <a:endParaRPr lang="en-US"/>
          </a:p>
        </p:txBody>
      </p:sp>
    </p:spTree>
    <p:extLst>
      <p:ext uri="{BB962C8B-B14F-4D97-AF65-F5344CB8AC3E}">
        <p14:creationId xmlns:p14="http://schemas.microsoft.com/office/powerpoint/2010/main" val="4447981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116</a:t>
            </a:fld>
            <a:endParaRPr lang="en-US"/>
          </a:p>
        </p:txBody>
      </p:sp>
    </p:spTree>
    <p:extLst>
      <p:ext uri="{BB962C8B-B14F-4D97-AF65-F5344CB8AC3E}">
        <p14:creationId xmlns:p14="http://schemas.microsoft.com/office/powerpoint/2010/main" val="40715765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117</a:t>
            </a:fld>
            <a:endParaRPr lang="en-US"/>
          </a:p>
        </p:txBody>
      </p:sp>
    </p:spTree>
    <p:extLst>
      <p:ext uri="{BB962C8B-B14F-4D97-AF65-F5344CB8AC3E}">
        <p14:creationId xmlns:p14="http://schemas.microsoft.com/office/powerpoint/2010/main" val="7888037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book Fostering </a:t>
            </a:r>
            <a:r>
              <a:rPr lang="en-US" sz="1200" kern="1200" dirty="0" err="1">
                <a:solidFill>
                  <a:schemeClr val="tx1"/>
                </a:solidFill>
                <a:effectLst/>
                <a:latin typeface="+mn-lt"/>
                <a:ea typeface="+mn-ea"/>
                <a:cs typeface="+mn-cs"/>
              </a:rPr>
              <a:t>Resillient</a:t>
            </a:r>
            <a:r>
              <a:rPr lang="en-US" sz="1200" kern="1200" dirty="0">
                <a:solidFill>
                  <a:schemeClr val="tx1"/>
                </a:solidFill>
                <a:effectLst/>
                <a:latin typeface="+mn-lt"/>
                <a:ea typeface="+mn-ea"/>
                <a:cs typeface="+mn-cs"/>
              </a:rPr>
              <a:t> Learners by Kristin </a:t>
            </a:r>
            <a:r>
              <a:rPr lang="en-US" sz="1200" kern="1200" dirty="0" err="1">
                <a:solidFill>
                  <a:schemeClr val="tx1"/>
                </a:solidFill>
                <a:effectLst/>
                <a:latin typeface="+mn-lt"/>
                <a:ea typeface="+mn-ea"/>
                <a:cs typeface="+mn-cs"/>
              </a:rPr>
              <a:t>Souers</a:t>
            </a:r>
            <a:r>
              <a:rPr lang="en-US" sz="1200" kern="1200" dirty="0">
                <a:solidFill>
                  <a:schemeClr val="tx1"/>
                </a:solidFill>
                <a:effectLst/>
                <a:latin typeface="+mn-lt"/>
                <a:ea typeface="+mn-ea"/>
                <a:cs typeface="+mn-cs"/>
              </a:rPr>
              <a:t> and Pete Hall, they provide examples of what Fight, flight and flee look like in the classroom.  </a:t>
            </a:r>
          </a:p>
          <a:p>
            <a:endParaRPr lang="en-US" dirty="0"/>
          </a:p>
        </p:txBody>
      </p:sp>
      <p:sp>
        <p:nvSpPr>
          <p:cNvPr id="4" name="Slide Number Placeholder 3"/>
          <p:cNvSpPr>
            <a:spLocks noGrp="1"/>
          </p:cNvSpPr>
          <p:nvPr>
            <p:ph type="sldNum" sz="quarter" idx="10"/>
          </p:nvPr>
        </p:nvSpPr>
        <p:spPr/>
        <p:txBody>
          <a:bodyPr/>
          <a:lstStyle/>
          <a:p>
            <a:fld id="{3C102674-3AEF-A54E-897D-61640E9251F9}" type="slidenum">
              <a:rPr lang="en-US" smtClean="0"/>
              <a:t>118</a:t>
            </a:fld>
            <a:endParaRPr lang="en-US"/>
          </a:p>
        </p:txBody>
      </p:sp>
    </p:spTree>
    <p:extLst>
      <p:ext uri="{BB962C8B-B14F-4D97-AF65-F5344CB8AC3E}">
        <p14:creationId xmlns:p14="http://schemas.microsoft.com/office/powerpoint/2010/main" val="25599493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119</a:t>
            </a:fld>
            <a:endParaRPr lang="en-US"/>
          </a:p>
        </p:txBody>
      </p:sp>
    </p:spTree>
    <p:extLst>
      <p:ext uri="{BB962C8B-B14F-4D97-AF65-F5344CB8AC3E}">
        <p14:creationId xmlns:p14="http://schemas.microsoft.com/office/powerpoint/2010/main" val="3622069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12</a:t>
            </a:fld>
            <a:endParaRPr lang="en-US"/>
          </a:p>
        </p:txBody>
      </p:sp>
    </p:spTree>
    <p:extLst>
      <p:ext uri="{BB962C8B-B14F-4D97-AF65-F5344CB8AC3E}">
        <p14:creationId xmlns:p14="http://schemas.microsoft.com/office/powerpoint/2010/main" val="8726594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120</a:t>
            </a:fld>
            <a:endParaRPr lang="en-US"/>
          </a:p>
        </p:txBody>
      </p:sp>
    </p:spTree>
    <p:extLst>
      <p:ext uri="{BB962C8B-B14F-4D97-AF65-F5344CB8AC3E}">
        <p14:creationId xmlns:p14="http://schemas.microsoft.com/office/powerpoint/2010/main" val="1788677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121</a:t>
            </a:fld>
            <a:endParaRPr lang="en-US"/>
          </a:p>
        </p:txBody>
      </p:sp>
    </p:spTree>
    <p:extLst>
      <p:ext uri="{BB962C8B-B14F-4D97-AF65-F5344CB8AC3E}">
        <p14:creationId xmlns:p14="http://schemas.microsoft.com/office/powerpoint/2010/main" val="31400815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122</a:t>
            </a:fld>
            <a:endParaRPr lang="en-US"/>
          </a:p>
        </p:txBody>
      </p:sp>
    </p:spTree>
    <p:extLst>
      <p:ext uri="{BB962C8B-B14F-4D97-AF65-F5344CB8AC3E}">
        <p14:creationId xmlns:p14="http://schemas.microsoft.com/office/powerpoint/2010/main" val="11272923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123</a:t>
            </a:fld>
            <a:endParaRPr lang="en-US"/>
          </a:p>
        </p:txBody>
      </p:sp>
    </p:spTree>
    <p:extLst>
      <p:ext uri="{BB962C8B-B14F-4D97-AF65-F5344CB8AC3E}">
        <p14:creationId xmlns:p14="http://schemas.microsoft.com/office/powerpoint/2010/main" val="23786515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124</a:t>
            </a:fld>
            <a:endParaRPr lang="en-US"/>
          </a:p>
        </p:txBody>
      </p:sp>
    </p:spTree>
    <p:extLst>
      <p:ext uri="{BB962C8B-B14F-4D97-AF65-F5344CB8AC3E}">
        <p14:creationId xmlns:p14="http://schemas.microsoft.com/office/powerpoint/2010/main" val="7835427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125</a:t>
            </a:fld>
            <a:endParaRPr lang="en-US"/>
          </a:p>
        </p:txBody>
      </p:sp>
    </p:spTree>
    <p:extLst>
      <p:ext uri="{BB962C8B-B14F-4D97-AF65-F5344CB8AC3E}">
        <p14:creationId xmlns:p14="http://schemas.microsoft.com/office/powerpoint/2010/main" val="38430615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126</a:t>
            </a:fld>
            <a:endParaRPr lang="en-US"/>
          </a:p>
        </p:txBody>
      </p:sp>
    </p:spTree>
    <p:extLst>
      <p:ext uri="{BB962C8B-B14F-4D97-AF65-F5344CB8AC3E}">
        <p14:creationId xmlns:p14="http://schemas.microsoft.com/office/powerpoint/2010/main" val="25987318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127</a:t>
            </a:fld>
            <a:endParaRPr lang="en-US"/>
          </a:p>
        </p:txBody>
      </p:sp>
    </p:spTree>
    <p:extLst>
      <p:ext uri="{BB962C8B-B14F-4D97-AF65-F5344CB8AC3E}">
        <p14:creationId xmlns:p14="http://schemas.microsoft.com/office/powerpoint/2010/main" val="38444833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Focus Attention</a:t>
            </a:r>
            <a:r>
              <a:rPr lang="en-US" baseline="0" dirty="0"/>
              <a:t> Practices is a general term for regulating activities</a:t>
            </a:r>
            <a:endParaRPr lang="en-US" dirty="0"/>
          </a:p>
        </p:txBody>
      </p:sp>
    </p:spTree>
    <p:extLst>
      <p:ext uri="{BB962C8B-B14F-4D97-AF65-F5344CB8AC3E}">
        <p14:creationId xmlns:p14="http://schemas.microsoft.com/office/powerpoint/2010/main" val="32208638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www.edutopia.org</a:t>
            </a:r>
            <a:r>
              <a:rPr lang="en-US" dirty="0"/>
              <a:t>/blog/brain-breaks-focused-attention-practices-</a:t>
            </a:r>
            <a:r>
              <a:rPr lang="en-US" dirty="0" err="1"/>
              <a:t>lori</a:t>
            </a:r>
            <a:r>
              <a:rPr lang="en-US" dirty="0"/>
              <a:t>-</a:t>
            </a:r>
            <a:r>
              <a:rPr lang="en-US" dirty="0" err="1"/>
              <a:t>desautels</a:t>
            </a:r>
            <a:endParaRPr lang="en-US" dirty="0"/>
          </a:p>
        </p:txBody>
      </p:sp>
    </p:spTree>
    <p:extLst>
      <p:ext uri="{BB962C8B-B14F-4D97-AF65-F5344CB8AC3E}">
        <p14:creationId xmlns:p14="http://schemas.microsoft.com/office/powerpoint/2010/main" val="2232432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13</a:t>
            </a:fld>
            <a:endParaRPr lang="en-US"/>
          </a:p>
        </p:txBody>
      </p:sp>
    </p:spTree>
    <p:extLst>
      <p:ext uri="{BB962C8B-B14F-4D97-AF65-F5344CB8AC3E}">
        <p14:creationId xmlns:p14="http://schemas.microsoft.com/office/powerpoint/2010/main" val="3095365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130</a:t>
            </a:fld>
            <a:endParaRPr lang="en-US"/>
          </a:p>
        </p:txBody>
      </p:sp>
    </p:spTree>
    <p:extLst>
      <p:ext uri="{BB962C8B-B14F-4D97-AF65-F5344CB8AC3E}">
        <p14:creationId xmlns:p14="http://schemas.microsoft.com/office/powerpoint/2010/main" val="40485456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Set up before activity (why we do this, how it impacts our bodies, connection to stress response and trauma, how teachers can use for themselves and with students in the classroom)</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18C2EC4-F44F-0644-93B7-3CC80A44C07C}" type="slidenum">
              <a:rPr lang="en-US" smtClean="0"/>
              <a:t>131</a:t>
            </a:fld>
            <a:endParaRPr lang="en-US"/>
          </a:p>
        </p:txBody>
      </p:sp>
    </p:spTree>
    <p:extLst>
      <p:ext uri="{BB962C8B-B14F-4D97-AF65-F5344CB8AC3E}">
        <p14:creationId xmlns:p14="http://schemas.microsoft.com/office/powerpoint/2010/main" val="10873766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132</a:t>
            </a:fld>
            <a:endParaRPr lang="en-US"/>
          </a:p>
        </p:txBody>
      </p:sp>
    </p:spTree>
    <p:extLst>
      <p:ext uri="{BB962C8B-B14F-4D97-AF65-F5344CB8AC3E}">
        <p14:creationId xmlns:p14="http://schemas.microsoft.com/office/powerpoint/2010/main" val="35946823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a:t>
            </a:r>
            <a:r>
              <a:rPr lang="en-US" dirty="0" err="1"/>
              <a:t>blissfulkids.com</a:t>
            </a:r>
            <a:r>
              <a:rPr lang="en-US" dirty="0"/>
              <a:t>/mindful-feet-a-body-scan-for-children/  </a:t>
            </a:r>
          </a:p>
          <a:p>
            <a:endParaRPr lang="en-US" dirty="0"/>
          </a:p>
          <a:p>
            <a:r>
              <a:rPr lang="en-US" dirty="0"/>
              <a:t>A body</a:t>
            </a:r>
            <a:r>
              <a:rPr lang="en-US" baseline="0" dirty="0"/>
              <a:t> scan activity for kids</a:t>
            </a:r>
            <a:endParaRPr lang="en-US" dirty="0"/>
          </a:p>
        </p:txBody>
      </p:sp>
    </p:spTree>
    <p:extLst>
      <p:ext uri="{BB962C8B-B14F-4D97-AF65-F5344CB8AC3E}">
        <p14:creationId xmlns:p14="http://schemas.microsoft.com/office/powerpoint/2010/main" val="22931863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dirty="0"/>
              <a:t>to use when you want to stay calm, when you feel anxious or disconnected</a:t>
            </a:r>
            <a:endParaRPr lang="en-US" dirty="0"/>
          </a:p>
        </p:txBody>
      </p:sp>
    </p:spTree>
    <p:extLst>
      <p:ext uri="{BB962C8B-B14F-4D97-AF65-F5344CB8AC3E}">
        <p14:creationId xmlns:p14="http://schemas.microsoft.com/office/powerpoint/2010/main" val="268360022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www.edutopia.org</a:t>
            </a:r>
            <a:r>
              <a:rPr lang="en-US" dirty="0"/>
              <a:t>/blog/brain-breaks-focused-attention-practices-</a:t>
            </a:r>
            <a:r>
              <a:rPr lang="en-US" dirty="0" err="1"/>
              <a:t>lori</a:t>
            </a:r>
            <a:r>
              <a:rPr lang="en-US" dirty="0"/>
              <a:t>-Desautels</a:t>
            </a:r>
          </a:p>
          <a:p>
            <a:r>
              <a:rPr lang="en-US" sz="1100" dirty="0"/>
              <a:t>Opportunity to change up our predictive routines of receiving incoming information</a:t>
            </a:r>
          </a:p>
          <a:p>
            <a:r>
              <a:rPr lang="en-US" dirty="0"/>
              <a:t>Opportunity to develop and apply social competence</a:t>
            </a:r>
          </a:p>
          <a:p>
            <a:r>
              <a:rPr lang="en-US" dirty="0"/>
              <a:t>Allows brain to rest and recharge while simultaneously learning to cooperate, communicate and compromise</a:t>
            </a:r>
          </a:p>
          <a:p>
            <a:r>
              <a:rPr lang="en-US" dirty="0"/>
              <a:t>Boost attentiveness and maximize learning</a:t>
            </a:r>
          </a:p>
          <a:p>
            <a:endParaRPr lang="en-US" dirty="0"/>
          </a:p>
        </p:txBody>
      </p:sp>
    </p:spTree>
    <p:extLst>
      <p:ext uri="{BB962C8B-B14F-4D97-AF65-F5344CB8AC3E}">
        <p14:creationId xmlns:p14="http://schemas.microsoft.com/office/powerpoint/2010/main" val="15452755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136</a:t>
            </a:fld>
            <a:endParaRPr lang="en-US"/>
          </a:p>
        </p:txBody>
      </p:sp>
    </p:spTree>
    <p:extLst>
      <p:ext uri="{BB962C8B-B14F-4D97-AF65-F5344CB8AC3E}">
        <p14:creationId xmlns:p14="http://schemas.microsoft.com/office/powerpoint/2010/main" val="40942070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137</a:t>
            </a:fld>
            <a:endParaRPr lang="en-US"/>
          </a:p>
        </p:txBody>
      </p:sp>
    </p:spTree>
    <p:extLst>
      <p:ext uri="{BB962C8B-B14F-4D97-AF65-F5344CB8AC3E}">
        <p14:creationId xmlns:p14="http://schemas.microsoft.com/office/powerpoint/2010/main" val="26422459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spcBef>
                <a:spcPts val="0"/>
              </a:spcBef>
              <a:buNone/>
            </a:pPr>
            <a:r>
              <a:rPr lang="en" b="1" u="sng" dirty="0"/>
              <a:t>Relationship Development Activities</a:t>
            </a:r>
          </a:p>
          <a:p>
            <a:pPr marL="0" marR="0" lvl="0" indent="0" algn="l" defTabSz="457200" rtl="0" eaLnBrk="1" fontAlgn="auto" latinLnBrk="0" hangingPunct="1">
              <a:lnSpc>
                <a:spcPct val="100000"/>
              </a:lnSpc>
              <a:spcBef>
                <a:spcPts val="0"/>
              </a:spcBef>
              <a:spcAft>
                <a:spcPts val="0"/>
              </a:spcAft>
              <a:buClrTx/>
              <a:buSzTx/>
              <a:buFontTx/>
              <a:buNone/>
              <a:tabLst/>
              <a:defRPr/>
            </a:pPr>
            <a:r>
              <a:rPr lang="en" b="1" i="0" dirty="0"/>
              <a:t>Holistic</a:t>
            </a:r>
            <a:r>
              <a:rPr lang="en" b="1" i="0" baseline="0" dirty="0"/>
              <a:t> View:  </a:t>
            </a:r>
            <a:r>
              <a:rPr lang="en" b="0" i="0" baseline="0" dirty="0"/>
              <a:t>A beginning of the year “get to know you” activity</a:t>
            </a:r>
            <a:endParaRPr lang="en-US" b="0" i="0"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baseline="0" dirty="0"/>
              <a:t>Morning Meetings:  </a:t>
            </a:r>
            <a:r>
              <a:rPr lang="en-US" b="0" i="0" baseline="0" dirty="0"/>
              <a:t>https://</a:t>
            </a:r>
            <a:r>
              <a:rPr lang="en-US" b="0" i="0" baseline="0" dirty="0" err="1"/>
              <a:t>www.responsiveclassroom.org</a:t>
            </a:r>
            <a:r>
              <a:rPr lang="en-US" b="0" i="0" baseline="0" dirty="0"/>
              <a:t>/what-is-morning-meeting</a:t>
            </a:r>
            <a:r>
              <a:rPr lang="en-US" b="1" i="0" baseline="0" dirty="0"/>
              <a:t>/</a:t>
            </a:r>
            <a:endParaRPr lang="en" b="1" i="0" baseline="0" dirty="0"/>
          </a:p>
          <a:p>
            <a:pPr lvl="0" rtl="0">
              <a:spcBef>
                <a:spcPts val="0"/>
              </a:spcBef>
              <a:buNone/>
            </a:pPr>
            <a:endParaRPr lang="en-US" b="1" dirty="0"/>
          </a:p>
          <a:p>
            <a:pPr lvl="0" rtl="0">
              <a:spcBef>
                <a:spcPts val="0"/>
              </a:spcBef>
              <a:buNone/>
            </a:pPr>
            <a:r>
              <a:rPr lang="en-US" b="1" dirty="0"/>
              <a:t>Circles</a:t>
            </a:r>
            <a:r>
              <a:rPr lang="en-US" b="1" baseline="0" dirty="0"/>
              <a:t> </a:t>
            </a:r>
            <a:r>
              <a:rPr lang="en-US" b="0" baseline="0" dirty="0"/>
              <a:t>--- come from Restorative Practices.  Can be preventative or restorative in nature, help foster relationships and repair harm.</a:t>
            </a:r>
          </a:p>
          <a:p>
            <a:pPr lvl="0" rtl="0">
              <a:spcBef>
                <a:spcPts val="0"/>
              </a:spcBef>
              <a:buNone/>
            </a:pPr>
            <a:endParaRPr lang="en-US" b="1" dirty="0"/>
          </a:p>
          <a:p>
            <a:pPr lvl="0" rtl="0">
              <a:spcBef>
                <a:spcPts val="0"/>
              </a:spcBef>
              <a:buNone/>
            </a:pPr>
            <a:r>
              <a:rPr lang="en" b="1" dirty="0"/>
              <a:t>Classroom professions</a:t>
            </a:r>
            <a:r>
              <a:rPr lang="en" dirty="0"/>
              <a:t>:   Giver, story teller, noticer, kindness keeper, resource manager, collaborator</a:t>
            </a:r>
            <a:endParaRPr lang="en" i="1" dirty="0"/>
          </a:p>
          <a:p>
            <a:pPr lvl="0" rtl="0">
              <a:spcBef>
                <a:spcPts val="0"/>
              </a:spcBef>
              <a:buNone/>
            </a:pPr>
            <a:endParaRPr lang="en" i="1" dirty="0"/>
          </a:p>
          <a:p>
            <a:pPr lvl="0" rtl="0">
              <a:spcBef>
                <a:spcPts val="0"/>
              </a:spcBef>
              <a:buNone/>
            </a:pPr>
            <a:r>
              <a:rPr lang="en" b="1" dirty="0"/>
              <a:t>Have fun </a:t>
            </a:r>
            <a:r>
              <a:rPr lang="en" dirty="0"/>
              <a:t>-- learn what the student likes to do with fun, learn about that thing, talk to student about that thing, do that thing with the student </a:t>
            </a:r>
          </a:p>
          <a:p>
            <a:pPr marL="457200" lvl="0" indent="-228600" rtl="0">
              <a:spcBef>
                <a:spcPts val="0"/>
              </a:spcBef>
            </a:pPr>
            <a:r>
              <a:rPr lang="en" dirty="0"/>
              <a:t>Increase Fun Factor (</a:t>
            </a:r>
            <a:r>
              <a:rPr lang="en" i="1" dirty="0"/>
              <a:t>Whole Brain Child) </a:t>
            </a:r>
            <a:r>
              <a:rPr lang="en" dirty="0"/>
              <a:t>--- connect with the student through what they enjoy.  Do it with them!</a:t>
            </a:r>
          </a:p>
          <a:p>
            <a:pPr lvl="0" rtl="0">
              <a:spcBef>
                <a:spcPts val="0"/>
              </a:spcBef>
              <a:buClr>
                <a:srgbClr val="000000"/>
              </a:buClr>
              <a:buSzPct val="100000"/>
              <a:buFont typeface="Arial"/>
              <a:buNone/>
            </a:pPr>
            <a:endParaRPr lang="en" dirty="0"/>
          </a:p>
          <a:p>
            <a:pPr lvl="0" rtl="0">
              <a:spcBef>
                <a:spcPts val="0"/>
              </a:spcBef>
              <a:buClr>
                <a:srgbClr val="000000"/>
              </a:buClr>
              <a:buSzPct val="25000"/>
              <a:buFont typeface="Arial"/>
              <a:buNone/>
            </a:pPr>
            <a:endParaRPr lang="en" dirty="0"/>
          </a:p>
          <a:p>
            <a:endParaRPr lang="en-US" dirty="0"/>
          </a:p>
          <a:p>
            <a:endParaRPr lang="en-US" dirty="0"/>
          </a:p>
        </p:txBody>
      </p:sp>
    </p:spTree>
    <p:extLst>
      <p:ext uri="{BB962C8B-B14F-4D97-AF65-F5344CB8AC3E}">
        <p14:creationId xmlns:p14="http://schemas.microsoft.com/office/powerpoint/2010/main" val="21561812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baseline="0" dirty="0"/>
              <a:t>Morning Meetings:  </a:t>
            </a:r>
            <a:r>
              <a:rPr lang="en-US" b="0" i="0" baseline="0" dirty="0"/>
              <a:t>https://</a:t>
            </a:r>
            <a:r>
              <a:rPr lang="en-US" b="0" i="0" baseline="0" dirty="0" err="1"/>
              <a:t>www.responsiveclassroom.org</a:t>
            </a:r>
            <a:r>
              <a:rPr lang="en-US" b="0" i="0" baseline="0" dirty="0"/>
              <a:t>/what-is-morning-meeting</a:t>
            </a:r>
            <a:r>
              <a:rPr lang="en-US" b="1" i="0" baseline="0" dirty="0"/>
              <a:t>/</a:t>
            </a:r>
            <a:endParaRPr lang="en" b="1" i="0" baseline="0" dirty="0"/>
          </a:p>
          <a:p>
            <a:pPr lvl="0" rtl="0">
              <a:spcBef>
                <a:spcPts val="0"/>
              </a:spcBef>
              <a:buNone/>
            </a:pPr>
            <a:endParaRPr lang="en-US" b="1" dirty="0"/>
          </a:p>
          <a:p>
            <a:pPr lvl="0" rtl="0">
              <a:spcBef>
                <a:spcPts val="0"/>
              </a:spcBef>
              <a:buNone/>
            </a:pPr>
            <a:r>
              <a:rPr lang="en-US" b="1" dirty="0"/>
              <a:t>Circles</a:t>
            </a:r>
            <a:r>
              <a:rPr lang="en-US" b="1" baseline="0" dirty="0"/>
              <a:t> </a:t>
            </a:r>
            <a:r>
              <a:rPr lang="en-US" b="0" baseline="0" dirty="0"/>
              <a:t>--- come from Restorative Practices.  Can be preventative or restorative in nature, help foster relationships and repair harm.</a:t>
            </a:r>
          </a:p>
          <a:p>
            <a:endParaRPr lang="en-US" dirty="0"/>
          </a:p>
        </p:txBody>
      </p:sp>
    </p:spTree>
    <p:extLst>
      <p:ext uri="{BB962C8B-B14F-4D97-AF65-F5344CB8AC3E}">
        <p14:creationId xmlns:p14="http://schemas.microsoft.com/office/powerpoint/2010/main" val="1468297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CREATES BOUNDARIES</a:t>
            </a:r>
          </a:p>
          <a:p>
            <a:r>
              <a:rPr lang="en-US" dirty="0"/>
              <a:t>STRUCTURE</a:t>
            </a:r>
          </a:p>
        </p:txBody>
      </p:sp>
      <p:sp>
        <p:nvSpPr>
          <p:cNvPr id="4" name="Slide Number Placeholder 3"/>
          <p:cNvSpPr>
            <a:spLocks noGrp="1"/>
          </p:cNvSpPr>
          <p:nvPr>
            <p:ph type="sldNum" sz="quarter" idx="5"/>
          </p:nvPr>
        </p:nvSpPr>
        <p:spPr/>
        <p:txBody>
          <a:bodyPr/>
          <a:lstStyle/>
          <a:p>
            <a:fld id="{E424C305-855B-49F1-8D80-F00D8584C263}" type="slidenum">
              <a:rPr lang="en-US" smtClean="0"/>
              <a:t>14</a:t>
            </a:fld>
            <a:endParaRPr lang="en-US"/>
          </a:p>
        </p:txBody>
      </p:sp>
    </p:spTree>
    <p:extLst>
      <p:ext uri="{BB962C8B-B14F-4D97-AF65-F5344CB8AC3E}">
        <p14:creationId xmlns:p14="http://schemas.microsoft.com/office/powerpoint/2010/main" val="36048707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360 spreadsheet collects data on the whole child:  a place for teachers to store and access the “other” data we collect on our students, giving us a more complete, 360-degree view of each student.</a:t>
            </a:r>
          </a:p>
          <a:p>
            <a:endParaRPr lang="en-US" dirty="0"/>
          </a:p>
        </p:txBody>
      </p:sp>
    </p:spTree>
    <p:extLst>
      <p:ext uri="{BB962C8B-B14F-4D97-AF65-F5344CB8AC3E}">
        <p14:creationId xmlns:p14="http://schemas.microsoft.com/office/powerpoint/2010/main" val="36662380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4155c5eb9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4155c5eb9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4590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spcBef>
                <a:spcPts val="0"/>
              </a:spcBef>
              <a:buNone/>
            </a:pPr>
            <a:r>
              <a:rPr lang="en-US" b="1" dirty="0"/>
              <a:t>Hot</a:t>
            </a:r>
            <a:r>
              <a:rPr lang="en-US" b="1" baseline="0" dirty="0"/>
              <a:t> / Cold </a:t>
            </a:r>
            <a:r>
              <a:rPr lang="en-US" b="0" baseline="0" dirty="0"/>
              <a:t> --- identify object, you are getting warmer/colder </a:t>
            </a:r>
            <a:endParaRPr lang="en-US" b="1" dirty="0"/>
          </a:p>
          <a:p>
            <a:pPr lvl="0" rtl="0">
              <a:spcBef>
                <a:spcPts val="0"/>
              </a:spcBef>
              <a:buNone/>
            </a:pPr>
            <a:r>
              <a:rPr lang="en" b="1" dirty="0"/>
              <a:t>Copy Cat </a:t>
            </a:r>
            <a:r>
              <a:rPr lang="en" dirty="0"/>
              <a:t>--- mirroring the actions of a partner</a:t>
            </a:r>
          </a:p>
          <a:p>
            <a:pPr lvl="0" rtl="0">
              <a:spcBef>
                <a:spcPts val="0"/>
              </a:spcBef>
              <a:buClr>
                <a:srgbClr val="000000"/>
              </a:buClr>
              <a:buSzPct val="25000"/>
              <a:buFont typeface="Arial"/>
              <a:buNone/>
            </a:pPr>
            <a:r>
              <a:rPr lang="en" b="1" dirty="0"/>
              <a:t>Group drumming*</a:t>
            </a:r>
            <a:r>
              <a:rPr lang="en" dirty="0"/>
              <a:t> --- hits both relationship and regulation</a:t>
            </a:r>
            <a:endParaRPr lang="en-US" dirty="0"/>
          </a:p>
          <a:p>
            <a:pPr lvl="0" rtl="0">
              <a:spcBef>
                <a:spcPts val="0"/>
              </a:spcBef>
              <a:buClr>
                <a:srgbClr val="000000"/>
              </a:buClr>
              <a:buSzPct val="25000"/>
              <a:buFont typeface="Arial"/>
              <a:buNone/>
            </a:pPr>
            <a:r>
              <a:rPr lang="en-US" b="1" dirty="0"/>
              <a:t>2 x 10 </a:t>
            </a:r>
            <a:r>
              <a:rPr lang="mr-IN" b="1" dirty="0"/>
              <a:t>–</a:t>
            </a:r>
            <a:r>
              <a:rPr lang="en-US" b="1" dirty="0"/>
              <a:t> </a:t>
            </a:r>
            <a:r>
              <a:rPr lang="en-US" b="0" dirty="0"/>
              <a:t>Focus on a student</a:t>
            </a:r>
            <a:r>
              <a:rPr lang="en-US" b="0" baseline="0" dirty="0"/>
              <a:t> currently challenging your connection; Engage the student in personal/non-academic related topics for 2 </a:t>
            </a:r>
            <a:r>
              <a:rPr lang="en-US" b="0" baseline="0" dirty="0" err="1"/>
              <a:t>mins</a:t>
            </a:r>
            <a:r>
              <a:rPr lang="en-US" b="0" baseline="0" dirty="0"/>
              <a:t> per day for 10 days</a:t>
            </a:r>
          </a:p>
          <a:p>
            <a:pPr lvl="0" rtl="0">
              <a:spcBef>
                <a:spcPts val="0"/>
              </a:spcBef>
              <a:buClr>
                <a:srgbClr val="000000"/>
              </a:buClr>
              <a:buSzPct val="25000"/>
              <a:buFont typeface="Arial"/>
              <a:buNone/>
            </a:pPr>
            <a:r>
              <a:rPr lang="en-US" b="1" baseline="0" dirty="0"/>
              <a:t>Side-walk chalk </a:t>
            </a:r>
            <a:r>
              <a:rPr lang="en-US" b="0" baseline="0" dirty="0"/>
              <a:t>--- literally drawing with side-walk chalk or creating a group mural </a:t>
            </a:r>
          </a:p>
          <a:p>
            <a:pPr lvl="0" rtl="0">
              <a:spcBef>
                <a:spcPts val="0"/>
              </a:spcBef>
              <a:buClr>
                <a:srgbClr val="000000"/>
              </a:buClr>
              <a:buSzPct val="25000"/>
              <a:buFont typeface="Arial"/>
              <a:buNone/>
            </a:pPr>
            <a:r>
              <a:rPr lang="en-US" b="1" baseline="0" dirty="0"/>
              <a:t>Multi-Player Thumb war </a:t>
            </a:r>
            <a:r>
              <a:rPr lang="en-US" b="0" baseline="0" dirty="0"/>
              <a:t>--- https://</a:t>
            </a:r>
            <a:r>
              <a:rPr lang="en-US" b="0" baseline="0" dirty="0" err="1"/>
              <a:t>www.ted.com</a:t>
            </a:r>
            <a:r>
              <a:rPr lang="en-US" b="0" baseline="0" dirty="0"/>
              <a:t>/talks/</a:t>
            </a:r>
            <a:r>
              <a:rPr lang="en-US" b="0" baseline="0" dirty="0" err="1"/>
              <a:t>jane_mcgonigal_massively_multi_player_thumb_wrestling?language</a:t>
            </a:r>
            <a:r>
              <a:rPr lang="en-US" b="0" baseline="0" dirty="0"/>
              <a:t>=en</a:t>
            </a:r>
            <a:endParaRPr lang="en-US" b="1" dirty="0"/>
          </a:p>
        </p:txBody>
      </p:sp>
    </p:spTree>
    <p:extLst>
      <p:ext uri="{BB962C8B-B14F-4D97-AF65-F5344CB8AC3E}">
        <p14:creationId xmlns:p14="http://schemas.microsoft.com/office/powerpoint/2010/main" val="577989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Deck example</a:t>
            </a:r>
          </a:p>
        </p:txBody>
      </p:sp>
      <p:sp>
        <p:nvSpPr>
          <p:cNvPr id="4" name="Slide Number Placeholder 3"/>
          <p:cNvSpPr>
            <a:spLocks noGrp="1"/>
          </p:cNvSpPr>
          <p:nvPr>
            <p:ph type="sldNum" sz="quarter" idx="5"/>
          </p:nvPr>
        </p:nvSpPr>
        <p:spPr/>
        <p:txBody>
          <a:bodyPr/>
          <a:lstStyle/>
          <a:p>
            <a:fld id="{E424C305-855B-49F1-8D80-F00D8584C263}" type="slidenum">
              <a:rPr lang="en-US" smtClean="0"/>
              <a:t>15</a:t>
            </a:fld>
            <a:endParaRPr lang="en-US"/>
          </a:p>
        </p:txBody>
      </p:sp>
    </p:spTree>
    <p:extLst>
      <p:ext uri="{BB962C8B-B14F-4D97-AF65-F5344CB8AC3E}">
        <p14:creationId xmlns:p14="http://schemas.microsoft.com/office/powerpoint/2010/main" val="1763881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16</a:t>
            </a:fld>
            <a:endParaRPr lang="en-US"/>
          </a:p>
        </p:txBody>
      </p:sp>
    </p:spTree>
    <p:extLst>
      <p:ext uri="{BB962C8B-B14F-4D97-AF65-F5344CB8AC3E}">
        <p14:creationId xmlns:p14="http://schemas.microsoft.com/office/powerpoint/2010/main" val="9127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17</a:t>
            </a:fld>
            <a:endParaRPr lang="en-US"/>
          </a:p>
        </p:txBody>
      </p:sp>
    </p:spTree>
    <p:extLst>
      <p:ext uri="{BB962C8B-B14F-4D97-AF65-F5344CB8AC3E}">
        <p14:creationId xmlns:p14="http://schemas.microsoft.com/office/powerpoint/2010/main" val="61794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Calibri"/>
              <a:buNone/>
            </a:pPr>
            <a:r>
              <a:rPr lang="en-US" sz="930" u="none" strike="noStrike" cap="none" dirty="0">
                <a:solidFill>
                  <a:schemeClr val="dk1"/>
                </a:solidFill>
                <a:latin typeface="Tw Cen MT" panose="020B0602020104020603" pitchFamily="34" charset="77"/>
                <a:sym typeface="Calibri"/>
              </a:rPr>
              <a:t>The upper part of the brain is the prefrontal cortex.  It regulates judgment, decision making, moral reasoning, planning, impulse control, cause &amp; effect thinking, comprehension skills, information processing, self awareness and self esteem, delay of gratification, and many other functions that involve rational thinking.</a:t>
            </a:r>
          </a:p>
          <a:p>
            <a:pPr marL="0" marR="0" lvl="0" indent="0" algn="l" rtl="0">
              <a:lnSpc>
                <a:spcPct val="80000"/>
              </a:lnSpc>
              <a:spcBef>
                <a:spcPts val="0"/>
              </a:spcBef>
              <a:spcAft>
                <a:spcPts val="0"/>
              </a:spcAft>
              <a:buClr>
                <a:schemeClr val="dk1"/>
              </a:buClr>
              <a:buSzPct val="25000"/>
              <a:buFont typeface="Calibri"/>
              <a:buNone/>
            </a:pPr>
            <a:endParaRPr sz="930" u="none" strike="noStrike" cap="none" dirty="0">
              <a:solidFill>
                <a:schemeClr val="dk1"/>
              </a:solidFill>
              <a:latin typeface="Tw Cen MT" panose="020B0602020104020603" pitchFamily="34" charset="77"/>
              <a:sym typeface="Calibri"/>
            </a:endParaRPr>
          </a:p>
          <a:p>
            <a:pPr marL="0" marR="0" lvl="0" indent="0" algn="l" rtl="0">
              <a:lnSpc>
                <a:spcPct val="80000"/>
              </a:lnSpc>
              <a:spcBef>
                <a:spcPts val="0"/>
              </a:spcBef>
              <a:spcAft>
                <a:spcPts val="0"/>
              </a:spcAft>
              <a:buClr>
                <a:schemeClr val="dk1"/>
              </a:buClr>
              <a:buSzPct val="25000"/>
              <a:buFont typeface="Calibri"/>
              <a:buNone/>
            </a:pPr>
            <a:r>
              <a:rPr lang="en-US" sz="930" u="none" strike="noStrike" cap="none" dirty="0">
                <a:solidFill>
                  <a:schemeClr val="dk1"/>
                </a:solidFill>
                <a:latin typeface="Tw Cen MT" panose="020B0602020104020603" pitchFamily="34" charset="77"/>
                <a:sym typeface="Calibri"/>
              </a:rPr>
              <a:t>The mid-brain is deals with key functions of emotions and memory.</a:t>
            </a:r>
          </a:p>
          <a:p>
            <a:pPr marL="0" marR="0" lvl="0" indent="0" algn="l" rtl="0">
              <a:lnSpc>
                <a:spcPct val="80000"/>
              </a:lnSpc>
              <a:spcBef>
                <a:spcPts val="0"/>
              </a:spcBef>
              <a:spcAft>
                <a:spcPts val="0"/>
              </a:spcAft>
              <a:buClr>
                <a:schemeClr val="dk1"/>
              </a:buClr>
              <a:buSzPct val="25000"/>
              <a:buFont typeface="Calibri"/>
              <a:buNone/>
            </a:pPr>
            <a:endParaRPr sz="930" u="none" strike="noStrike" cap="none" dirty="0">
              <a:solidFill>
                <a:schemeClr val="dk1"/>
              </a:solidFill>
              <a:latin typeface="Tw Cen MT" panose="020B0602020104020603" pitchFamily="34" charset="77"/>
              <a:sym typeface="Calibri"/>
            </a:endParaRPr>
          </a:p>
          <a:p>
            <a:pPr marL="0" marR="0" lvl="0" indent="0" algn="l" rtl="0">
              <a:lnSpc>
                <a:spcPct val="80000"/>
              </a:lnSpc>
              <a:spcBef>
                <a:spcPts val="0"/>
              </a:spcBef>
              <a:spcAft>
                <a:spcPts val="0"/>
              </a:spcAft>
              <a:buClr>
                <a:schemeClr val="dk1"/>
              </a:buClr>
              <a:buSzPct val="25000"/>
              <a:buFont typeface="Calibri"/>
              <a:buNone/>
            </a:pPr>
            <a:r>
              <a:rPr lang="en-US" sz="930" u="none" strike="noStrike" cap="none" dirty="0">
                <a:solidFill>
                  <a:schemeClr val="dk1"/>
                </a:solidFill>
                <a:latin typeface="Tw Cen MT" panose="020B0602020104020603" pitchFamily="34" charset="77"/>
                <a:sym typeface="Calibri"/>
              </a:rPr>
              <a:t>The lower part of the brain mobilizes the body for action (i.e., fight or flight response) when danger is perceived and overrides the upper part of the brain.</a:t>
            </a:r>
          </a:p>
          <a:p>
            <a:pPr marL="0" marR="0" lvl="0" indent="0" algn="l" rtl="0">
              <a:lnSpc>
                <a:spcPct val="80000"/>
              </a:lnSpc>
              <a:spcBef>
                <a:spcPts val="0"/>
              </a:spcBef>
              <a:spcAft>
                <a:spcPts val="0"/>
              </a:spcAft>
              <a:buClr>
                <a:schemeClr val="dk1"/>
              </a:buClr>
              <a:buSzPct val="25000"/>
              <a:buFont typeface="Calibri"/>
              <a:buNone/>
            </a:pPr>
            <a:endParaRPr sz="930" u="none" strike="noStrike" cap="none" dirty="0">
              <a:solidFill>
                <a:schemeClr val="dk1"/>
              </a:solidFill>
              <a:latin typeface="Tw Cen MT" panose="020B0602020104020603" pitchFamily="34" charset="77"/>
              <a:sym typeface="Calibri"/>
            </a:endParaRPr>
          </a:p>
          <a:p>
            <a:pPr marL="0" marR="0" lvl="0" indent="0" algn="l" rtl="0">
              <a:lnSpc>
                <a:spcPct val="80000"/>
              </a:lnSpc>
              <a:spcBef>
                <a:spcPts val="0"/>
              </a:spcBef>
              <a:spcAft>
                <a:spcPts val="0"/>
              </a:spcAft>
              <a:buClr>
                <a:schemeClr val="dk1"/>
              </a:buClr>
              <a:buSzPct val="25000"/>
              <a:buFont typeface="Calibri"/>
              <a:buNone/>
            </a:pPr>
            <a:r>
              <a:rPr lang="en-US" sz="930" u="none" strike="noStrike" cap="none" dirty="0">
                <a:solidFill>
                  <a:schemeClr val="dk1"/>
                </a:solidFill>
                <a:latin typeface="Tw Cen MT" panose="020B0602020104020603" pitchFamily="34" charset="77"/>
                <a:sym typeface="Calibri"/>
              </a:rPr>
              <a:t>When a child perceives or is on watch for danger persistently (i.e., constant state of “yellow alert”), this causes higher and prolonged levels of cortisol to be present in the bloodstream, resulting in toxic stress, and the prefrontal cortex may be underdeveloped.  The result doesn’t just change brain functioning; it can actually change the brain structurally.</a:t>
            </a:r>
          </a:p>
          <a:p>
            <a:pPr marL="0" marR="0" lvl="0" indent="0" algn="l" rtl="0">
              <a:lnSpc>
                <a:spcPct val="80000"/>
              </a:lnSpc>
              <a:spcBef>
                <a:spcPts val="0"/>
              </a:spcBef>
              <a:spcAft>
                <a:spcPts val="0"/>
              </a:spcAft>
              <a:buClr>
                <a:schemeClr val="dk1"/>
              </a:buClr>
              <a:buSzPct val="25000"/>
              <a:buFont typeface="Calibri"/>
              <a:buNone/>
            </a:pPr>
            <a:endParaRPr sz="930" u="none" strike="noStrike" cap="none" dirty="0">
              <a:solidFill>
                <a:schemeClr val="dk1"/>
              </a:solidFill>
              <a:latin typeface="Tw Cen MT" panose="020B0602020104020603" pitchFamily="34" charset="77"/>
              <a:sym typeface="Calibri"/>
            </a:endParaRPr>
          </a:p>
          <a:p>
            <a:pPr marL="0" marR="0" lvl="0" indent="0" algn="l" rtl="0">
              <a:lnSpc>
                <a:spcPct val="80000"/>
              </a:lnSpc>
              <a:spcBef>
                <a:spcPts val="0"/>
              </a:spcBef>
              <a:spcAft>
                <a:spcPts val="0"/>
              </a:spcAft>
              <a:buClr>
                <a:schemeClr val="dk1"/>
              </a:buClr>
              <a:buSzPct val="25000"/>
              <a:buFont typeface="Calibri"/>
              <a:buNone/>
            </a:pPr>
            <a:r>
              <a:rPr lang="en-US" sz="930" u="none" strike="noStrike" cap="none" dirty="0">
                <a:solidFill>
                  <a:schemeClr val="dk1"/>
                </a:solidFill>
                <a:latin typeface="Tw Cen MT" panose="020B0602020104020603" pitchFamily="34" charset="77"/>
                <a:sym typeface="Calibri"/>
              </a:rPr>
              <a:t>The typical child spends little time focused on survival and can devote most of her/his waking time to cognition and social-emotional functioning.  For a child who has experienced developmental trauma, the triangle can become inverted with the majority of the brain’s attention focused on survival, leaving little left for cognition.</a:t>
            </a:r>
          </a:p>
          <a:p>
            <a:pPr marL="0" marR="0" lvl="0" indent="0" algn="l" rtl="0">
              <a:lnSpc>
                <a:spcPct val="80000"/>
              </a:lnSpc>
              <a:spcBef>
                <a:spcPts val="0"/>
              </a:spcBef>
              <a:spcAft>
                <a:spcPts val="0"/>
              </a:spcAft>
              <a:buClr>
                <a:schemeClr val="dk1"/>
              </a:buClr>
              <a:buSzPct val="25000"/>
              <a:buFont typeface="Calibri"/>
              <a:buNone/>
            </a:pPr>
            <a:endParaRPr sz="930" u="none" strike="noStrike" cap="none" dirty="0">
              <a:solidFill>
                <a:schemeClr val="dk1"/>
              </a:solidFill>
              <a:latin typeface="Tw Cen MT" panose="020B0602020104020603" pitchFamily="34" charset="77"/>
              <a:sym typeface="Calibri"/>
            </a:endParaRPr>
          </a:p>
        </p:txBody>
      </p:sp>
      <p:sp>
        <p:nvSpPr>
          <p:cNvPr id="133" name="Shape 1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Clr>
                <a:prstClr val="black"/>
              </a:buClr>
              <a:buSzPct val="25000"/>
              <a:buFont typeface="Calibri"/>
              <a:buNone/>
            </a:pPr>
            <a:fld id="{00000000-1234-1234-1234-123412341234}" type="slidenum">
              <a:rPr lang="en-US">
                <a:solidFill>
                  <a:prstClr val="black"/>
                </a:solidFill>
                <a:latin typeface="Tw Cen MT" panose="020B0602020104020603" pitchFamily="34" charset="77"/>
                <a:ea typeface="Calibri"/>
                <a:cs typeface="Calibri"/>
                <a:sym typeface="Calibri"/>
              </a:rPr>
              <a:pPr>
                <a:buClr>
                  <a:prstClr val="black"/>
                </a:buClr>
                <a:buSzPct val="25000"/>
                <a:buFont typeface="Calibri"/>
                <a:buNone/>
              </a:pPr>
              <a:t>18</a:t>
            </a:fld>
            <a:endParaRPr lang="en-US" dirty="0">
              <a:solidFill>
                <a:prstClr val="black"/>
              </a:solidFill>
              <a:latin typeface="Tw Cen MT" panose="020B0602020104020603" pitchFamily="34" charset="77"/>
              <a:ea typeface="Calibri"/>
              <a:cs typeface="Calibri"/>
              <a:sym typeface="Calibri"/>
            </a:endParaRPr>
          </a:p>
        </p:txBody>
      </p:sp>
    </p:spTree>
    <p:extLst>
      <p:ext uri="{BB962C8B-B14F-4D97-AF65-F5344CB8AC3E}">
        <p14:creationId xmlns:p14="http://schemas.microsoft.com/office/powerpoint/2010/main" val="1593076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19</a:t>
            </a:fld>
            <a:endParaRPr lang="en-US"/>
          </a:p>
        </p:txBody>
      </p:sp>
    </p:spTree>
    <p:extLst>
      <p:ext uri="{BB962C8B-B14F-4D97-AF65-F5344CB8AC3E}">
        <p14:creationId xmlns:p14="http://schemas.microsoft.com/office/powerpoint/2010/main" val="183077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2</a:t>
            </a:fld>
            <a:endParaRPr lang="en-US"/>
          </a:p>
        </p:txBody>
      </p:sp>
    </p:spTree>
    <p:extLst>
      <p:ext uri="{BB962C8B-B14F-4D97-AF65-F5344CB8AC3E}">
        <p14:creationId xmlns:p14="http://schemas.microsoft.com/office/powerpoint/2010/main" val="342597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20</a:t>
            </a:fld>
            <a:endParaRPr lang="en-US"/>
          </a:p>
        </p:txBody>
      </p:sp>
    </p:spTree>
    <p:extLst>
      <p:ext uri="{BB962C8B-B14F-4D97-AF65-F5344CB8AC3E}">
        <p14:creationId xmlns:p14="http://schemas.microsoft.com/office/powerpoint/2010/main" val="410065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21</a:t>
            </a:fld>
            <a:endParaRPr lang="en-US"/>
          </a:p>
        </p:txBody>
      </p:sp>
    </p:spTree>
    <p:extLst>
      <p:ext uri="{BB962C8B-B14F-4D97-AF65-F5344CB8AC3E}">
        <p14:creationId xmlns:p14="http://schemas.microsoft.com/office/powerpoint/2010/main" val="3615451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22</a:t>
            </a:fld>
            <a:endParaRPr lang="en-US"/>
          </a:p>
        </p:txBody>
      </p:sp>
    </p:spTree>
    <p:extLst>
      <p:ext uri="{BB962C8B-B14F-4D97-AF65-F5344CB8AC3E}">
        <p14:creationId xmlns:p14="http://schemas.microsoft.com/office/powerpoint/2010/main" val="2694619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23</a:t>
            </a:fld>
            <a:endParaRPr lang="en-US"/>
          </a:p>
        </p:txBody>
      </p:sp>
    </p:spTree>
    <p:extLst>
      <p:ext uri="{BB962C8B-B14F-4D97-AF65-F5344CB8AC3E}">
        <p14:creationId xmlns:p14="http://schemas.microsoft.com/office/powerpoint/2010/main" val="4148791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24</a:t>
            </a:fld>
            <a:endParaRPr lang="en-US"/>
          </a:p>
        </p:txBody>
      </p:sp>
    </p:spTree>
    <p:extLst>
      <p:ext uri="{BB962C8B-B14F-4D97-AF65-F5344CB8AC3E}">
        <p14:creationId xmlns:p14="http://schemas.microsoft.com/office/powerpoint/2010/main" val="2191391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65" name="Shape 265"/>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US" sz="1200" u="none" strike="noStrike" cap="none" dirty="0">
                <a:solidFill>
                  <a:schemeClr val="dk1"/>
                </a:solidFill>
                <a:latin typeface="Tw Cen MT" panose="020B0602020104020603" pitchFamily="34" charset="77"/>
                <a:sym typeface="Arial"/>
              </a:rPr>
              <a:t>Imagine this…you are sitting in a beautiful meadow eating a delicious gourmet meal of cheese, French bread and chocolate </a:t>
            </a:r>
            <a:endParaRPr sz="1200" u="none" strike="noStrike" cap="none" dirty="0">
              <a:solidFill>
                <a:schemeClr val="dk1"/>
              </a:solidFill>
              <a:latin typeface="Tw Cen MT" panose="020B0602020104020603" pitchFamily="34" charset="77"/>
              <a:sym typeface="Arial"/>
            </a:endParaRPr>
          </a:p>
        </p:txBody>
      </p:sp>
      <p:sp>
        <p:nvSpPr>
          <p:cNvPr id="266" name="Shape 266"/>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u="none" strike="noStrike" cap="none">
                <a:solidFill>
                  <a:schemeClr val="dk1"/>
                </a:solidFill>
                <a:sym typeface="Arial"/>
              </a:rPr>
              <a:t>25</a:t>
            </a:fld>
            <a:endParaRPr sz="1200" u="none" strike="noStrike" cap="none" dirty="0">
              <a:solidFill>
                <a:schemeClr val="dk1"/>
              </a:solidFill>
              <a:sym typeface="Arial"/>
            </a:endParaRPr>
          </a:p>
        </p:txBody>
      </p:sp>
    </p:spTree>
    <p:extLst>
      <p:ext uri="{BB962C8B-B14F-4D97-AF65-F5344CB8AC3E}">
        <p14:creationId xmlns:p14="http://schemas.microsoft.com/office/powerpoint/2010/main" val="3593251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US" sz="1200" u="none" strike="noStrike" cap="none" dirty="0">
                <a:solidFill>
                  <a:schemeClr val="dk1"/>
                </a:solidFill>
                <a:latin typeface="Tw Cen MT" panose="020B0602020104020603" pitchFamily="34" charset="77"/>
                <a:sym typeface="Arial"/>
              </a:rPr>
              <a:t>You hear a sound, you look behind you and you see a BEAR. </a:t>
            </a:r>
            <a:endParaRPr sz="1200" u="none" strike="noStrike" cap="none" dirty="0">
              <a:solidFill>
                <a:schemeClr val="dk1"/>
              </a:solidFill>
              <a:latin typeface="Tw Cen MT" panose="020B0602020104020603" pitchFamily="34" charset="77"/>
              <a:sym typeface="Arial"/>
            </a:endParaRPr>
          </a:p>
        </p:txBody>
      </p:sp>
      <p:sp>
        <p:nvSpPr>
          <p:cNvPr id="274" name="Shape 274"/>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u="none" strike="noStrike" cap="none">
                <a:solidFill>
                  <a:schemeClr val="dk1"/>
                </a:solidFill>
                <a:sym typeface="Arial"/>
              </a:rPr>
              <a:t>26</a:t>
            </a:fld>
            <a:endParaRPr sz="1200" u="none" strike="noStrike" cap="none" dirty="0">
              <a:solidFill>
                <a:schemeClr val="dk1"/>
              </a:solidFill>
              <a:sym typeface="Arial"/>
            </a:endParaRPr>
          </a:p>
        </p:txBody>
      </p:sp>
    </p:spTree>
    <p:extLst>
      <p:ext uri="{BB962C8B-B14F-4D97-AF65-F5344CB8AC3E}">
        <p14:creationId xmlns:p14="http://schemas.microsoft.com/office/powerpoint/2010/main" val="3693641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US" sz="1200" u="none" strike="noStrike" cap="none" dirty="0">
                <a:solidFill>
                  <a:schemeClr val="dk1"/>
                </a:solidFill>
                <a:latin typeface="Tw Cen MT" panose="020B0602020104020603" pitchFamily="34" charset="77"/>
                <a:sym typeface="Arial"/>
              </a:rPr>
              <a:t>A BIG.  Brown. Mamma. BEAR.  And it’s cub. </a:t>
            </a:r>
            <a:endParaRPr sz="1200" u="none" strike="noStrike" cap="none" dirty="0">
              <a:solidFill>
                <a:schemeClr val="dk1"/>
              </a:solidFill>
              <a:latin typeface="Tw Cen MT" panose="020B0602020104020603" pitchFamily="34" charset="77"/>
              <a:sym typeface="Arial"/>
            </a:endParaRPr>
          </a:p>
        </p:txBody>
      </p:sp>
      <p:sp>
        <p:nvSpPr>
          <p:cNvPr id="281" name="Shape 28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u="none" strike="noStrike" cap="none">
                <a:solidFill>
                  <a:schemeClr val="dk1"/>
                </a:solidFill>
                <a:sym typeface="Arial"/>
              </a:rPr>
              <a:t>27</a:t>
            </a:fld>
            <a:endParaRPr sz="1200" u="none" strike="noStrike" cap="none" dirty="0">
              <a:solidFill>
                <a:schemeClr val="dk1"/>
              </a:solidFill>
              <a:sym typeface="Arial"/>
            </a:endParaRPr>
          </a:p>
        </p:txBody>
      </p:sp>
    </p:spTree>
    <p:extLst>
      <p:ext uri="{BB962C8B-B14F-4D97-AF65-F5344CB8AC3E}">
        <p14:creationId xmlns:p14="http://schemas.microsoft.com/office/powerpoint/2010/main" val="2960369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87" name="Shape 287"/>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US" sz="1200" u="none" strike="noStrike" cap="none" dirty="0">
                <a:solidFill>
                  <a:schemeClr val="dk1"/>
                </a:solidFill>
                <a:latin typeface="Tw Cen MT" panose="020B0602020104020603" pitchFamily="34" charset="77"/>
                <a:sym typeface="Arial"/>
              </a:rPr>
              <a:t>Your heart starts racing, your mouth gets dry and your hands get sweaty. Your body immediately begins to ramp up to handle this dangerous situation.  Your body has a stress-response and it is going to take over in an effort to save your life. </a:t>
            </a:r>
            <a:endParaRPr sz="1200" u="none" strike="noStrike" cap="none" dirty="0">
              <a:solidFill>
                <a:schemeClr val="dk1"/>
              </a:solidFill>
              <a:latin typeface="Tw Cen MT" panose="020B0602020104020603" pitchFamily="34" charset="77"/>
              <a:sym typeface="Arial"/>
            </a:endParaRPr>
          </a:p>
        </p:txBody>
      </p:sp>
      <p:sp>
        <p:nvSpPr>
          <p:cNvPr id="288" name="Shape 288"/>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u="none" strike="noStrike" cap="none">
                <a:solidFill>
                  <a:schemeClr val="dk1"/>
                </a:solidFill>
                <a:sym typeface="Arial"/>
              </a:rPr>
              <a:t>28</a:t>
            </a:fld>
            <a:endParaRPr sz="1200" u="none" strike="noStrike" cap="none" dirty="0">
              <a:solidFill>
                <a:schemeClr val="dk1"/>
              </a:solidFill>
              <a:sym typeface="Arial"/>
            </a:endParaRPr>
          </a:p>
        </p:txBody>
      </p:sp>
    </p:spTree>
    <p:extLst>
      <p:ext uri="{BB962C8B-B14F-4D97-AF65-F5344CB8AC3E}">
        <p14:creationId xmlns:p14="http://schemas.microsoft.com/office/powerpoint/2010/main" val="1318631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Your stress-response is going to be to FIGHT (try to get the bear to back off with your cheese knife) </a:t>
            </a:r>
            <a:endParaRPr sz="1200" u="none" strike="noStrike" cap="none" dirty="0">
              <a:solidFill>
                <a:schemeClr val="dk1"/>
              </a:solidFill>
              <a:latin typeface="Tw Cen MT" panose="020B0602020104020603" pitchFamily="34" charset="77"/>
              <a:sym typeface="Arial"/>
            </a:endParaRP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111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E424C305-855B-49F1-8D80-F00D8584C263}" type="slidenum">
              <a:rPr lang="en-US" smtClean="0"/>
              <a:t>3</a:t>
            </a:fld>
            <a:endParaRPr lang="en-US"/>
          </a:p>
        </p:txBody>
      </p:sp>
    </p:spTree>
    <p:extLst>
      <p:ext uri="{BB962C8B-B14F-4D97-AF65-F5344CB8AC3E}">
        <p14:creationId xmlns:p14="http://schemas.microsoft.com/office/powerpoint/2010/main" val="1214291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FLIGHT (run for your life, knowing that bears are very very fast runners) </a:t>
            </a:r>
            <a:endParaRPr sz="1200" u="none" strike="noStrike" cap="none" dirty="0">
              <a:solidFill>
                <a:schemeClr val="dk1"/>
              </a:solidFill>
              <a:latin typeface="Tw Cen MT" panose="020B0602020104020603" pitchFamily="34" charset="77"/>
              <a:sym typeface="Arial"/>
            </a:endParaRPr>
          </a:p>
        </p:txBody>
      </p:sp>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78021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or  FREEZE (stay right there and don’t move). </a:t>
            </a:r>
            <a:endParaRPr sz="1200" u="none" strike="noStrike" cap="none" dirty="0">
              <a:solidFill>
                <a:schemeClr val="dk1"/>
              </a:solidFill>
              <a:latin typeface="Tw Cen MT" panose="020B0602020104020603" pitchFamily="34" charset="77"/>
              <a:sym typeface="Arial"/>
            </a:endParaRPr>
          </a:p>
        </p:txBody>
      </p:sp>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64402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FIGHT, FLIGHT or FREEZE.  Those are your options.    That is your stress-response kicking into gear.  </a:t>
            </a:r>
            <a:endParaRPr dirty="0">
              <a:latin typeface="Tw Cen MT" panose="020B0602020104020603" pitchFamily="34" charset="77"/>
            </a:endParaRPr>
          </a:p>
          <a:p>
            <a:pPr marL="0" marR="0" lvl="0" indent="0" algn="l" rtl="0">
              <a:spcBef>
                <a:spcPts val="0"/>
              </a:spcBef>
              <a:spcAft>
                <a:spcPts val="0"/>
              </a:spcAft>
              <a:buClr>
                <a:schemeClr val="dk1"/>
              </a:buClr>
              <a:buSzPts val="1200"/>
              <a:buFont typeface="Arial"/>
              <a:buNone/>
            </a:pPr>
            <a:endParaRPr sz="1200" u="none" strike="noStrike" cap="none" dirty="0">
              <a:solidFill>
                <a:schemeClr val="dk1"/>
              </a:solidFill>
              <a:latin typeface="Tw Cen MT" panose="020B0602020104020603" pitchFamily="34" charset="77"/>
              <a:sym typeface="Arial"/>
            </a:endParaRPr>
          </a:p>
        </p:txBody>
      </p:sp>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5596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US" sz="1200" u="none" strike="noStrike" cap="none" dirty="0">
                <a:solidFill>
                  <a:schemeClr val="dk1"/>
                </a:solidFill>
                <a:latin typeface="Tw Cen MT" panose="020B0602020104020603" pitchFamily="34" charset="77"/>
                <a:sym typeface="Arial"/>
              </a:rPr>
              <a:t>Since there aren’t brown bears in the classroom or in the school building, how is this relevant?  </a:t>
            </a:r>
            <a:endParaRPr dirty="0">
              <a:latin typeface="Tw Cen MT" panose="020B0602020104020603" pitchFamily="34" charset="77"/>
            </a:endParaRPr>
          </a:p>
          <a:p>
            <a:pPr marL="0" marR="0" lvl="0" indent="0" algn="l" rtl="0">
              <a:spcBef>
                <a:spcPts val="0"/>
              </a:spcBef>
              <a:spcAft>
                <a:spcPts val="0"/>
              </a:spcAft>
              <a:buClr>
                <a:schemeClr val="dk1"/>
              </a:buClr>
              <a:buSzPts val="300"/>
              <a:buFont typeface="Arial"/>
              <a:buNone/>
            </a:pPr>
            <a:endParaRPr sz="1200" u="none" strike="noStrike" cap="none" dirty="0">
              <a:solidFill>
                <a:schemeClr val="dk1"/>
              </a:solidFill>
              <a:latin typeface="Tw Cen MT" panose="020B0602020104020603" pitchFamily="34" charset="77"/>
              <a:sym typeface="Arial"/>
            </a:endParaRPr>
          </a:p>
        </p:txBody>
      </p:sp>
      <p:sp>
        <p:nvSpPr>
          <p:cNvPr id="327" name="Shape 327"/>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u="none" strike="noStrike" cap="none">
                <a:solidFill>
                  <a:schemeClr val="dk1"/>
                </a:solidFill>
                <a:sym typeface="Arial"/>
              </a:rPr>
              <a:t>33</a:t>
            </a:fld>
            <a:endParaRPr sz="1200" u="none" strike="noStrike" cap="none" dirty="0">
              <a:solidFill>
                <a:schemeClr val="dk1"/>
              </a:solidFill>
              <a:sym typeface="Arial"/>
            </a:endParaRPr>
          </a:p>
        </p:txBody>
      </p:sp>
    </p:spTree>
    <p:extLst>
      <p:ext uri="{BB962C8B-B14F-4D97-AF65-F5344CB8AC3E}">
        <p14:creationId xmlns:p14="http://schemas.microsoft.com/office/powerpoint/2010/main" val="541016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99" name="Shape 39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US" sz="1200" u="none" strike="noStrike" cap="none" dirty="0">
                <a:solidFill>
                  <a:schemeClr val="dk1"/>
                </a:solidFill>
                <a:latin typeface="Tw Cen MT" panose="020B0602020104020603" pitchFamily="34" charset="77"/>
                <a:sym typeface="Arial"/>
              </a:rPr>
              <a:t>So, now, imagine a child who walks into the classroom and is always in a constant state of readiness for FIGHT, FLIGHT, FREEZE.  They may demonstrate behaviors which are unpredictable, appear to be overreacting, avoid their work, they may shout out, they may run out of the classroom, they may withdraw, they may refuse to do what you ask.  BEAR. BEAR. BEAR.  We may not know what their BEAR looks like or when they saw a BEAR.  However, we can remember if they have seen a BEAR before, their wiring may have been set up to see BEARS everywhere.  </a:t>
            </a:r>
            <a:endParaRPr dirty="0">
              <a:latin typeface="Tw Cen MT" panose="020B0602020104020603" pitchFamily="34" charset="77"/>
            </a:endParaRPr>
          </a:p>
          <a:p>
            <a:pPr marL="0" marR="0" lvl="0" indent="0" algn="l" rtl="0">
              <a:spcBef>
                <a:spcPts val="0"/>
              </a:spcBef>
              <a:spcAft>
                <a:spcPts val="0"/>
              </a:spcAft>
              <a:buClr>
                <a:schemeClr val="dk1"/>
              </a:buClr>
              <a:buSzPts val="300"/>
              <a:buFont typeface="Arial"/>
              <a:buNone/>
            </a:pPr>
            <a:endParaRPr sz="1200" u="none" strike="noStrike" cap="none" dirty="0">
              <a:solidFill>
                <a:schemeClr val="dk1"/>
              </a:solidFill>
              <a:latin typeface="Tw Cen MT" panose="020B0602020104020603" pitchFamily="34" charset="77"/>
              <a:sym typeface="Arial"/>
            </a:endParaRPr>
          </a:p>
        </p:txBody>
      </p:sp>
      <p:sp>
        <p:nvSpPr>
          <p:cNvPr id="400" name="Shape 40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u="none" strike="noStrike" cap="none">
                <a:solidFill>
                  <a:schemeClr val="dk1"/>
                </a:solidFill>
                <a:sym typeface="Arial"/>
              </a:rPr>
              <a:t>34</a:t>
            </a:fld>
            <a:endParaRPr sz="1200" u="none" strike="noStrike" cap="none" dirty="0">
              <a:solidFill>
                <a:schemeClr val="dk1"/>
              </a:solidFill>
              <a:sym typeface="Arial"/>
            </a:endParaRPr>
          </a:p>
        </p:txBody>
      </p:sp>
    </p:spTree>
    <p:extLst>
      <p:ext uri="{BB962C8B-B14F-4D97-AF65-F5344CB8AC3E}">
        <p14:creationId xmlns:p14="http://schemas.microsoft.com/office/powerpoint/2010/main" val="867099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32" name="Shape 332"/>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US" sz="1200" u="none" strike="noStrike" cap="none" dirty="0">
                <a:solidFill>
                  <a:schemeClr val="dk1"/>
                </a:solidFill>
                <a:latin typeface="Tw Cen MT" panose="020B0602020104020603" pitchFamily="34" charset="77"/>
                <a:sym typeface="Arial"/>
              </a:rPr>
              <a:t>This can translate into lot’s and lots of things looking like a BEAR.  A touch on the shoulder-BEAR.  A raised voice-BEAR.  An angry look-BEAR.  A perceived slight-BEAR.  A last minute change in routine-BEAR.   A group activity where the noise level is different than usual-BEAR. ALWAYS be alert and ready for a BEAR.  Constant. READINESS for FIGHT, FLIGHT or FREEZE.</a:t>
            </a:r>
            <a:endParaRPr dirty="0">
              <a:latin typeface="Tw Cen MT" panose="020B0602020104020603" pitchFamily="34" charset="77"/>
            </a:endParaRPr>
          </a:p>
          <a:p>
            <a:pPr marL="0" marR="0" lvl="0" indent="0" algn="l" rtl="0">
              <a:spcBef>
                <a:spcPts val="0"/>
              </a:spcBef>
              <a:spcAft>
                <a:spcPts val="0"/>
              </a:spcAft>
              <a:buClr>
                <a:schemeClr val="dk1"/>
              </a:buClr>
              <a:buSzPts val="300"/>
              <a:buFont typeface="Arial"/>
              <a:buNone/>
            </a:pPr>
            <a:endParaRPr sz="1200" u="none" strike="noStrike" cap="none" dirty="0">
              <a:solidFill>
                <a:schemeClr val="dk1"/>
              </a:solidFill>
              <a:latin typeface="Tw Cen MT" panose="020B0602020104020603" pitchFamily="34" charset="77"/>
              <a:sym typeface="Arial"/>
            </a:endParaRPr>
          </a:p>
        </p:txBody>
      </p:sp>
      <p:sp>
        <p:nvSpPr>
          <p:cNvPr id="333" name="Shape 33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u="none" strike="noStrike" cap="none">
                <a:solidFill>
                  <a:schemeClr val="dk1"/>
                </a:solidFill>
                <a:sym typeface="Arial"/>
              </a:rPr>
              <a:t>35</a:t>
            </a:fld>
            <a:endParaRPr sz="1200" u="none" strike="noStrike" cap="none" dirty="0">
              <a:solidFill>
                <a:schemeClr val="dk1"/>
              </a:solidFill>
              <a:sym typeface="Arial"/>
            </a:endParaRPr>
          </a:p>
        </p:txBody>
      </p:sp>
    </p:spTree>
    <p:extLst>
      <p:ext uri="{BB962C8B-B14F-4D97-AF65-F5344CB8AC3E}">
        <p14:creationId xmlns:p14="http://schemas.microsoft.com/office/powerpoint/2010/main" val="1423286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In the book Fostering </a:t>
            </a:r>
            <a:r>
              <a:rPr lang="en-US" dirty="0">
                <a:latin typeface="Tw Cen MT" panose="020B0602020104020603" pitchFamily="34" charset="77"/>
              </a:rPr>
              <a:t>Resilient</a:t>
            </a:r>
            <a:r>
              <a:rPr lang="en-US" sz="1200" u="none" strike="noStrike" cap="none" dirty="0">
                <a:solidFill>
                  <a:schemeClr val="dk1"/>
                </a:solidFill>
                <a:latin typeface="Tw Cen MT" panose="020B0602020104020603" pitchFamily="34" charset="77"/>
                <a:sym typeface="Arial"/>
              </a:rPr>
              <a:t> Learners by Kristin </a:t>
            </a:r>
            <a:r>
              <a:rPr lang="en-US" sz="1200" u="none" strike="noStrike" cap="none" dirty="0" err="1">
                <a:solidFill>
                  <a:schemeClr val="dk1"/>
                </a:solidFill>
                <a:latin typeface="Tw Cen MT" panose="020B0602020104020603" pitchFamily="34" charset="77"/>
                <a:sym typeface="Arial"/>
              </a:rPr>
              <a:t>Souers</a:t>
            </a:r>
            <a:r>
              <a:rPr lang="en-US" sz="1200" u="none" strike="noStrike" cap="none" dirty="0">
                <a:solidFill>
                  <a:schemeClr val="dk1"/>
                </a:solidFill>
                <a:latin typeface="Tw Cen MT" panose="020B0602020104020603" pitchFamily="34" charset="77"/>
                <a:sym typeface="Arial"/>
              </a:rPr>
              <a:t> and Pete Hall, they provide examples of what Fight, flight and flee look like in the classroom.</a:t>
            </a:r>
            <a:r>
              <a:rPr lang="en-US" dirty="0">
                <a:latin typeface="Tw Cen MT" panose="020B0602020104020603" pitchFamily="34" charset="77"/>
              </a:rPr>
              <a:t>  Point out some behaviors that may not typically be considered as fight, flight or freeze reactions.  For example, skipping class...do you consider that a student may have just seen a bear?  Or what about acting silly...do you ever think it may be a reaction to a trigger?  Or what about refusing to answer….do we see that as trauma or defiance?  </a:t>
            </a:r>
            <a:endParaRPr dirty="0">
              <a:latin typeface="Tw Cen MT" panose="020B0602020104020603" pitchFamily="34" charset="77"/>
            </a:endParaRPr>
          </a:p>
          <a:p>
            <a:pPr marL="0" marR="0" lvl="0" indent="0" algn="l" rtl="0">
              <a:spcBef>
                <a:spcPts val="0"/>
              </a:spcBef>
              <a:spcAft>
                <a:spcPts val="0"/>
              </a:spcAft>
              <a:buClr>
                <a:schemeClr val="dk1"/>
              </a:buClr>
              <a:buSzPts val="1200"/>
              <a:buFont typeface="Arial"/>
              <a:buNone/>
            </a:pPr>
            <a:endParaRPr dirty="0">
              <a:latin typeface="Tw Cen MT" panose="020B0602020104020603" pitchFamily="34" charset="77"/>
            </a:endParaRPr>
          </a:p>
          <a:p>
            <a:pPr marL="0" marR="0" lvl="0" indent="0" algn="l" rtl="0">
              <a:spcBef>
                <a:spcPts val="0"/>
              </a:spcBef>
              <a:spcAft>
                <a:spcPts val="0"/>
              </a:spcAft>
              <a:buClr>
                <a:schemeClr val="dk1"/>
              </a:buClr>
              <a:buSzPts val="1200"/>
              <a:buFont typeface="Arial"/>
              <a:buNone/>
            </a:pPr>
            <a:r>
              <a:rPr lang="en-US" dirty="0">
                <a:latin typeface="Tw Cen MT" panose="020B0602020104020603" pitchFamily="34" charset="77"/>
              </a:rPr>
              <a:t>We always need to have our trauma glasses on!</a:t>
            </a:r>
            <a:r>
              <a:rPr lang="en-US" sz="1200" u="none" strike="noStrike" cap="none" dirty="0">
                <a:solidFill>
                  <a:schemeClr val="dk1"/>
                </a:solidFill>
                <a:latin typeface="Tw Cen MT" panose="020B0602020104020603" pitchFamily="34" charset="77"/>
              </a:rPr>
              <a:t> </a:t>
            </a:r>
          </a:p>
          <a:p>
            <a:pPr marL="0" marR="0" lvl="0" indent="0" algn="l" rtl="0">
              <a:spcBef>
                <a:spcPts val="0"/>
              </a:spcBef>
              <a:spcAft>
                <a:spcPts val="0"/>
              </a:spcAft>
              <a:buClr>
                <a:schemeClr val="dk1"/>
              </a:buClr>
              <a:buSzPts val="1200"/>
              <a:buFont typeface="Arial"/>
              <a:buNone/>
            </a:pPr>
            <a:endParaRPr lang="en-US" sz="1200" u="none" strike="noStrike" cap="none" dirty="0">
              <a:solidFill>
                <a:schemeClr val="dk1"/>
              </a:solidFill>
              <a:latin typeface="Tw Cen MT" panose="020B0602020104020603" pitchFamily="34" charset="77"/>
            </a:endParaRPr>
          </a:p>
          <a:p>
            <a:pPr marL="0" marR="0" lvl="0" indent="0" algn="l" rtl="0">
              <a:spcBef>
                <a:spcPts val="0"/>
              </a:spcBef>
              <a:spcAft>
                <a:spcPts val="0"/>
              </a:spcAft>
              <a:buClr>
                <a:schemeClr val="dk1"/>
              </a:buClr>
              <a:buSzPts val="1200"/>
              <a:buFont typeface="Arial"/>
              <a:buNone/>
            </a:pPr>
            <a:r>
              <a:rPr lang="en-US" sz="1200" b="1" u="none" strike="noStrike" cap="none" dirty="0">
                <a:solidFill>
                  <a:schemeClr val="dk1"/>
                </a:solidFill>
                <a:latin typeface="Tw Cen MT" panose="020B0602020104020603" pitchFamily="34" charset="77"/>
              </a:rPr>
              <a:t>Discussion Prompt: What behavior from a student have you seen previously and how might this table make you think about it differently?</a:t>
            </a:r>
            <a:endParaRPr b="1" dirty="0">
              <a:latin typeface="Tw Cen MT" panose="020B0602020104020603" pitchFamily="34" charset="77"/>
            </a:endParaRPr>
          </a:p>
          <a:p>
            <a:pPr marL="0" marR="0" lvl="0" indent="0" algn="l" rtl="0">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 </a:t>
            </a:r>
            <a:endParaRPr dirty="0">
              <a:latin typeface="Tw Cen MT" panose="020B0602020104020603" pitchFamily="34" charset="77"/>
            </a:endParaRPr>
          </a:p>
          <a:p>
            <a:pPr marL="0" marR="0" lvl="0" indent="0" algn="l" rtl="0">
              <a:spcBef>
                <a:spcPts val="0"/>
              </a:spcBef>
              <a:spcAft>
                <a:spcPts val="0"/>
              </a:spcAft>
              <a:buClr>
                <a:schemeClr val="dk1"/>
              </a:buClr>
              <a:buSzPts val="1200"/>
              <a:buFont typeface="Arial"/>
              <a:buNone/>
            </a:pPr>
            <a:endParaRPr sz="1200" u="none" strike="noStrike" cap="none" dirty="0">
              <a:solidFill>
                <a:schemeClr val="dk1"/>
              </a:solidFill>
              <a:latin typeface="Tw Cen MT" panose="020B0602020104020603" pitchFamily="34" charset="77"/>
              <a:sym typeface="Arial"/>
            </a:endParaRPr>
          </a:p>
        </p:txBody>
      </p:sp>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89027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Tw Cen MT"/>
                <a:ea typeface="Tw Cen MT"/>
                <a:cs typeface="Tw Cen MT"/>
                <a:sym typeface="Arial"/>
              </a:rPr>
              <a:t>National Childhood Traumatic Stress Network (</a:t>
            </a:r>
            <a:r>
              <a:rPr lang="en-US" dirty="0">
                <a:latin typeface="Tw Cen MT"/>
                <a:ea typeface="Tw Cen MT"/>
                <a:cs typeface="Tw Cen MT"/>
                <a:sym typeface="Arial"/>
              </a:rPr>
              <a:t>NCTSN)</a:t>
            </a:r>
            <a:endParaRPr sz="1200" b="0" i="0" u="none" strike="noStrike" cap="none" dirty="0">
              <a:solidFill>
                <a:schemeClr val="dk1"/>
              </a:solidFill>
              <a:latin typeface="Tw Cen MT"/>
              <a:ea typeface="Tw Cen MT"/>
              <a:cs typeface="Tw Cen MT"/>
              <a:sym typeface="Arial"/>
            </a:endParaRPr>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Tw Cen MT"/>
              <a:ea typeface="Tw Cen MT"/>
              <a:cs typeface="Tw Cen MT"/>
              <a:sym typeface="Arial"/>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Tw Cen MT"/>
                <a:ea typeface="Tw Cen MT"/>
                <a:cs typeface="Tw Cen MT"/>
                <a:sym typeface="Arial"/>
              </a:rPr>
              <a:t>It’s important to remember trauma can happen at any age.  We can experience trauma as adults, Big T’s and Little T’s can happen in our lives at any point.  </a:t>
            </a:r>
            <a:endParaRPr sz="1200" b="0" i="0" u="none" strike="noStrike" cap="none" dirty="0">
              <a:solidFill>
                <a:schemeClr val="dk1"/>
              </a:solidFill>
              <a:latin typeface="Tw Cen MT"/>
              <a:ea typeface="Tw Cen MT"/>
              <a:cs typeface="Tw Cen MT"/>
              <a:sym typeface="Arial"/>
            </a:endParaRPr>
          </a:p>
        </p:txBody>
      </p:sp>
    </p:spTree>
    <p:extLst>
      <p:ext uri="{BB962C8B-B14F-4D97-AF65-F5344CB8AC3E}">
        <p14:creationId xmlns:p14="http://schemas.microsoft.com/office/powerpoint/2010/main" val="2459941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300"/>
              <a:buFont typeface="Calibri"/>
              <a:buNone/>
            </a:pPr>
            <a:r>
              <a:rPr lang="en-US" dirty="0">
                <a:latin typeface="Tw Cen MT"/>
                <a:ea typeface="Tw Cen MT"/>
                <a:cs typeface="Tw Cen MT"/>
                <a:sym typeface="Arial"/>
              </a:rPr>
              <a:t>Let’s think about what Trauma is.  Sometimes it is referred to as BIG T trauma, which might be things like natural disasters (e.g.: wildfires, hurricanes),  mass shootings, sexual assault, </a:t>
            </a:r>
            <a:r>
              <a:rPr lang="en-US" dirty="0" err="1">
                <a:latin typeface="Tw Cen MT"/>
                <a:ea typeface="Tw Cen MT"/>
                <a:cs typeface="Tw Cen MT"/>
                <a:sym typeface="Arial"/>
              </a:rPr>
              <a:t>housefire</a:t>
            </a:r>
            <a:r>
              <a:rPr lang="en-US" dirty="0">
                <a:latin typeface="Tw Cen MT"/>
                <a:ea typeface="Tw Cen MT"/>
                <a:cs typeface="Tw Cen MT"/>
                <a:sym typeface="Arial"/>
              </a:rPr>
              <a:t>, physical abuse.  Typically Big T traumas are things people recognize as being traumatic.  While Little T trauma can also be traumatic and sometimes goes more unnoticed.  Things such as:  living in poverty and not knowing if will have food or place to live; living with or caring for an ill family member, bullying, loss of pet or close relationship    </a:t>
            </a:r>
            <a:endParaRPr dirty="0">
              <a:latin typeface="Tw Cen MT"/>
              <a:ea typeface="Tw Cen MT"/>
              <a:cs typeface="Tw Cen MT"/>
              <a:sym typeface="Arial"/>
            </a:endParaRPr>
          </a:p>
          <a:p>
            <a:pPr marL="0" lvl="0" indent="0" rtl="0">
              <a:spcBef>
                <a:spcPts val="0"/>
              </a:spcBef>
              <a:spcAft>
                <a:spcPts val="0"/>
              </a:spcAft>
              <a:buClr>
                <a:schemeClr val="dk1"/>
              </a:buClr>
              <a:buSzPts val="300"/>
              <a:buFont typeface="Calibri"/>
              <a:buNone/>
            </a:pPr>
            <a:endParaRPr dirty="0">
              <a:latin typeface="Tw Cen MT"/>
              <a:ea typeface="Tw Cen MT"/>
              <a:cs typeface="Tw Cen MT"/>
              <a:sym typeface="Arial"/>
            </a:endParaRPr>
          </a:p>
          <a:p>
            <a:pPr marL="0" lvl="0" indent="0" rtl="0">
              <a:spcBef>
                <a:spcPts val="0"/>
              </a:spcBef>
              <a:spcAft>
                <a:spcPts val="0"/>
              </a:spcAft>
              <a:buClr>
                <a:schemeClr val="dk1"/>
              </a:buClr>
              <a:buSzPts val="300"/>
              <a:buFont typeface="Calibri"/>
              <a:buNone/>
            </a:pPr>
            <a:r>
              <a:rPr lang="en-US" dirty="0">
                <a:latin typeface="Tw Cen MT"/>
                <a:ea typeface="Tw Cen MT"/>
                <a:cs typeface="Tw Cen MT"/>
                <a:sym typeface="Arial"/>
              </a:rPr>
              <a:t>Other terms you may hear trauma referenced as are: Adverse Experiences, Chronic Stress, Toxic Stress.  </a:t>
            </a:r>
            <a:endParaRPr dirty="0">
              <a:latin typeface="Tw Cen MT"/>
              <a:ea typeface="Tw Cen MT"/>
              <a:cs typeface="Tw Cen MT"/>
              <a:sym typeface="Arial"/>
            </a:endParaRPr>
          </a:p>
          <a:p>
            <a:pPr marL="0" lvl="0" indent="0" rtl="0">
              <a:spcBef>
                <a:spcPts val="0"/>
              </a:spcBef>
              <a:spcAft>
                <a:spcPts val="0"/>
              </a:spcAft>
              <a:buClr>
                <a:schemeClr val="dk1"/>
              </a:buClr>
              <a:buSzPts val="300"/>
              <a:buFont typeface="Calibri"/>
              <a:buNone/>
            </a:pPr>
            <a:endParaRPr dirty="0">
              <a:latin typeface="Tw Cen MT"/>
              <a:ea typeface="Tw Cen MT"/>
              <a:cs typeface="Tw Cen MT"/>
              <a:sym typeface="Arial"/>
            </a:endParaRPr>
          </a:p>
          <a:p>
            <a:pPr marL="0" lvl="0" indent="0" rtl="0">
              <a:spcBef>
                <a:spcPts val="0"/>
              </a:spcBef>
              <a:spcAft>
                <a:spcPts val="0"/>
              </a:spcAft>
              <a:buClr>
                <a:schemeClr val="dk1"/>
              </a:buClr>
              <a:buSzPts val="300"/>
              <a:buFont typeface="Calibri"/>
              <a:buNone/>
            </a:pPr>
            <a:r>
              <a:rPr lang="en-US" b="1" dirty="0">
                <a:latin typeface="Tw Cen MT"/>
                <a:ea typeface="Tw Cen MT"/>
                <a:cs typeface="Tw Cen MT"/>
                <a:sym typeface="Arial"/>
              </a:rPr>
              <a:t>The biggest point here is that we don’t get to define for people what is traumatic for people.  The key to defining trauma is about how the body responds to the trauma rather than the event or severity of the event.</a:t>
            </a:r>
            <a:endParaRPr b="1" dirty="0">
              <a:latin typeface="Tw Cen MT"/>
              <a:ea typeface="Tw Cen MT"/>
              <a:cs typeface="Tw Cen MT"/>
              <a:sym typeface="Arial"/>
            </a:endParaRPr>
          </a:p>
          <a:p>
            <a:pPr marL="0" marR="0" lvl="0" indent="0" algn="l" rtl="0">
              <a:spcBef>
                <a:spcPts val="0"/>
              </a:spcBef>
              <a:spcAft>
                <a:spcPts val="0"/>
              </a:spcAft>
              <a:buClr>
                <a:schemeClr val="dk1"/>
              </a:buClr>
              <a:buSzPts val="300"/>
              <a:buFont typeface="Arial"/>
              <a:buNone/>
            </a:pPr>
            <a:endParaRPr dirty="0">
              <a:latin typeface="Tw Cen MT"/>
              <a:ea typeface="Tw Cen MT"/>
              <a:cs typeface="Tw Cen MT"/>
              <a:sym typeface="Arial"/>
            </a:endParaRPr>
          </a:p>
          <a:p>
            <a:pPr marL="0" marR="0" lvl="0" indent="0" algn="l" rtl="0">
              <a:spcBef>
                <a:spcPts val="0"/>
              </a:spcBef>
              <a:spcAft>
                <a:spcPts val="0"/>
              </a:spcAft>
              <a:buClr>
                <a:schemeClr val="dk1"/>
              </a:buClr>
              <a:buSzPts val="300"/>
              <a:buFont typeface="Arial"/>
              <a:buNone/>
            </a:pPr>
            <a:endParaRPr dirty="0"/>
          </a:p>
        </p:txBody>
      </p:sp>
      <p:sp>
        <p:nvSpPr>
          <p:cNvPr id="140" name="Shape 14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sym typeface="Arial"/>
              </a:rPr>
              <a:t>38</a:t>
            </a:fld>
            <a:endParaRPr sz="1200" b="0" i="0" u="none" strike="noStrike" cap="none" dirty="0">
              <a:solidFill>
                <a:schemeClr val="dk1"/>
              </a:solidFill>
              <a:sym typeface="Arial"/>
            </a:endParaRPr>
          </a:p>
        </p:txBody>
      </p:sp>
    </p:spTree>
    <p:extLst>
      <p:ext uri="{BB962C8B-B14F-4D97-AF65-F5344CB8AC3E}">
        <p14:creationId xmlns:p14="http://schemas.microsoft.com/office/powerpoint/2010/main" val="3542836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1" indent="0" algn="l" rtl="0">
              <a:lnSpc>
                <a:spcPct val="90000"/>
              </a:lnSpc>
              <a:spcBef>
                <a:spcPts val="0"/>
              </a:spcBef>
              <a:spcAft>
                <a:spcPts val="0"/>
              </a:spcAft>
              <a:buClr>
                <a:schemeClr val="dk1"/>
              </a:buClr>
              <a:buSzPts val="2040"/>
              <a:buFont typeface="Arial"/>
              <a:buNone/>
            </a:pPr>
            <a:r>
              <a:rPr lang="en-US" sz="1100" i="0" u="none" strike="noStrike" cap="none" dirty="0">
                <a:solidFill>
                  <a:schemeClr val="dk1"/>
                </a:solidFill>
                <a:latin typeface="Tw Cen MT"/>
                <a:ea typeface="Tw Cen MT"/>
                <a:cs typeface="Tw Cen MT"/>
                <a:sym typeface="Arial"/>
              </a:rPr>
              <a:t>Trauma is not the event(s) but rather the impact of the event(s) on the individual.  The very same event(s) may impact different people very differently.  Trauma may be simple (single event) or complex/developmental (series of events).  Examples of simple trauma are a serious accident, a disaster (e.g., tornado, house fire), a physical or sexual assault, or a medical event (e.g., amputation).  Examples of complex/developmental trauma are being a witness to domestic violence; physical, emotional or sexual abuse; neglect; homelessness; living in homes with family members with untreated mental illness or substance abuse; and having a family member in the military deployed overseas in a dangerous setting.</a:t>
            </a:r>
            <a:endParaRPr sz="1100" dirty="0">
              <a:latin typeface="Tw Cen MT"/>
              <a:ea typeface="Tw Cen MT"/>
              <a:cs typeface="Tw Cen MT"/>
              <a:sym typeface="Arial"/>
            </a:endParaRPr>
          </a:p>
          <a:p>
            <a:pPr marL="457200" marR="0" lvl="1" indent="0" algn="l" rtl="0">
              <a:lnSpc>
                <a:spcPct val="90000"/>
              </a:lnSpc>
              <a:spcBef>
                <a:spcPts val="0"/>
              </a:spcBef>
              <a:spcAft>
                <a:spcPts val="0"/>
              </a:spcAft>
              <a:buClr>
                <a:schemeClr val="dk1"/>
              </a:buClr>
              <a:buSzPts val="2040"/>
              <a:buFont typeface="Calibri"/>
              <a:buNone/>
            </a:pPr>
            <a:endParaRPr sz="2040" b="0" i="0" u="none" strike="noStrike" cap="none" dirty="0">
              <a:solidFill>
                <a:schemeClr val="dk1"/>
              </a:solidFill>
              <a:latin typeface="Tw Cen MT"/>
              <a:ea typeface="Tw Cen MT"/>
              <a:cs typeface="Tw Cen MT"/>
              <a:sym typeface="Arial"/>
            </a:endParaRPr>
          </a:p>
          <a:p>
            <a:pPr marL="0" marR="0" lvl="0" indent="0" algn="l" rtl="0">
              <a:lnSpc>
                <a:spcPct val="90000"/>
              </a:lnSpc>
              <a:spcBef>
                <a:spcPts val="0"/>
              </a:spcBef>
              <a:spcAft>
                <a:spcPts val="0"/>
              </a:spcAft>
              <a:buClr>
                <a:schemeClr val="dk1"/>
              </a:buClr>
              <a:buSzPts val="1190"/>
              <a:buFont typeface="Calibri"/>
              <a:buNone/>
            </a:pPr>
            <a:endParaRPr sz="1190" b="0" i="0" u="none" strike="noStrike" cap="none" dirty="0">
              <a:solidFill>
                <a:schemeClr val="dk1"/>
              </a:solidFill>
              <a:latin typeface="Tw Cen MT"/>
              <a:ea typeface="Tw Cen MT"/>
              <a:cs typeface="Tw Cen MT"/>
              <a:sym typeface="Arial"/>
            </a:endParaRPr>
          </a:p>
        </p:txBody>
      </p:sp>
      <p:sp>
        <p:nvSpPr>
          <p:cNvPr id="155" name="Shape 155"/>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sym typeface="Arial"/>
              </a:rPr>
              <a:t>39</a:t>
            </a:fld>
            <a:endParaRPr sz="1400" b="0" i="0" u="none" strike="noStrike" cap="none" dirty="0">
              <a:solidFill>
                <a:srgbClr val="000000"/>
              </a:solidFill>
              <a:sym typeface="Arial"/>
            </a:endParaRPr>
          </a:p>
        </p:txBody>
      </p:sp>
    </p:spTree>
    <p:extLst>
      <p:ext uri="{BB962C8B-B14F-4D97-AF65-F5344CB8AC3E}">
        <p14:creationId xmlns:p14="http://schemas.microsoft.com/office/powerpoint/2010/main" val="274194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4</a:t>
            </a:fld>
            <a:endParaRPr lang="en-US"/>
          </a:p>
        </p:txBody>
      </p:sp>
    </p:spTree>
    <p:extLst>
      <p:ext uri="{BB962C8B-B14F-4D97-AF65-F5344CB8AC3E}">
        <p14:creationId xmlns:p14="http://schemas.microsoft.com/office/powerpoint/2010/main" val="2438011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Tw Cen MT"/>
                <a:ea typeface="Tw Cen MT"/>
                <a:cs typeface="Tw Cen MT"/>
                <a:sym typeface="Arial"/>
              </a:rPr>
              <a:t>Remember Hans </a:t>
            </a:r>
            <a:r>
              <a:rPr lang="en-US" sz="1200" b="0" i="0" u="none" strike="noStrike" cap="none" dirty="0" err="1">
                <a:solidFill>
                  <a:schemeClr val="dk1"/>
                </a:solidFill>
                <a:latin typeface="Tw Cen MT"/>
                <a:ea typeface="Tw Cen MT"/>
                <a:cs typeface="Tw Cen MT"/>
                <a:sym typeface="Arial"/>
              </a:rPr>
              <a:t>Selye</a:t>
            </a:r>
            <a:r>
              <a:rPr lang="en-US" sz="1200" b="0" i="0" u="none" strike="noStrike" cap="none" dirty="0">
                <a:solidFill>
                  <a:schemeClr val="dk1"/>
                </a:solidFill>
                <a:latin typeface="Tw Cen MT"/>
                <a:ea typeface="Tw Cen MT"/>
                <a:cs typeface="Tw Cen MT"/>
                <a:sym typeface="Arial"/>
              </a:rPr>
              <a:t> told us that everyone responds to stress differently.</a:t>
            </a:r>
            <a:endParaRPr dirty="0"/>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Tw Cen MT"/>
              <a:ea typeface="Tw Cen MT"/>
              <a:cs typeface="Tw Cen MT"/>
              <a:sym typeface="Arial"/>
            </a:endParaRP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sym typeface="Arial"/>
              </a:rPr>
              <a:t>40</a:t>
            </a:fld>
            <a:endParaRPr sz="1200" b="0" i="0" u="none" strike="noStrike" cap="none" dirty="0">
              <a:solidFill>
                <a:schemeClr val="dk1"/>
              </a:solidFill>
              <a:sym typeface="Arial"/>
            </a:endParaRPr>
          </a:p>
        </p:txBody>
      </p:sp>
    </p:spTree>
    <p:extLst>
      <p:ext uri="{BB962C8B-B14F-4D97-AF65-F5344CB8AC3E}">
        <p14:creationId xmlns:p14="http://schemas.microsoft.com/office/powerpoint/2010/main" val="3808910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ALWAYS be alert and ready for a BEAR..</a:t>
            </a:r>
            <a:endParaRPr dirty="0">
              <a:latin typeface="Tw Cen MT" panose="020B0602020104020603" pitchFamily="34" charset="77"/>
            </a:endParaRPr>
          </a:p>
          <a:p>
            <a:pPr marL="0" marR="0" lvl="0" indent="0" algn="l" rtl="0">
              <a:lnSpc>
                <a:spcPct val="100000"/>
              </a:lnSpc>
              <a:spcBef>
                <a:spcPts val="0"/>
              </a:spcBef>
              <a:spcAft>
                <a:spcPts val="0"/>
              </a:spcAft>
              <a:buClr>
                <a:schemeClr val="dk1"/>
              </a:buClr>
              <a:buSzPts val="1200"/>
              <a:buFont typeface="Arial"/>
              <a:buNone/>
            </a:pPr>
            <a:endParaRPr sz="1200" u="none" strike="noStrike" cap="none" dirty="0">
              <a:solidFill>
                <a:schemeClr val="dk1"/>
              </a:solidFill>
              <a:latin typeface="Tw Cen MT" panose="020B0602020104020603" pitchFamily="34" charset="77"/>
              <a:sym typeface="Arial"/>
            </a:endParaRPr>
          </a:p>
          <a:p>
            <a:pPr marL="0" marR="0" lvl="0" indent="0" algn="l" rtl="0">
              <a:lnSpc>
                <a:spcPct val="100000"/>
              </a:lnSpc>
              <a:spcBef>
                <a:spcPts val="0"/>
              </a:spcBef>
              <a:spcAft>
                <a:spcPts val="0"/>
              </a:spcAft>
              <a:buClr>
                <a:schemeClr val="dk1"/>
              </a:buClr>
              <a:buSzPts val="1200"/>
              <a:buFont typeface="Arial"/>
              <a:buNone/>
            </a:pPr>
            <a:r>
              <a:rPr lang="en-US" sz="1200" u="none" strike="noStrike" cap="none" dirty="0">
                <a:solidFill>
                  <a:schemeClr val="dk1"/>
                </a:solidFill>
                <a:latin typeface="Tw Cen MT" panose="020B0602020104020603" pitchFamily="34" charset="77"/>
                <a:sym typeface="Arial"/>
              </a:rPr>
              <a:t>They do not want to be on guard...they are just on guard.  Their brain is rewired....wired differently.  It is wired to see bears.</a:t>
            </a:r>
            <a:endParaRPr sz="1200" u="none" strike="noStrike" cap="none" dirty="0">
              <a:solidFill>
                <a:schemeClr val="dk1"/>
              </a:solidFill>
              <a:latin typeface="Tw Cen MT" panose="020B0602020104020603" pitchFamily="34" charset="77"/>
              <a:sym typeface="Arial"/>
            </a:endParaRPr>
          </a:p>
          <a:p>
            <a:pPr marL="0" marR="0" lvl="0" indent="0" algn="l" rtl="0">
              <a:spcBef>
                <a:spcPts val="0"/>
              </a:spcBef>
              <a:spcAft>
                <a:spcPts val="0"/>
              </a:spcAft>
              <a:buClr>
                <a:schemeClr val="dk1"/>
              </a:buClr>
              <a:buSzPts val="1200"/>
              <a:buFont typeface="Arial"/>
              <a:buNone/>
            </a:pPr>
            <a:endParaRPr sz="1200" u="none" strike="noStrike" cap="none" dirty="0">
              <a:solidFill>
                <a:schemeClr val="dk1"/>
              </a:solidFill>
              <a:latin typeface="Tw Cen MT" panose="020B0602020104020603" pitchFamily="34" charset="77"/>
              <a:sym typeface="Arial"/>
            </a:endParaRPr>
          </a:p>
        </p:txBody>
      </p:sp>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14206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dirty="0">
                <a:latin typeface="Twentieth Century"/>
                <a:ea typeface="Twentieth Century"/>
                <a:cs typeface="Twentieth Century"/>
                <a:sym typeface="Twentieth Century"/>
              </a:rPr>
              <a:t>Major findings from the ACE study:</a:t>
            </a:r>
            <a:endParaRPr dirty="0">
              <a:latin typeface="Twentieth Century"/>
              <a:ea typeface="Twentieth Century"/>
              <a:cs typeface="Twentieth Century"/>
              <a:sym typeface="Twentieth Century"/>
            </a:endParaRPr>
          </a:p>
          <a:p>
            <a:pPr marL="457200" marR="0" lvl="0" indent="-304800" algn="l" rtl="0">
              <a:spcBef>
                <a:spcPts val="0"/>
              </a:spcBef>
              <a:spcAft>
                <a:spcPts val="0"/>
              </a:spcAft>
              <a:buSzPts val="1200"/>
              <a:buFont typeface="Arial"/>
              <a:buChar char="●"/>
            </a:pPr>
            <a:r>
              <a:rPr lang="en-US" dirty="0">
                <a:latin typeface="Twentieth Century"/>
                <a:ea typeface="Twentieth Century"/>
                <a:cs typeface="Twentieth Century"/>
                <a:sym typeface="Twentieth Century"/>
              </a:rPr>
              <a:t>ACEs are very common </a:t>
            </a:r>
            <a:endParaRPr dirty="0">
              <a:latin typeface="Twentieth Century"/>
              <a:ea typeface="Twentieth Century"/>
              <a:cs typeface="Twentieth Century"/>
              <a:sym typeface="Twentieth Century"/>
            </a:endParaRPr>
          </a:p>
          <a:p>
            <a:pPr marL="457200" marR="0" lvl="0" indent="-304800" algn="l" rtl="0">
              <a:spcBef>
                <a:spcPts val="0"/>
              </a:spcBef>
              <a:spcAft>
                <a:spcPts val="0"/>
              </a:spcAft>
              <a:buSzPts val="1200"/>
              <a:buFont typeface="Arial"/>
              <a:buChar char="●"/>
            </a:pPr>
            <a:r>
              <a:rPr lang="en-US" dirty="0">
                <a:latin typeface="Twentieth Century"/>
                <a:ea typeface="Twentieth Century"/>
                <a:cs typeface="Twentieth Century"/>
                <a:sym typeface="Twentieth Century"/>
              </a:rPr>
              <a:t>As ACE score increases, so does likelihood of medical, mental and social problems as an adult.</a:t>
            </a:r>
            <a:endParaRPr dirty="0">
              <a:latin typeface="Twentieth Century"/>
              <a:ea typeface="Twentieth Century"/>
              <a:cs typeface="Twentieth Century"/>
              <a:sym typeface="Twentieth Century"/>
            </a:endParaRPr>
          </a:p>
          <a:p>
            <a:pPr marL="457200" marR="0" lvl="0" indent="-304800" algn="l" rtl="0">
              <a:spcBef>
                <a:spcPts val="0"/>
              </a:spcBef>
              <a:spcAft>
                <a:spcPts val="0"/>
              </a:spcAft>
              <a:buSzPts val="1200"/>
              <a:buFont typeface="Arial"/>
              <a:buChar char="●"/>
            </a:pPr>
            <a:r>
              <a:rPr lang="en-US" dirty="0">
                <a:latin typeface="Twentieth Century"/>
                <a:ea typeface="Twentieth Century"/>
                <a:cs typeface="Twentieth Century"/>
                <a:sym typeface="Twentieth Century"/>
              </a:rPr>
              <a:t>87% of the two-thirds reporting at least 1 ACE had experienced 2 or more.  Showing that ACEs usually do not happen in isolation.  For example, people who had an alcoholic father, were likely to have also experienced physical or verbal abuse.</a:t>
            </a:r>
            <a:endParaRPr dirty="0">
              <a:latin typeface="Twentieth Century"/>
              <a:ea typeface="Twentieth Century"/>
              <a:cs typeface="Twentieth Century"/>
              <a:sym typeface="Twentieth Century"/>
            </a:endParaRPr>
          </a:p>
          <a:p>
            <a:pPr marL="0" marR="0" lvl="0" indent="0" algn="l" rtl="0">
              <a:spcBef>
                <a:spcPts val="0"/>
              </a:spcBef>
              <a:spcAft>
                <a:spcPts val="0"/>
              </a:spcAft>
              <a:buClr>
                <a:schemeClr val="dk1"/>
              </a:buClr>
              <a:buSzPts val="300"/>
              <a:buFont typeface="Calibri"/>
              <a:buNone/>
            </a:pPr>
            <a:endParaRPr dirty="0">
              <a:latin typeface="Twentieth Century"/>
              <a:ea typeface="Twentieth Century"/>
              <a:cs typeface="Twentieth Century"/>
              <a:sym typeface="Twentieth Century"/>
            </a:endParaRPr>
          </a:p>
          <a:p>
            <a:pPr marL="0" marR="0" lvl="0" indent="0" algn="l" rtl="0">
              <a:spcBef>
                <a:spcPts val="0"/>
              </a:spcBef>
              <a:spcAft>
                <a:spcPts val="0"/>
              </a:spcAft>
              <a:buClr>
                <a:schemeClr val="dk1"/>
              </a:buClr>
              <a:buSzPts val="300"/>
              <a:buFont typeface="Calibri"/>
              <a:buNone/>
            </a:pPr>
            <a:r>
              <a:rPr lang="en-US" dirty="0">
                <a:latin typeface="Twentieth Century"/>
                <a:ea typeface="Twentieth Century"/>
                <a:cs typeface="Twentieth Century"/>
                <a:sym typeface="Twentieth Century"/>
              </a:rPr>
              <a:t>Things to remember/know:</a:t>
            </a:r>
            <a:endParaRPr dirty="0">
              <a:latin typeface="Twentieth Century"/>
              <a:ea typeface="Twentieth Century"/>
              <a:cs typeface="Twentieth Century"/>
              <a:sym typeface="Twentieth Century"/>
            </a:endParaRPr>
          </a:p>
          <a:p>
            <a:pPr marL="457200" marR="0" lvl="0" indent="-30480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Twentieth Century"/>
                <a:ea typeface="Twentieth Century"/>
                <a:cs typeface="Twentieth Century"/>
                <a:sym typeface="Twentieth Century"/>
              </a:rPr>
              <a:t>Remember 17000 people in the study</a:t>
            </a:r>
            <a:endParaRPr sz="1200" b="0" i="0" u="none" strike="noStrike" cap="none" dirty="0">
              <a:solidFill>
                <a:schemeClr val="dk1"/>
              </a:solidFill>
              <a:latin typeface="Twentieth Century"/>
              <a:ea typeface="Twentieth Century"/>
              <a:cs typeface="Twentieth Century"/>
              <a:sym typeface="Twentieth Century"/>
            </a:endParaRPr>
          </a:p>
          <a:p>
            <a:pPr marL="457200" marR="0" lvl="0" indent="-304800" algn="l" rtl="0">
              <a:spcBef>
                <a:spcPts val="0"/>
              </a:spcBef>
              <a:spcAft>
                <a:spcPts val="0"/>
              </a:spcAft>
              <a:buSzPts val="1200"/>
              <a:buFont typeface="Arial"/>
              <a:buChar char="●"/>
            </a:pPr>
            <a:r>
              <a:rPr lang="en-US" sz="1200" b="0" i="0" u="none" strike="noStrike" cap="none" dirty="0">
                <a:solidFill>
                  <a:schemeClr val="dk1"/>
                </a:solidFill>
                <a:latin typeface="Twentieth Century"/>
                <a:ea typeface="Twentieth Century"/>
                <a:cs typeface="Twentieth Century"/>
                <a:sym typeface="Twentieth Century"/>
              </a:rPr>
              <a:t>4 is a type of cut off point within the study</a:t>
            </a:r>
          </a:p>
          <a:p>
            <a:pPr marL="457200" marR="0" lvl="0" indent="-304800" algn="l" rtl="0">
              <a:spcBef>
                <a:spcPts val="0"/>
              </a:spcBef>
              <a:spcAft>
                <a:spcPts val="0"/>
              </a:spcAft>
              <a:buSzPts val="1200"/>
              <a:buFont typeface="Arial"/>
              <a:buChar char="●"/>
            </a:pPr>
            <a:endParaRPr lang="en-US" sz="1200" b="0" i="0" u="none" strike="noStrike" cap="none" dirty="0">
              <a:solidFill>
                <a:schemeClr val="dk1"/>
              </a:solidFill>
              <a:latin typeface="Twentieth Century"/>
              <a:ea typeface="Twentieth Century"/>
              <a:cs typeface="Twentieth Century"/>
              <a:sym typeface="Twentieth Century"/>
            </a:endParaRPr>
          </a:p>
          <a:p>
            <a:pPr marL="457200" marR="0" lvl="0" indent="-304800" algn="l" rtl="0">
              <a:spcBef>
                <a:spcPts val="0"/>
              </a:spcBef>
              <a:spcAft>
                <a:spcPts val="0"/>
              </a:spcAft>
              <a:buSzPts val="1200"/>
              <a:buFont typeface="Arial"/>
              <a:buChar char="●"/>
            </a:pPr>
            <a:endParaRPr lang="en-US" sz="1200" b="0" i="0" u="none" strike="noStrike" cap="none" dirty="0">
              <a:solidFill>
                <a:schemeClr val="dk1"/>
              </a:solidFill>
              <a:latin typeface="Twentieth Century"/>
              <a:ea typeface="Twentieth Century"/>
              <a:cs typeface="Twentieth Century"/>
              <a:sym typeface="Twentieth Century"/>
            </a:endParaRPr>
          </a:p>
          <a:p>
            <a:pPr marL="342900" indent="-342900">
              <a:lnSpc>
                <a:spcPct val="100000"/>
              </a:lnSpc>
              <a:buSzPts val="800"/>
              <a:buNone/>
            </a:pPr>
            <a:r>
              <a:rPr lang="en-US" u="none" strike="noStrike" cap="none" dirty="0">
                <a:solidFill>
                  <a:srgbClr val="1D2A53"/>
                </a:solidFill>
                <a:latin typeface="Twentieth Century"/>
                <a:ea typeface="Twentieth Century"/>
                <a:cs typeface="Twentieth Century"/>
                <a:sym typeface="Twentieth Century"/>
              </a:rPr>
              <a:t>ACEs strongly correlated to risk for disease</a:t>
            </a:r>
            <a:r>
              <a:rPr lang="en-US" dirty="0">
                <a:solidFill>
                  <a:srgbClr val="1D2A53"/>
                </a:solidFill>
                <a:latin typeface="Twentieth Century"/>
                <a:ea typeface="Twentieth Century"/>
                <a:cs typeface="Twentieth Century"/>
                <a:sym typeface="Twentieth Century"/>
              </a:rPr>
              <a:t> </a:t>
            </a:r>
            <a:r>
              <a:rPr lang="en-US" u="none" strike="noStrike" cap="none" dirty="0">
                <a:solidFill>
                  <a:srgbClr val="1D2A53"/>
                </a:solidFill>
                <a:latin typeface="Twentieth Century"/>
                <a:ea typeface="Twentieth Century"/>
                <a:cs typeface="Twentieth Century"/>
                <a:sym typeface="Twentieth Century"/>
              </a:rPr>
              <a:t>and well-being factors throughout life </a:t>
            </a:r>
            <a:endParaRPr lang="en-US" dirty="0">
              <a:solidFill>
                <a:srgbClr val="1D2A53"/>
              </a:solidFill>
              <a:latin typeface="Twentieth Century"/>
              <a:ea typeface="Twentieth Century"/>
              <a:cs typeface="Twentieth Century"/>
              <a:sym typeface="Twentieth Century"/>
            </a:endParaRPr>
          </a:p>
          <a:p>
            <a:pPr marL="342900" indent="-342900">
              <a:lnSpc>
                <a:spcPct val="100000"/>
              </a:lnSpc>
              <a:buSzPts val="800"/>
              <a:buNone/>
            </a:pPr>
            <a:endParaRPr lang="en-US" dirty="0">
              <a:latin typeface="Twentieth Century"/>
              <a:ea typeface="Twentieth Century"/>
              <a:cs typeface="Twentieth Century"/>
              <a:sym typeface="Twentieth Century"/>
            </a:endParaRPr>
          </a:p>
          <a:p>
            <a:pPr marL="914400" indent="-228600">
              <a:lnSpc>
                <a:spcPct val="100000"/>
              </a:lnSpc>
            </a:pPr>
            <a:r>
              <a:rPr lang="en-US" u="none" strike="noStrike" cap="none" dirty="0">
                <a:solidFill>
                  <a:srgbClr val="1D2A53"/>
                </a:solidFill>
                <a:latin typeface="Twentieth Century"/>
                <a:ea typeface="Twentieth Century"/>
                <a:cs typeface="Twentieth Century"/>
                <a:sym typeface="Twentieth Century"/>
              </a:rPr>
              <a:t>Alcoholism or alcohol abuse</a:t>
            </a:r>
            <a:endParaRPr lang="en-US" dirty="0">
              <a:latin typeface="Twentieth Century"/>
              <a:ea typeface="Twentieth Century"/>
              <a:cs typeface="Twentieth Century"/>
              <a:sym typeface="Twentieth Century"/>
            </a:endParaRPr>
          </a:p>
          <a:p>
            <a:pPr marL="914400" indent="-228600">
              <a:lnSpc>
                <a:spcPct val="100000"/>
              </a:lnSpc>
            </a:pPr>
            <a:r>
              <a:rPr lang="en-US" u="none" strike="noStrike" cap="none" dirty="0">
                <a:solidFill>
                  <a:srgbClr val="1D2A53"/>
                </a:solidFill>
                <a:latin typeface="Twentieth Century"/>
                <a:ea typeface="Twentieth Century"/>
                <a:cs typeface="Twentieth Century"/>
                <a:sym typeface="Twentieth Century"/>
              </a:rPr>
              <a:t>Chronic obstructive pulmonary disease</a:t>
            </a:r>
            <a:endParaRPr lang="en-US" dirty="0">
              <a:latin typeface="Twentieth Century"/>
              <a:ea typeface="Twentieth Century"/>
              <a:cs typeface="Twentieth Century"/>
              <a:sym typeface="Twentieth Century"/>
            </a:endParaRPr>
          </a:p>
          <a:p>
            <a:pPr marL="914400" indent="-228600">
              <a:lnSpc>
                <a:spcPct val="100000"/>
              </a:lnSpc>
            </a:pPr>
            <a:r>
              <a:rPr lang="en-US" u="none" strike="noStrike" cap="none" dirty="0">
                <a:solidFill>
                  <a:srgbClr val="1D2A53"/>
                </a:solidFill>
                <a:latin typeface="Twentieth Century"/>
                <a:ea typeface="Twentieth Century"/>
                <a:cs typeface="Twentieth Century"/>
                <a:sym typeface="Twentieth Century"/>
              </a:rPr>
              <a:t>Depression</a:t>
            </a:r>
            <a:endParaRPr lang="en-US" dirty="0">
              <a:latin typeface="Twentieth Century"/>
              <a:ea typeface="Twentieth Century"/>
              <a:cs typeface="Twentieth Century"/>
              <a:sym typeface="Twentieth Century"/>
            </a:endParaRPr>
          </a:p>
          <a:p>
            <a:pPr marL="914400" indent="-228600">
              <a:lnSpc>
                <a:spcPct val="100000"/>
              </a:lnSpc>
            </a:pPr>
            <a:r>
              <a:rPr lang="en-US" u="none" strike="noStrike" cap="none" dirty="0">
                <a:solidFill>
                  <a:srgbClr val="1D2A53"/>
                </a:solidFill>
                <a:latin typeface="Twentieth Century"/>
                <a:ea typeface="Twentieth Century"/>
                <a:cs typeface="Twentieth Century"/>
                <a:sym typeface="Twentieth Century"/>
              </a:rPr>
              <a:t>Financial stress</a:t>
            </a:r>
            <a:endParaRPr lang="en-US" dirty="0">
              <a:latin typeface="Twentieth Century"/>
              <a:ea typeface="Twentieth Century"/>
              <a:cs typeface="Twentieth Century"/>
              <a:sym typeface="Twentieth Century"/>
            </a:endParaRPr>
          </a:p>
          <a:p>
            <a:pPr marL="914400" indent="-228600">
              <a:lnSpc>
                <a:spcPct val="100000"/>
              </a:lnSpc>
            </a:pPr>
            <a:r>
              <a:rPr lang="en-US" u="none" strike="noStrike" cap="none" dirty="0">
                <a:solidFill>
                  <a:srgbClr val="1D2A53"/>
                </a:solidFill>
                <a:latin typeface="Twentieth Century"/>
                <a:ea typeface="Twentieth Century"/>
                <a:cs typeface="Twentieth Century"/>
                <a:sym typeface="Twentieth Century"/>
              </a:rPr>
              <a:t>Suicide attempts</a:t>
            </a:r>
            <a:endParaRPr lang="en-US" dirty="0">
              <a:latin typeface="Twentieth Century"/>
              <a:ea typeface="Twentieth Century"/>
              <a:cs typeface="Twentieth Century"/>
              <a:sym typeface="Twentieth Century"/>
            </a:endParaRPr>
          </a:p>
          <a:p>
            <a:pPr marL="914400" indent="-228600">
              <a:lnSpc>
                <a:spcPct val="100000"/>
              </a:lnSpc>
            </a:pPr>
            <a:r>
              <a:rPr lang="en-US" u="none" strike="noStrike" cap="none" dirty="0">
                <a:solidFill>
                  <a:srgbClr val="1D2A53"/>
                </a:solidFill>
                <a:latin typeface="Twentieth Century"/>
                <a:ea typeface="Twentieth Century"/>
                <a:cs typeface="Twentieth Century"/>
                <a:sym typeface="Twentieth Century"/>
              </a:rPr>
              <a:t>Adolescent pregnancy</a:t>
            </a:r>
            <a:endParaRPr lang="en-US" dirty="0">
              <a:latin typeface="Twentieth Century"/>
              <a:ea typeface="Twentieth Century"/>
              <a:cs typeface="Twentieth Century"/>
              <a:sym typeface="Twentieth Century"/>
            </a:endParaRPr>
          </a:p>
          <a:p>
            <a:pPr marL="914400" indent="-228600">
              <a:lnSpc>
                <a:spcPct val="100000"/>
              </a:lnSpc>
            </a:pPr>
            <a:r>
              <a:rPr lang="en-US" u="none" strike="noStrike" cap="none" dirty="0">
                <a:solidFill>
                  <a:srgbClr val="1D2A53"/>
                </a:solidFill>
                <a:latin typeface="Twentieth Century"/>
                <a:ea typeface="Twentieth Century"/>
                <a:cs typeface="Twentieth Century"/>
                <a:sym typeface="Twentieth Century"/>
              </a:rPr>
              <a:t>Poor academic achievement</a:t>
            </a:r>
            <a:endParaRPr lang="en-US" dirty="0"/>
          </a:p>
          <a:p>
            <a:pPr marL="457200" marR="0" lvl="0" indent="-304800" algn="l" rtl="0">
              <a:spcBef>
                <a:spcPts val="0"/>
              </a:spcBef>
              <a:spcAft>
                <a:spcPts val="0"/>
              </a:spcAft>
              <a:buSzPts val="1200"/>
              <a:buFont typeface="Arial"/>
              <a:buChar char="●"/>
            </a:pPr>
            <a:endParaRPr sz="1200" b="0" i="0" u="none" strike="noStrike" cap="none"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665583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p2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US" sz="1200" b="0" i="0" u="none" strike="noStrike" cap="none">
                <a:solidFill>
                  <a:schemeClr val="dk1"/>
                </a:solidFill>
                <a:latin typeface="Twentieth Century"/>
                <a:ea typeface="Twentieth Century"/>
                <a:cs typeface="Twentieth Century"/>
                <a:sym typeface="Twentieth Century"/>
              </a:rPr>
              <a:t>ACES impacts learning.  R</a:t>
            </a:r>
            <a:r>
              <a:rPr lang="en-US">
                <a:latin typeface="Twentieth Century"/>
                <a:ea typeface="Twentieth Century"/>
                <a:cs typeface="Twentieth Century"/>
                <a:sym typeface="Twentieth Century"/>
              </a:rPr>
              <a:t>eminder we do not have to know a student’s ACE score!</a:t>
            </a:r>
            <a:endParaRPr>
              <a:latin typeface="Twentieth Century"/>
              <a:ea typeface="Twentieth Century"/>
              <a:cs typeface="Twentieth Century"/>
              <a:sym typeface="Twentieth Century"/>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Clr>
                <a:schemeClr val="dk1"/>
              </a:buClr>
              <a:buSzPts val="300"/>
              <a:buFont typeface="Arial"/>
              <a:buNone/>
            </a:pPr>
            <a:r>
              <a:rPr lang="en-US" sz="1200" b="1" i="0" u="none" strike="noStrike" cap="none">
                <a:solidFill>
                  <a:schemeClr val="dk1"/>
                </a:solidFill>
                <a:latin typeface="Twentieth Century"/>
                <a:ea typeface="Twentieth Century"/>
                <a:cs typeface="Twentieth Century"/>
                <a:sym typeface="Twentieth Century"/>
              </a:rPr>
              <a:t>Source:</a:t>
            </a:r>
            <a:endParaRPr>
              <a:latin typeface="Twentieth Century"/>
              <a:ea typeface="Twentieth Century"/>
              <a:cs typeface="Twentieth Century"/>
              <a:sym typeface="Twentieth Century"/>
            </a:endParaRPr>
          </a:p>
          <a:p>
            <a:pPr marL="0" marR="0" lvl="0" indent="0" algn="l" rtl="0">
              <a:spcBef>
                <a:spcPts val="0"/>
              </a:spcBef>
              <a:spcAft>
                <a:spcPts val="0"/>
              </a:spcAft>
              <a:buClr>
                <a:schemeClr val="dk1"/>
              </a:buClr>
              <a:buSzPts val="300"/>
              <a:buFont typeface="Arial"/>
              <a:buNone/>
            </a:pPr>
            <a:r>
              <a:rPr lang="en-US" sz="1200" b="0" i="0" u="none" strike="noStrike" cap="none">
                <a:solidFill>
                  <a:schemeClr val="dk1"/>
                </a:solidFill>
                <a:latin typeface="Twentieth Century"/>
                <a:ea typeface="Twentieth Century"/>
                <a:cs typeface="Twentieth Century"/>
                <a:sym typeface="Twentieth Century"/>
              </a:rPr>
              <a:t>Burke, N.J., Hellman, J.L., Scott, B.G., Weems, C.F &amp; Carrion, V.C. (June 2011).  “The Impact of Adverse Childhood Experiences on an Urban Pediatric Population,” Child Abuse and Neglect, 35, No. 6.</a:t>
            </a:r>
            <a:endParaRPr>
              <a:latin typeface="Twentieth Century"/>
              <a:ea typeface="Twentieth Century"/>
              <a:cs typeface="Twentieth Century"/>
              <a:sym typeface="Twentieth Century"/>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Clr>
                <a:schemeClr val="dk1"/>
              </a:buClr>
              <a:buSzPts val="300"/>
              <a:buFont typeface="Arial"/>
              <a:buNone/>
            </a:pPr>
            <a:endParaRPr sz="1200" b="0" i="0" u="none" strike="noStrike" cap="none">
              <a:solidFill>
                <a:schemeClr val="dk1"/>
              </a:solidFill>
              <a:latin typeface="Twentieth Century"/>
              <a:ea typeface="Twentieth Century"/>
              <a:cs typeface="Twentieth Century"/>
              <a:sym typeface="Twentieth Century"/>
            </a:endParaRPr>
          </a:p>
        </p:txBody>
      </p:sp>
      <p:sp>
        <p:nvSpPr>
          <p:cNvPr id="495" name="Google Shape;495;p2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rPr>
              <a:t>43</a:t>
            </a:fld>
            <a:endParaRPr sz="1200" b="0" i="0" u="none" strike="noStrike" cap="none">
              <a:solidFill>
                <a:schemeClr val="dk1"/>
              </a:solidFill>
            </a:endParaRPr>
          </a:p>
        </p:txBody>
      </p:sp>
    </p:spTree>
    <p:extLst>
      <p:ext uri="{BB962C8B-B14F-4D97-AF65-F5344CB8AC3E}">
        <p14:creationId xmlns:p14="http://schemas.microsoft.com/office/powerpoint/2010/main" val="2108069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3: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742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Clr>
                <a:schemeClr val="dk1"/>
              </a:buClr>
              <a:buSzPts val="1200"/>
              <a:buFont typeface="Calibri"/>
              <a:buNone/>
            </a:pPr>
            <a:r>
              <a:rPr lang="en-US" dirty="0">
                <a:latin typeface="Twentieth Century"/>
                <a:ea typeface="Twentieth Century"/>
                <a:cs typeface="Twentieth Century"/>
                <a:sym typeface="Twentieth Century"/>
              </a:rPr>
              <a:t>Trainer Notes:  This slide is to ensure these points have been made about ACES.  You may have already covered these points.</a:t>
            </a:r>
          </a:p>
          <a:p>
            <a:pPr marL="457200" marR="0" lvl="0" indent="-228600" algn="l" rtl="0">
              <a:spcBef>
                <a:spcPts val="0"/>
              </a:spcBef>
              <a:spcAft>
                <a:spcPts val="0"/>
              </a:spcAft>
              <a:buClr>
                <a:schemeClr val="dk1"/>
              </a:buClr>
              <a:buSzPts val="1200"/>
              <a:buFont typeface="Calibri"/>
              <a:buNone/>
            </a:pPr>
            <a:endParaRPr lang="en-US" dirty="0">
              <a:latin typeface="Twentieth Century"/>
              <a:sym typeface="Twentieth Century"/>
            </a:endParaRPr>
          </a:p>
          <a:p>
            <a:pPr marL="457200" marR="0" lvl="0" indent="-228600" algn="l" rtl="0">
              <a:spcBef>
                <a:spcPts val="0"/>
              </a:spcBef>
              <a:spcAft>
                <a:spcPts val="0"/>
              </a:spcAft>
              <a:buClr>
                <a:schemeClr val="dk1"/>
              </a:buClr>
              <a:buSzPts val="1200"/>
              <a:buFont typeface="Calibri"/>
              <a:buNone/>
            </a:pPr>
            <a:endParaRPr lang="en-US" dirty="0">
              <a:latin typeface="Twentieth Century"/>
              <a:sym typeface="Twentieth Century"/>
            </a:endParaRPr>
          </a:p>
          <a:p>
            <a:pPr marL="457200" marR="0" lvl="0" indent="-228600" algn="l" rtl="0">
              <a:spcBef>
                <a:spcPts val="0"/>
              </a:spcBef>
              <a:spcAft>
                <a:spcPts val="0"/>
              </a:spcAft>
              <a:buClr>
                <a:schemeClr val="dk1"/>
              </a:buClr>
              <a:buSzPts val="1200"/>
              <a:buFont typeface="Calibri"/>
              <a:buNone/>
            </a:pPr>
            <a:r>
              <a:rPr lang="en-US" dirty="0">
                <a:latin typeface="Twentieth Century"/>
                <a:sym typeface="Twentieth Century"/>
              </a:rPr>
              <a:t>ADDRESS LIMITATIONS</a:t>
            </a:r>
          </a:p>
          <a:p>
            <a:pPr marL="457200" marR="0" lvl="0" indent="-228600" algn="l" rtl="0">
              <a:spcBef>
                <a:spcPts val="0"/>
              </a:spcBef>
              <a:spcAft>
                <a:spcPts val="0"/>
              </a:spcAft>
              <a:buClr>
                <a:schemeClr val="dk1"/>
              </a:buClr>
              <a:buSzPts val="1200"/>
              <a:buFont typeface="Calibri"/>
              <a:buNone/>
            </a:pPr>
            <a:endParaRPr lang="en-US" dirty="0">
              <a:latin typeface="Twentieth Century"/>
              <a:sym typeface="Twentieth Century"/>
            </a:endParaRPr>
          </a:p>
          <a:p>
            <a:pPr marL="342900" indent="-342900">
              <a:buClr>
                <a:srgbClr val="000000"/>
              </a:buClr>
              <a:buSzPts val="3200"/>
              <a:buFont typeface="Arial"/>
              <a:buChar char="•"/>
            </a:pPr>
            <a:r>
              <a:rPr lang="en-US" sz="1200" dirty="0">
                <a:solidFill>
                  <a:srgbClr val="000000"/>
                </a:solidFill>
                <a:latin typeface="Twentieth Century"/>
                <a:ea typeface="Twentieth Century"/>
                <a:cs typeface="Twentieth Century"/>
                <a:sym typeface="Twentieth Century"/>
              </a:rPr>
              <a:t>Neighborhood Violence</a:t>
            </a:r>
            <a:endParaRPr lang="en-US" dirty="0"/>
          </a:p>
          <a:p>
            <a:pPr marL="342900" indent="-342900">
              <a:buClr>
                <a:srgbClr val="000000"/>
              </a:buClr>
              <a:buSzPts val="3200"/>
              <a:buFont typeface="Arial"/>
              <a:buChar char="•"/>
            </a:pPr>
            <a:r>
              <a:rPr lang="en-US" sz="1200" dirty="0">
                <a:solidFill>
                  <a:srgbClr val="000000"/>
                </a:solidFill>
                <a:latin typeface="Twentieth Century"/>
                <a:ea typeface="Twentieth Century"/>
                <a:cs typeface="Twentieth Century"/>
                <a:sym typeface="Twentieth Century"/>
              </a:rPr>
              <a:t>Social Injustices in the community</a:t>
            </a:r>
            <a:endParaRPr lang="en-US" dirty="0"/>
          </a:p>
          <a:p>
            <a:pPr marL="342900" indent="-342900">
              <a:buClr>
                <a:srgbClr val="000000"/>
              </a:buClr>
              <a:buSzPts val="3200"/>
              <a:buFont typeface="Arial"/>
              <a:buChar char="•"/>
            </a:pPr>
            <a:r>
              <a:rPr lang="en-US" sz="1200" dirty="0">
                <a:solidFill>
                  <a:srgbClr val="000000"/>
                </a:solidFill>
                <a:latin typeface="Twentieth Century"/>
                <a:ea typeface="Twentieth Century"/>
                <a:cs typeface="Twentieth Century"/>
                <a:sym typeface="Twentieth Century"/>
              </a:rPr>
              <a:t>Transgenerational Trauma</a:t>
            </a:r>
            <a:endParaRPr lang="en-US" dirty="0"/>
          </a:p>
          <a:p>
            <a:pPr marL="342900" indent="-342900">
              <a:buClr>
                <a:srgbClr val="000000"/>
              </a:buClr>
              <a:buSzPts val="3200"/>
              <a:buFont typeface="Arial"/>
              <a:buChar char="•"/>
            </a:pPr>
            <a:r>
              <a:rPr lang="en-US" sz="1200" dirty="0">
                <a:solidFill>
                  <a:srgbClr val="000000"/>
                </a:solidFill>
                <a:latin typeface="Twentieth Century"/>
                <a:ea typeface="Twentieth Century"/>
                <a:cs typeface="Twentieth Century"/>
                <a:sym typeface="Twentieth Century"/>
              </a:rPr>
              <a:t>Epigenetics</a:t>
            </a:r>
            <a:endParaRPr lang="en-US" dirty="0"/>
          </a:p>
          <a:p>
            <a:pPr marL="342900" indent="-342900">
              <a:buClr>
                <a:srgbClr val="000000"/>
              </a:buClr>
              <a:buSzPts val="3200"/>
              <a:buFont typeface="Arial"/>
              <a:buChar char="•"/>
            </a:pPr>
            <a:r>
              <a:rPr lang="en-US" sz="1200" dirty="0">
                <a:solidFill>
                  <a:srgbClr val="000000"/>
                </a:solidFill>
                <a:latin typeface="Twentieth Century"/>
                <a:ea typeface="Twentieth Century"/>
                <a:cs typeface="Twentieth Century"/>
                <a:sym typeface="Twentieth Century"/>
              </a:rPr>
              <a:t>Structural Oppression</a:t>
            </a:r>
            <a:endParaRPr lang="en-US" dirty="0"/>
          </a:p>
          <a:p>
            <a:pPr marL="342900" indent="-342900">
              <a:buClr>
                <a:srgbClr val="000000"/>
              </a:buClr>
              <a:buSzPts val="3200"/>
              <a:buFont typeface="Arial"/>
              <a:buChar char="•"/>
            </a:pPr>
            <a:r>
              <a:rPr lang="en-US" sz="1200" dirty="0">
                <a:solidFill>
                  <a:srgbClr val="000000"/>
                </a:solidFill>
                <a:latin typeface="Twentieth Century"/>
                <a:ea typeface="Twentieth Century"/>
                <a:cs typeface="Twentieth Century"/>
                <a:sym typeface="Twentieth Century"/>
              </a:rPr>
              <a:t>Mental Health Crisis at the border</a:t>
            </a:r>
            <a:endParaRPr lang="en-US" dirty="0"/>
          </a:p>
          <a:p>
            <a:pPr marL="342900" indent="-190500">
              <a:buClr>
                <a:srgbClr val="000000"/>
              </a:buClr>
              <a:buSzPts val="2400"/>
            </a:pPr>
            <a:endParaRPr lang="en-US" sz="1050" dirty="0">
              <a:solidFill>
                <a:srgbClr val="000000"/>
              </a:solidFill>
              <a:latin typeface="Twentieth Century"/>
              <a:ea typeface="Twentieth Century"/>
              <a:cs typeface="Twentieth Century"/>
              <a:sym typeface="Twentieth Century"/>
            </a:endParaRPr>
          </a:p>
          <a:p>
            <a:pPr marL="457200" marR="0" lvl="0" indent="-228600" algn="l" rtl="0">
              <a:spcBef>
                <a:spcPts val="0"/>
              </a:spcBef>
              <a:spcAft>
                <a:spcPts val="0"/>
              </a:spcAft>
              <a:buClr>
                <a:schemeClr val="dk1"/>
              </a:buClr>
              <a:buSzPts val="1200"/>
              <a:buFont typeface="Calibri"/>
              <a:buNone/>
            </a:pPr>
            <a:endParaRPr dirty="0"/>
          </a:p>
        </p:txBody>
      </p:sp>
      <p:sp>
        <p:nvSpPr>
          <p:cNvPr id="536" name="Google Shape;536;p27: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rPr>
              <a:t>45</a:t>
            </a:fld>
            <a:endParaRPr sz="1200">
              <a:solidFill>
                <a:schemeClr val="dk1"/>
              </a:solidFill>
            </a:endParaRPr>
          </a:p>
        </p:txBody>
      </p:sp>
    </p:spTree>
    <p:extLst>
      <p:ext uri="{BB962C8B-B14F-4D97-AF65-F5344CB8AC3E}">
        <p14:creationId xmlns:p14="http://schemas.microsoft.com/office/powerpoint/2010/main" val="2821514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“America’s Most Stressed.” 3 The younger group may even be pulling ahead: According to a recent survey by the American Psychological Association, teens experience higher stress than adults, even in summer. That pressure, the APA survey revealed, leaves a third of teens feeling overwhelmed, depressed, and fatigued. 4 Nor does it show any sign of letting up soon: 34 percent of the teen survey respondents expected their stress levels to rise even higher in the year ahead. 5</a:t>
            </a:r>
          </a:p>
          <a:p>
            <a:endParaRPr lang="en-US" dirty="0"/>
          </a:p>
          <a:p>
            <a:r>
              <a:rPr lang="en-US" dirty="0" err="1"/>
              <a:t>Rostain</a:t>
            </a:r>
            <a:r>
              <a:rPr lang="en-US" dirty="0"/>
              <a:t>, Anthony L. . The Stressed Years of Their Lives (p. 6). St. Martin's Publishing Group. Kindle Edition. </a:t>
            </a:r>
          </a:p>
          <a:p>
            <a:endParaRPr lang="en-US" dirty="0"/>
          </a:p>
          <a:p>
            <a:endParaRPr lang="en-US" dirty="0"/>
          </a:p>
          <a:p>
            <a:r>
              <a:rPr lang="en-US" dirty="0"/>
              <a:t>This destructive perfectionism distorts self-worth, making it nearly impossible for young people to tolerate personal flaws, take reasonable risks, or face the failures they will inevitably encounter on the road to maturity. Of far graver import, it undermines students’ willingness to seek help when needed.</a:t>
            </a:r>
          </a:p>
          <a:p>
            <a:endParaRPr lang="en-US" dirty="0"/>
          </a:p>
          <a:p>
            <a:r>
              <a:rPr lang="en-US" dirty="0" err="1"/>
              <a:t>Rostain</a:t>
            </a:r>
            <a:r>
              <a:rPr lang="en-US" dirty="0"/>
              <a:t>, Anthony L. . The Stressed Years of Their Lives (p. 16). St. Martin's Publishing Group. Kindle Edition. </a:t>
            </a:r>
          </a:p>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46</a:t>
            </a:fld>
            <a:endParaRPr lang="en-US"/>
          </a:p>
        </p:txBody>
      </p:sp>
    </p:spTree>
    <p:extLst>
      <p:ext uri="{BB962C8B-B14F-4D97-AF65-F5344CB8AC3E}">
        <p14:creationId xmlns:p14="http://schemas.microsoft.com/office/powerpoint/2010/main" val="1701524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47</a:t>
            </a:fld>
            <a:endParaRPr lang="en-US"/>
          </a:p>
        </p:txBody>
      </p:sp>
    </p:spTree>
    <p:extLst>
      <p:ext uri="{BB962C8B-B14F-4D97-AF65-F5344CB8AC3E}">
        <p14:creationId xmlns:p14="http://schemas.microsoft.com/office/powerpoint/2010/main" val="703183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48</a:t>
            </a:fld>
            <a:endParaRPr lang="en-US"/>
          </a:p>
        </p:txBody>
      </p:sp>
    </p:spTree>
    <p:extLst>
      <p:ext uri="{BB962C8B-B14F-4D97-AF65-F5344CB8AC3E}">
        <p14:creationId xmlns:p14="http://schemas.microsoft.com/office/powerpoint/2010/main" val="2405044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49</a:t>
            </a:fld>
            <a:endParaRPr lang="en-US"/>
          </a:p>
        </p:txBody>
      </p:sp>
    </p:spTree>
    <p:extLst>
      <p:ext uri="{BB962C8B-B14F-4D97-AF65-F5344CB8AC3E}">
        <p14:creationId xmlns:p14="http://schemas.microsoft.com/office/powerpoint/2010/main" val="356057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5</a:t>
            </a:fld>
            <a:endParaRPr lang="en-US"/>
          </a:p>
        </p:txBody>
      </p:sp>
    </p:spTree>
    <p:extLst>
      <p:ext uri="{BB962C8B-B14F-4D97-AF65-F5344CB8AC3E}">
        <p14:creationId xmlns:p14="http://schemas.microsoft.com/office/powerpoint/2010/main" val="2345338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50</a:t>
            </a:fld>
            <a:endParaRPr lang="en-US"/>
          </a:p>
        </p:txBody>
      </p:sp>
    </p:spTree>
    <p:extLst>
      <p:ext uri="{BB962C8B-B14F-4D97-AF65-F5344CB8AC3E}">
        <p14:creationId xmlns:p14="http://schemas.microsoft.com/office/powerpoint/2010/main" val="2322534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PREVALENCE OF TRAUMA AND ITS EFFECTS ON ADOLESCENT NEURAL DEVELOPMENT</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Craig, Susan E.. Trauma-Sensitive Schools for the Adolescent Years: Promoting Resiliency and Healing, Grades 6–12 (p. 16). Teachers College Press. Kindle Edition. </a:t>
            </a:r>
          </a:p>
          <a:p>
            <a:endParaRPr lang="en-US" dirty="0"/>
          </a:p>
          <a:p>
            <a:endParaRPr lang="en-US" dirty="0"/>
          </a:p>
          <a:p>
            <a:r>
              <a:rPr lang="en-US" dirty="0"/>
              <a:t>“The prevalence of trauma and victimization among teenagers is shocking. “</a:t>
            </a:r>
          </a:p>
          <a:p>
            <a:endParaRPr lang="en-US" dirty="0"/>
          </a:p>
          <a:p>
            <a:r>
              <a:rPr lang="en-US" dirty="0"/>
              <a:t>THE PREVALENCE OF TRAUMA AND ITS EFFECTS ON ADOLESCENT NEURAL DEVELOPMENT</a:t>
            </a:r>
          </a:p>
          <a:p>
            <a:endParaRPr lang="en-US" dirty="0"/>
          </a:p>
          <a:p>
            <a:endParaRPr lang="en-US" dirty="0"/>
          </a:p>
          <a:p>
            <a:r>
              <a:rPr lang="en-US" dirty="0"/>
              <a:t>Of the 76 million youth living in the United States, about 46 million are trauma survivors (Pickens, Siegfried, </a:t>
            </a:r>
            <a:r>
              <a:rPr lang="en-US" dirty="0" err="1"/>
              <a:t>Surko</a:t>
            </a:r>
            <a:r>
              <a:rPr lang="en-US" dirty="0"/>
              <a:t>, &amp; </a:t>
            </a:r>
            <a:r>
              <a:rPr lang="en-US" dirty="0" err="1"/>
              <a:t>Dierkhising</a:t>
            </a:r>
            <a:r>
              <a:rPr lang="en-US" dirty="0"/>
              <a:t>, 2016).</a:t>
            </a:r>
          </a:p>
          <a:p>
            <a:endParaRPr lang="en-US" dirty="0"/>
          </a:p>
          <a:p>
            <a:r>
              <a:rPr lang="en-US" dirty="0"/>
              <a:t> Evidence from three separate, but closely related, lines of work on adverse childhood experiences (</a:t>
            </a:r>
            <a:r>
              <a:rPr lang="en-US" dirty="0" err="1"/>
              <a:t>Felitti</a:t>
            </a:r>
            <a:r>
              <a:rPr lang="en-US" dirty="0"/>
              <a:t> et al., 1998), </a:t>
            </a:r>
            <a:r>
              <a:rPr lang="en-US" dirty="0" err="1"/>
              <a:t>polyvictimization</a:t>
            </a:r>
            <a:r>
              <a:rPr lang="en-US" dirty="0"/>
              <a:t> (</a:t>
            </a:r>
            <a:r>
              <a:rPr lang="en-US" dirty="0" err="1"/>
              <a:t>Finkelhor</a:t>
            </a:r>
            <a:r>
              <a:rPr lang="en-US" dirty="0"/>
              <a:t>, Ormrod, &amp; Turner, 2007), and cumulative trauma (Briere &amp; Spinazzola, 2005; </a:t>
            </a:r>
            <a:r>
              <a:rPr lang="en-US" dirty="0" err="1"/>
              <a:t>Cloitre</a:t>
            </a:r>
            <a:r>
              <a:rPr lang="en-US" dirty="0"/>
              <a:t> et al., 2009),  strong support for a correlation between trauma histories and subsequent academic and social problems that persist well into adolescence.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51</a:t>
            </a:fld>
            <a:endParaRPr lang="en-US"/>
          </a:p>
        </p:txBody>
      </p:sp>
    </p:spTree>
    <p:extLst>
      <p:ext uri="{BB962C8B-B14F-4D97-AF65-F5344CB8AC3E}">
        <p14:creationId xmlns:p14="http://schemas.microsoft.com/office/powerpoint/2010/main" val="4171532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led educators to realize the need for a new vision for promoting adolescent resilience and success—the vision of a trauma-sensitive school</a:t>
            </a:r>
          </a:p>
        </p:txBody>
      </p:sp>
      <p:sp>
        <p:nvSpPr>
          <p:cNvPr id="4" name="Slide Number Placeholder 3"/>
          <p:cNvSpPr>
            <a:spLocks noGrp="1"/>
          </p:cNvSpPr>
          <p:nvPr>
            <p:ph type="sldNum" sz="quarter" idx="5"/>
          </p:nvPr>
        </p:nvSpPr>
        <p:spPr/>
        <p:txBody>
          <a:bodyPr/>
          <a:lstStyle/>
          <a:p>
            <a:fld id="{E424C305-855B-49F1-8D80-F00D8584C263}" type="slidenum">
              <a:rPr lang="en-US" smtClean="0"/>
              <a:t>52</a:t>
            </a:fld>
            <a:endParaRPr lang="en-US"/>
          </a:p>
        </p:txBody>
      </p:sp>
    </p:spTree>
    <p:extLst>
      <p:ext uri="{BB962C8B-B14F-4D97-AF65-F5344CB8AC3E}">
        <p14:creationId xmlns:p14="http://schemas.microsoft.com/office/powerpoint/2010/main" val="3753314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led educators to realize the need for a new vision for promoting adolescent resilience and success—the vision of a trauma-sensitive school</a:t>
            </a:r>
          </a:p>
        </p:txBody>
      </p:sp>
      <p:sp>
        <p:nvSpPr>
          <p:cNvPr id="4" name="Slide Number Placeholder 3"/>
          <p:cNvSpPr>
            <a:spLocks noGrp="1"/>
          </p:cNvSpPr>
          <p:nvPr>
            <p:ph type="sldNum" sz="quarter" idx="5"/>
          </p:nvPr>
        </p:nvSpPr>
        <p:spPr/>
        <p:txBody>
          <a:bodyPr/>
          <a:lstStyle/>
          <a:p>
            <a:fld id="{E424C305-855B-49F1-8D80-F00D8584C263}" type="slidenum">
              <a:rPr lang="en-US" smtClean="0"/>
              <a:t>53</a:t>
            </a:fld>
            <a:endParaRPr lang="en-US"/>
          </a:p>
        </p:txBody>
      </p:sp>
    </p:spTree>
    <p:extLst>
      <p:ext uri="{BB962C8B-B14F-4D97-AF65-F5344CB8AC3E}">
        <p14:creationId xmlns:p14="http://schemas.microsoft.com/office/powerpoint/2010/main" val="42070622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led educators to realize the need for a new vision for promoting adolescent resilience and success—the vision of a trauma-sensitive school</a:t>
            </a:r>
          </a:p>
        </p:txBody>
      </p:sp>
      <p:sp>
        <p:nvSpPr>
          <p:cNvPr id="4" name="Slide Number Placeholder 3"/>
          <p:cNvSpPr>
            <a:spLocks noGrp="1"/>
          </p:cNvSpPr>
          <p:nvPr>
            <p:ph type="sldNum" sz="quarter" idx="5"/>
          </p:nvPr>
        </p:nvSpPr>
        <p:spPr/>
        <p:txBody>
          <a:bodyPr/>
          <a:lstStyle/>
          <a:p>
            <a:fld id="{E424C305-855B-49F1-8D80-F00D8584C263}" type="slidenum">
              <a:rPr lang="en-US" smtClean="0"/>
              <a:t>54</a:t>
            </a:fld>
            <a:endParaRPr lang="en-US"/>
          </a:p>
        </p:txBody>
      </p:sp>
    </p:spTree>
    <p:extLst>
      <p:ext uri="{BB962C8B-B14F-4D97-AF65-F5344CB8AC3E}">
        <p14:creationId xmlns:p14="http://schemas.microsoft.com/office/powerpoint/2010/main" val="20706727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55</a:t>
            </a:fld>
            <a:endParaRPr lang="en-US"/>
          </a:p>
        </p:txBody>
      </p:sp>
    </p:spTree>
    <p:extLst>
      <p:ext uri="{BB962C8B-B14F-4D97-AF65-F5344CB8AC3E}">
        <p14:creationId xmlns:p14="http://schemas.microsoft.com/office/powerpoint/2010/main" val="1071591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56</a:t>
            </a:fld>
            <a:endParaRPr lang="en-US"/>
          </a:p>
        </p:txBody>
      </p:sp>
    </p:spTree>
    <p:extLst>
      <p:ext uri="{BB962C8B-B14F-4D97-AF65-F5344CB8AC3E}">
        <p14:creationId xmlns:p14="http://schemas.microsoft.com/office/powerpoint/2010/main" val="3276262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57</a:t>
            </a:fld>
            <a:endParaRPr lang="en-US"/>
          </a:p>
        </p:txBody>
      </p:sp>
    </p:spTree>
    <p:extLst>
      <p:ext uri="{BB962C8B-B14F-4D97-AF65-F5344CB8AC3E}">
        <p14:creationId xmlns:p14="http://schemas.microsoft.com/office/powerpoint/2010/main" val="168540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58</a:t>
            </a:fld>
            <a:endParaRPr lang="en-US"/>
          </a:p>
        </p:txBody>
      </p:sp>
    </p:spTree>
    <p:extLst>
      <p:ext uri="{BB962C8B-B14F-4D97-AF65-F5344CB8AC3E}">
        <p14:creationId xmlns:p14="http://schemas.microsoft.com/office/powerpoint/2010/main" val="60437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59</a:t>
            </a:fld>
            <a:endParaRPr lang="en-US"/>
          </a:p>
        </p:txBody>
      </p:sp>
    </p:spTree>
    <p:extLst>
      <p:ext uri="{BB962C8B-B14F-4D97-AF65-F5344CB8AC3E}">
        <p14:creationId xmlns:p14="http://schemas.microsoft.com/office/powerpoint/2010/main" val="171496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a:t>
            </a:fld>
            <a:endParaRPr lang="en-US"/>
          </a:p>
        </p:txBody>
      </p:sp>
    </p:spTree>
    <p:extLst>
      <p:ext uri="{BB962C8B-B14F-4D97-AF65-F5344CB8AC3E}">
        <p14:creationId xmlns:p14="http://schemas.microsoft.com/office/powerpoint/2010/main" val="35224044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60</a:t>
            </a:fld>
            <a:endParaRPr lang="en-US"/>
          </a:p>
        </p:txBody>
      </p:sp>
    </p:spTree>
    <p:extLst>
      <p:ext uri="{BB962C8B-B14F-4D97-AF65-F5344CB8AC3E}">
        <p14:creationId xmlns:p14="http://schemas.microsoft.com/office/powerpoint/2010/main" val="1784241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61</a:t>
            </a:fld>
            <a:endParaRPr lang="en-US"/>
          </a:p>
        </p:txBody>
      </p:sp>
    </p:spTree>
    <p:extLst>
      <p:ext uri="{BB962C8B-B14F-4D97-AF65-F5344CB8AC3E}">
        <p14:creationId xmlns:p14="http://schemas.microsoft.com/office/powerpoint/2010/main" val="2592693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62</a:t>
            </a:fld>
            <a:endParaRPr lang="en-US"/>
          </a:p>
        </p:txBody>
      </p:sp>
    </p:spTree>
    <p:extLst>
      <p:ext uri="{BB962C8B-B14F-4D97-AF65-F5344CB8AC3E}">
        <p14:creationId xmlns:p14="http://schemas.microsoft.com/office/powerpoint/2010/main" val="40792601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63</a:t>
            </a:fld>
            <a:endParaRPr lang="en-US"/>
          </a:p>
        </p:txBody>
      </p:sp>
    </p:spTree>
    <p:extLst>
      <p:ext uri="{BB962C8B-B14F-4D97-AF65-F5344CB8AC3E}">
        <p14:creationId xmlns:p14="http://schemas.microsoft.com/office/powerpoint/2010/main" val="7003564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64</a:t>
            </a:fld>
            <a:endParaRPr lang="en-US"/>
          </a:p>
        </p:txBody>
      </p:sp>
    </p:spTree>
    <p:extLst>
      <p:ext uri="{BB962C8B-B14F-4D97-AF65-F5344CB8AC3E}">
        <p14:creationId xmlns:p14="http://schemas.microsoft.com/office/powerpoint/2010/main" val="8328495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65</a:t>
            </a:fld>
            <a:endParaRPr lang="en-US"/>
          </a:p>
        </p:txBody>
      </p:sp>
    </p:spTree>
    <p:extLst>
      <p:ext uri="{BB962C8B-B14F-4D97-AF65-F5344CB8AC3E}">
        <p14:creationId xmlns:p14="http://schemas.microsoft.com/office/powerpoint/2010/main" val="25498347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66</a:t>
            </a:fld>
            <a:endParaRPr lang="en-US"/>
          </a:p>
        </p:txBody>
      </p:sp>
    </p:spTree>
    <p:extLst>
      <p:ext uri="{BB962C8B-B14F-4D97-AF65-F5344CB8AC3E}">
        <p14:creationId xmlns:p14="http://schemas.microsoft.com/office/powerpoint/2010/main" val="15288257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Slide Starter: “To make sure everyone has a core and up-to-date understanding of PBIS, lets review some key concepts…</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This is a framework,</a:t>
            </a:r>
            <a:r>
              <a:rPr lang="en-US" baseline="0" dirty="0">
                <a:latin typeface="Calibri" charset="0"/>
              </a:rPr>
              <a:t> not a packaged program.  You will look at what you already have in place at your school, what works and uses evidence based practices. You will analyze what needs to be put in place to provide behavioral supports for all your students to create an effective learning environment.  This creates effective and efficient practices, remembering that the process is continuously improving.</a:t>
            </a:r>
          </a:p>
          <a:p>
            <a:pPr eaLnBrk="1" hangingPunct="1">
              <a:spcBef>
                <a:spcPct val="0"/>
              </a:spcBef>
            </a:pPr>
            <a:endParaRPr lang="en-US" baseline="0" dirty="0">
              <a:latin typeface="Calibri" charset="0"/>
            </a:endParaRPr>
          </a:p>
          <a:p>
            <a:pPr eaLnBrk="1" hangingPunct="1">
              <a:spcBef>
                <a:spcPct val="0"/>
              </a:spcBef>
            </a:pPr>
            <a:r>
              <a:rPr lang="en-US" dirty="0">
                <a:latin typeface="Calibri" charset="0"/>
              </a:rPr>
              <a:t>This increases our </a:t>
            </a:r>
            <a:r>
              <a:rPr lang="en-US" baseline="0" dirty="0">
                <a:latin typeface="Calibri" charset="0"/>
              </a:rPr>
              <a:t>effectiveness to be preventative and respond early and our efficiency in the ways we use our resources to support the continuum of social and behavioral needs</a:t>
            </a:r>
          </a:p>
          <a:p>
            <a:pPr eaLnBrk="1" hangingPunct="1">
              <a:spcBef>
                <a:spcPct val="0"/>
              </a:spcBef>
            </a:pPr>
            <a:endParaRPr lang="en-US" baseline="0" dirty="0">
              <a:latin typeface="Calibri" charset="0"/>
            </a:endParaRPr>
          </a:p>
          <a:p>
            <a:pPr eaLnBrk="1" hangingPunct="1">
              <a:spcBef>
                <a:spcPct val="0"/>
              </a:spcBef>
            </a:pPr>
            <a:r>
              <a:rPr lang="en-US" baseline="0" dirty="0">
                <a:latin typeface="Calibri" charset="0"/>
              </a:rPr>
              <a:t>USDOE, OSEP (2010). </a:t>
            </a:r>
            <a:r>
              <a:rPr lang="en-US" i="1" baseline="0" dirty="0">
                <a:latin typeface="Calibri" charset="0"/>
              </a:rPr>
              <a:t>Implementation Blueprint and Self-Assessment:  Positive Behavioral Interventions and Supports.</a:t>
            </a:r>
            <a:r>
              <a:rPr lang="en-US" i="0" baseline="0" dirty="0">
                <a:latin typeface="Calibri" charset="0"/>
              </a:rPr>
              <a:t> Retrieved May 1, 2015, from http://</a:t>
            </a:r>
            <a:r>
              <a:rPr lang="en-US" i="0" baseline="0" dirty="0" err="1">
                <a:latin typeface="Calibri" charset="0"/>
              </a:rPr>
              <a:t>www.pbis.org</a:t>
            </a:r>
            <a:r>
              <a:rPr lang="en-US" i="0" baseline="0" dirty="0">
                <a:latin typeface="Calibri" charset="0"/>
              </a:rPr>
              <a:t>/Common/</a:t>
            </a:r>
            <a:r>
              <a:rPr lang="en-US" i="0" baseline="0" dirty="0" err="1">
                <a:latin typeface="Calibri" charset="0"/>
              </a:rPr>
              <a:t>Cms</a:t>
            </a:r>
            <a:r>
              <a:rPr lang="en-US" i="0" baseline="0" dirty="0">
                <a:latin typeface="Calibri" charset="0"/>
              </a:rPr>
              <a:t>/files/</a:t>
            </a:r>
            <a:r>
              <a:rPr lang="en-US" i="0" baseline="0" dirty="0" err="1">
                <a:latin typeface="Calibri" charset="0"/>
              </a:rPr>
              <a:t>pbisresources</a:t>
            </a:r>
            <a:r>
              <a:rPr lang="en-US" i="0" baseline="0" dirty="0">
                <a:latin typeface="Calibri" charset="0"/>
              </a:rPr>
              <a:t>/SWPBS_ImplementationBlueprint_vSep_23_2010.pdf</a:t>
            </a:r>
          </a:p>
          <a:p>
            <a:pPr eaLnBrk="1" hangingPunct="1">
              <a:spcBef>
                <a:spcPct val="0"/>
              </a:spcBef>
            </a:pPr>
            <a:endParaRPr lang="en-US" i="0" baseline="0" dirty="0">
              <a:latin typeface="Calibri" charset="0"/>
            </a:endParaRPr>
          </a:p>
          <a:p>
            <a:pPr eaLnBrk="1" hangingPunct="1">
              <a:spcBef>
                <a:spcPct val="0"/>
              </a:spcBef>
            </a:pPr>
            <a:endParaRPr lang="en-US" dirty="0">
              <a:latin typeface="Calibri" charset="0"/>
            </a:endParaRPr>
          </a:p>
        </p:txBody>
      </p:sp>
      <p:sp>
        <p:nvSpPr>
          <p:cNvPr id="23555"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28991" indent="-280381" eaLnBrk="0" hangingPunct="0">
              <a:defRPr sz="2300">
                <a:solidFill>
                  <a:schemeClr val="tx1"/>
                </a:solidFill>
                <a:latin typeface="Arial" charset="0"/>
                <a:ea typeface="ＭＳ Ｐゴシック" charset="0"/>
              </a:defRPr>
            </a:lvl2pPr>
            <a:lvl3pPr marL="1121524" indent="-224305" eaLnBrk="0" hangingPunct="0">
              <a:defRPr sz="2300">
                <a:solidFill>
                  <a:schemeClr val="tx1"/>
                </a:solidFill>
                <a:latin typeface="Arial" charset="0"/>
                <a:ea typeface="ＭＳ Ｐゴシック" charset="0"/>
              </a:defRPr>
            </a:lvl3pPr>
            <a:lvl4pPr marL="1570134" indent="-224305" eaLnBrk="0" hangingPunct="0">
              <a:defRPr sz="2300">
                <a:solidFill>
                  <a:schemeClr val="tx1"/>
                </a:solidFill>
                <a:latin typeface="Arial" charset="0"/>
                <a:ea typeface="ＭＳ Ｐゴシック" charset="0"/>
              </a:defRPr>
            </a:lvl4pPr>
            <a:lvl5pPr marL="2018744" indent="-224305" eaLnBrk="0" hangingPunct="0">
              <a:defRPr sz="2300">
                <a:solidFill>
                  <a:schemeClr val="tx1"/>
                </a:solidFill>
                <a:latin typeface="Arial" charset="0"/>
                <a:ea typeface="ＭＳ Ｐゴシック" charset="0"/>
              </a:defRPr>
            </a:lvl5pPr>
            <a:lvl6pPr marL="2467353" indent="-224305" eaLnBrk="0" fontAlgn="base" hangingPunct="0">
              <a:spcBef>
                <a:spcPct val="0"/>
              </a:spcBef>
              <a:spcAft>
                <a:spcPct val="0"/>
              </a:spcAft>
              <a:defRPr sz="2300">
                <a:solidFill>
                  <a:schemeClr val="tx1"/>
                </a:solidFill>
                <a:latin typeface="Arial" charset="0"/>
                <a:ea typeface="ＭＳ Ｐゴシック" charset="0"/>
              </a:defRPr>
            </a:lvl6pPr>
            <a:lvl7pPr marL="2915963" indent="-224305" eaLnBrk="0" fontAlgn="base" hangingPunct="0">
              <a:spcBef>
                <a:spcPct val="0"/>
              </a:spcBef>
              <a:spcAft>
                <a:spcPct val="0"/>
              </a:spcAft>
              <a:defRPr sz="2300">
                <a:solidFill>
                  <a:schemeClr val="tx1"/>
                </a:solidFill>
                <a:latin typeface="Arial" charset="0"/>
                <a:ea typeface="ＭＳ Ｐゴシック" charset="0"/>
              </a:defRPr>
            </a:lvl7pPr>
            <a:lvl8pPr marL="3364573" indent="-224305" eaLnBrk="0" fontAlgn="base" hangingPunct="0">
              <a:spcBef>
                <a:spcPct val="0"/>
              </a:spcBef>
              <a:spcAft>
                <a:spcPct val="0"/>
              </a:spcAft>
              <a:defRPr sz="2300">
                <a:solidFill>
                  <a:schemeClr val="tx1"/>
                </a:solidFill>
                <a:latin typeface="Arial" charset="0"/>
                <a:ea typeface="ＭＳ Ｐゴシック" charset="0"/>
              </a:defRPr>
            </a:lvl8pPr>
            <a:lvl9pPr marL="3813183" indent="-22430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12E7E70-3A8D-5C48-BD3E-859D4BCEFEC8}" type="datetime1">
              <a:rPr lang="en-US" sz="1200">
                <a:latin typeface="Calibri" charset="0"/>
              </a:rPr>
              <a:pPr eaLnBrk="1" hangingPunct="1"/>
              <a:t>1/13/2021</a:t>
            </a:fld>
            <a:endParaRPr lang="en-US" sz="1200">
              <a:latin typeface="Calibri" charset="0"/>
            </a:endParaRPr>
          </a:p>
        </p:txBody>
      </p:sp>
      <p:sp>
        <p:nvSpPr>
          <p:cNvPr id="23556"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28991" indent="-280381" eaLnBrk="0" hangingPunct="0">
              <a:defRPr sz="2300">
                <a:solidFill>
                  <a:schemeClr val="tx1"/>
                </a:solidFill>
                <a:latin typeface="Arial" charset="0"/>
                <a:ea typeface="ＭＳ Ｐゴシック" charset="0"/>
              </a:defRPr>
            </a:lvl2pPr>
            <a:lvl3pPr marL="1121524" indent="-224305" eaLnBrk="0" hangingPunct="0">
              <a:defRPr sz="2300">
                <a:solidFill>
                  <a:schemeClr val="tx1"/>
                </a:solidFill>
                <a:latin typeface="Arial" charset="0"/>
                <a:ea typeface="ＭＳ Ｐゴシック" charset="0"/>
              </a:defRPr>
            </a:lvl3pPr>
            <a:lvl4pPr marL="1570134" indent="-224305" eaLnBrk="0" hangingPunct="0">
              <a:defRPr sz="2300">
                <a:solidFill>
                  <a:schemeClr val="tx1"/>
                </a:solidFill>
                <a:latin typeface="Arial" charset="0"/>
                <a:ea typeface="ＭＳ Ｐゴシック" charset="0"/>
              </a:defRPr>
            </a:lvl4pPr>
            <a:lvl5pPr marL="2018744" indent="-224305" eaLnBrk="0" hangingPunct="0">
              <a:defRPr sz="2300">
                <a:solidFill>
                  <a:schemeClr val="tx1"/>
                </a:solidFill>
                <a:latin typeface="Arial" charset="0"/>
                <a:ea typeface="ＭＳ Ｐゴシック" charset="0"/>
              </a:defRPr>
            </a:lvl5pPr>
            <a:lvl6pPr marL="2467353" indent="-224305" eaLnBrk="0" fontAlgn="base" hangingPunct="0">
              <a:spcBef>
                <a:spcPct val="0"/>
              </a:spcBef>
              <a:spcAft>
                <a:spcPct val="0"/>
              </a:spcAft>
              <a:defRPr sz="2300">
                <a:solidFill>
                  <a:schemeClr val="tx1"/>
                </a:solidFill>
                <a:latin typeface="Arial" charset="0"/>
                <a:ea typeface="ＭＳ Ｐゴシック" charset="0"/>
              </a:defRPr>
            </a:lvl6pPr>
            <a:lvl7pPr marL="2915963" indent="-224305" eaLnBrk="0" fontAlgn="base" hangingPunct="0">
              <a:spcBef>
                <a:spcPct val="0"/>
              </a:spcBef>
              <a:spcAft>
                <a:spcPct val="0"/>
              </a:spcAft>
              <a:defRPr sz="2300">
                <a:solidFill>
                  <a:schemeClr val="tx1"/>
                </a:solidFill>
                <a:latin typeface="Arial" charset="0"/>
                <a:ea typeface="ＭＳ Ｐゴシック" charset="0"/>
              </a:defRPr>
            </a:lvl7pPr>
            <a:lvl8pPr marL="3364573" indent="-224305" eaLnBrk="0" fontAlgn="base" hangingPunct="0">
              <a:spcBef>
                <a:spcPct val="0"/>
              </a:spcBef>
              <a:spcAft>
                <a:spcPct val="0"/>
              </a:spcAft>
              <a:defRPr sz="2300">
                <a:solidFill>
                  <a:schemeClr val="tx1"/>
                </a:solidFill>
                <a:latin typeface="Arial" charset="0"/>
                <a:ea typeface="ＭＳ Ｐゴシック" charset="0"/>
              </a:defRPr>
            </a:lvl8pPr>
            <a:lvl9pPr marL="3813183" indent="-22430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B2247DD0-90B3-C449-AF22-79EF71B407B7}" type="slidenum">
              <a:rPr lang="en-US" sz="1200">
                <a:latin typeface="Calibri" charset="0"/>
              </a:rPr>
              <a:pPr eaLnBrk="1" hangingPunct="1"/>
              <a:t>67</a:t>
            </a:fld>
            <a:endParaRPr lang="en-US" sz="1200">
              <a:latin typeface="Calibri" charset="0"/>
            </a:endParaRPr>
          </a:p>
        </p:txBody>
      </p:sp>
    </p:spTree>
    <p:extLst>
      <p:ext uri="{BB962C8B-B14F-4D97-AF65-F5344CB8AC3E}">
        <p14:creationId xmlns:p14="http://schemas.microsoft.com/office/powerpoint/2010/main" val="6097833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1A130B-81F3-4120-9017-1A6E5215AF94}" type="slidenum">
              <a:rPr lang="en-US">
                <a:solidFill>
                  <a:srgbClr val="000000"/>
                </a:solidFill>
                <a:latin typeface="Arial"/>
              </a:rPr>
              <a:pPr eaLnBrk="1" hangingPunct="1"/>
              <a:t>68</a:t>
            </a:fld>
            <a:endParaRPr lang="en-US" dirty="0">
              <a:solidFill>
                <a:srgbClr val="000000"/>
              </a:solidFill>
              <a:latin typeface="Arial"/>
            </a:endParaRPr>
          </a:p>
        </p:txBody>
      </p:sp>
      <p:sp>
        <p:nvSpPr>
          <p:cNvPr id="131075" name="Rectangle 7"/>
          <p:cNvSpPr txBox="1">
            <a:spLocks noGrp="1" noChangeArrowheads="1"/>
          </p:cNvSpPr>
          <p:nvPr/>
        </p:nvSpPr>
        <p:spPr bwMode="auto">
          <a:xfrm>
            <a:off x="2913460" y="11580284"/>
            <a:ext cx="222885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AF6CA537-3F34-432C-BD02-30CF17D0B0A8}" type="slidenum">
              <a:rPr lang="en-US" sz="1200" smtClean="0">
                <a:solidFill>
                  <a:srgbClr val="000000"/>
                </a:solidFill>
                <a:latin typeface="Arial"/>
              </a:rPr>
              <a:pPr algn="r" eaLnBrk="1" fontAlgn="base" hangingPunct="1">
                <a:spcBef>
                  <a:spcPct val="0"/>
                </a:spcBef>
                <a:spcAft>
                  <a:spcPct val="0"/>
                </a:spcAft>
              </a:pPr>
              <a:t>68</a:t>
            </a:fld>
            <a:endParaRPr lang="en-US" sz="1200" dirty="0">
              <a:solidFill>
                <a:srgbClr val="000000"/>
              </a:solidFill>
              <a:latin typeface="Arial"/>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Slide Starter: “This visual is the organizing logic of a Multi-Tiered Behavioral Framework…</a:t>
            </a:r>
          </a:p>
          <a:p>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Sources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1. </a:t>
            </a:r>
            <a:r>
              <a:rPr lang="en-US" sz="1200" i="1" dirty="0">
                <a:solidFill>
                  <a:srgbClr val="000000"/>
                </a:solidFill>
                <a:latin typeface="Arial"/>
                <a:cs typeface="Arial"/>
              </a:rPr>
              <a:t>What is a systems Approach in school-wide PBIS? </a:t>
            </a:r>
            <a:r>
              <a:rPr lang="en-US" sz="1200" dirty="0">
                <a:solidFill>
                  <a:srgbClr val="000000"/>
                </a:solidFill>
                <a:latin typeface="Arial"/>
                <a:cs typeface="Arial"/>
              </a:rPr>
              <a:t>OSEP Technical Assistance on Positive Behavioral Interventions and Supports.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Arial"/>
                <a:ea typeface="+mn-ea"/>
                <a:cs typeface="Arial"/>
              </a:rPr>
              <a:t>2. </a:t>
            </a:r>
            <a:r>
              <a:rPr lang="en-US" sz="1200" dirty="0">
                <a:solidFill>
                  <a:srgbClr val="929292"/>
                </a:solidFill>
              </a:rPr>
              <a:t>McIntosh, K.&amp; Goodman, S. (2016). </a:t>
            </a:r>
            <a:r>
              <a:rPr lang="en-US" sz="1200" i="1" dirty="0">
                <a:solidFill>
                  <a:srgbClr val="929292"/>
                </a:solidFill>
              </a:rPr>
              <a:t>Integrated Multi-Tiered Systems of Support: Blending RTI and PBIS. </a:t>
            </a:r>
            <a:r>
              <a:rPr lang="en-US" sz="1200" dirty="0">
                <a:solidFill>
                  <a:srgbClr val="929292"/>
                </a:solidFill>
              </a:rPr>
              <a:t>New York: Guilford Press.</a:t>
            </a:r>
          </a:p>
          <a:p>
            <a:endParaRPr lang="en-US" sz="1200" b="0" i="0" kern="1200" dirty="0">
              <a:solidFill>
                <a:srgbClr val="000000"/>
              </a:solidFill>
              <a:effectLst/>
              <a:latin typeface="Arial"/>
              <a:ea typeface="+mn-ea"/>
              <a:cs typeface="Arial"/>
            </a:endParaRPr>
          </a:p>
          <a:p>
            <a:r>
              <a:rPr lang="en-US" sz="1200" b="1" i="0" kern="1200" dirty="0">
                <a:solidFill>
                  <a:schemeClr val="tx1"/>
                </a:solidFill>
                <a:effectLst/>
                <a:latin typeface="+mn-lt"/>
                <a:ea typeface="+mn-ea"/>
                <a:cs typeface="+mn-cs"/>
              </a:rPr>
              <a:t>Outcomes:</a:t>
            </a:r>
            <a:r>
              <a:rPr lang="en-US" sz="1200" b="0" i="0" kern="1200" dirty="0">
                <a:solidFill>
                  <a:schemeClr val="tx1"/>
                </a:solidFill>
                <a:effectLst/>
                <a:latin typeface="+mn-lt"/>
                <a:ea typeface="+mn-ea"/>
                <a:cs typeface="+mn-cs"/>
              </a:rPr>
              <a:t> academic and behavior targets that are endorsed and emphasized by students, families, and educators. (What is important to each particular learning community?)</a:t>
            </a:r>
          </a:p>
          <a:p>
            <a:r>
              <a:rPr lang="en-US" sz="1200" b="1" i="0" kern="1200" dirty="0">
                <a:solidFill>
                  <a:schemeClr val="tx1"/>
                </a:solidFill>
                <a:effectLst/>
                <a:latin typeface="+mn-lt"/>
                <a:ea typeface="+mn-ea"/>
                <a:cs typeface="+mn-cs"/>
              </a:rPr>
              <a:t>Practices:</a:t>
            </a:r>
            <a:r>
              <a:rPr lang="en-US" sz="1200" b="0" i="0" kern="1200" dirty="0">
                <a:solidFill>
                  <a:schemeClr val="tx1"/>
                </a:solidFill>
                <a:effectLst/>
                <a:latin typeface="+mn-lt"/>
                <a:ea typeface="+mn-ea"/>
                <a:cs typeface="+mn-cs"/>
              </a:rPr>
              <a:t> interventions and strategies that are evidence based. (How will you reach the goals?)</a:t>
            </a:r>
          </a:p>
          <a:p>
            <a:r>
              <a:rPr lang="en-US" sz="1200" b="1" i="0" kern="1200" dirty="0">
                <a:solidFill>
                  <a:schemeClr val="tx1"/>
                </a:solidFill>
                <a:effectLst/>
                <a:latin typeface="+mn-lt"/>
                <a:ea typeface="+mn-ea"/>
                <a:cs typeface="+mn-cs"/>
              </a:rPr>
              <a:t>Data:</a:t>
            </a:r>
            <a:r>
              <a:rPr lang="en-US" sz="1200" b="0" i="0" kern="1200" dirty="0">
                <a:solidFill>
                  <a:schemeClr val="tx1"/>
                </a:solidFill>
                <a:effectLst/>
                <a:latin typeface="+mn-lt"/>
                <a:ea typeface="+mn-ea"/>
                <a:cs typeface="+mn-cs"/>
              </a:rPr>
              <a:t> information that is used to identify status, need for change, and effects of interventions. (What data will you use to support your success or barriers?)</a:t>
            </a:r>
          </a:p>
          <a:p>
            <a:r>
              <a:rPr lang="en-US" sz="1200" b="1" i="0" kern="1200" dirty="0">
                <a:solidFill>
                  <a:schemeClr val="tx1"/>
                </a:solidFill>
                <a:effectLst/>
                <a:latin typeface="+mn-lt"/>
                <a:ea typeface="+mn-ea"/>
                <a:cs typeface="+mn-cs"/>
              </a:rPr>
              <a:t>Systems:</a:t>
            </a:r>
            <a:r>
              <a:rPr lang="en-US" sz="1200" b="0" i="0" kern="1200" dirty="0">
                <a:solidFill>
                  <a:schemeClr val="tx1"/>
                </a:solidFill>
                <a:effectLst/>
                <a:latin typeface="+mn-lt"/>
                <a:ea typeface="+mn-ea"/>
                <a:cs typeface="+mn-cs"/>
              </a:rPr>
              <a:t> supports that are needed to enable the accurate and durable implementation of the practices of MTSS. (What durable systems can be implemented that will sustain this over the long haul?)</a:t>
            </a:r>
          </a:p>
          <a:p>
            <a:pPr eaLnBrk="1" hangingPunct="1"/>
            <a:endParaRPr lang="en-US" dirty="0"/>
          </a:p>
          <a:p>
            <a:pPr eaLnBrk="1" hangingPunct="1"/>
            <a:r>
              <a:rPr lang="en-US" dirty="0"/>
              <a:t>The framework language is familiar and used often when discussing PBIS.  By framework, we mean PBIS is a singular method of organizing the decision making, implementation, and progress monitoring of school operations.  The circles represent the key components of that framework, and are used to organize the school’s way of work.  Start with identifying outcomes, which for whole school is often Social Competence and Academic achievement…</a:t>
            </a:r>
          </a:p>
          <a:p>
            <a:pPr eaLnBrk="1" hangingPunct="1"/>
            <a:endParaRPr lang="en-US" dirty="0"/>
          </a:p>
          <a:p>
            <a:pPr eaLnBrk="1" hangingPunct="1"/>
            <a:r>
              <a:rPr lang="en-US" baseline="0" dirty="0"/>
              <a:t>Then we look to the data to uncover our “current reality” or what is showing up around this outcome-where are we/where do we stand. We would use the data to identify a precision statement that clearly defines the current reality (problem to address). Then we would look to our resources (e.g., resource map) to identify what practices we might have that would support students with the issues showing up in our data (e.g., school-wide expectations defined, taught, and reinforced for respectful behavior). Then we look at what supports would be necessary to support the adults to implement the practices identified to support students. Then we return to data to monitor progress and make decisions as to whether or not what we implemented worked. If not, was it because we lacked fidelity? Or was it because it wasn’t the right match of practices to need? Do we need different systems (supports) for the adults.</a:t>
            </a:r>
          </a:p>
          <a:p>
            <a:pPr eaLnBrk="1" hangingPunct="1"/>
            <a:endParaRPr lang="en-US" baseline="0" dirty="0"/>
          </a:p>
          <a:p>
            <a:r>
              <a:rPr lang="en-US" u="sng" dirty="0">
                <a:solidFill>
                  <a:srgbClr val="C00000"/>
                </a:solidFill>
              </a:rPr>
              <a:t>Cultural Relevancy:</a:t>
            </a:r>
          </a:p>
          <a:p>
            <a:r>
              <a:rPr lang="en-US" dirty="0">
                <a:solidFill>
                  <a:srgbClr val="C00000"/>
                </a:solidFill>
              </a:rPr>
              <a:t>Culturally relevant </a:t>
            </a:r>
            <a:r>
              <a:rPr lang="en-US" dirty="0"/>
              <a:t>behavior support:</a:t>
            </a:r>
            <a:r>
              <a:rPr lang="en-US" baseline="0" dirty="0"/>
              <a:t>  </a:t>
            </a:r>
            <a:r>
              <a:rPr lang="en-US" dirty="0"/>
              <a:t>Teach behaviors that are socially relevant to Culturally and Linguistically Diverse (CLD) students</a:t>
            </a:r>
          </a:p>
          <a:p>
            <a:pPr lvl="2"/>
            <a:endParaRPr lang="en-US" dirty="0"/>
          </a:p>
          <a:p>
            <a:r>
              <a:rPr lang="en-US" dirty="0">
                <a:solidFill>
                  <a:srgbClr val="C00000"/>
                </a:solidFill>
              </a:rPr>
              <a:t>Culturally validating </a:t>
            </a:r>
            <a:r>
              <a:rPr lang="en-US" dirty="0"/>
              <a:t>behavior support:</a:t>
            </a:r>
            <a:r>
              <a:rPr lang="en-US" baseline="0" dirty="0"/>
              <a:t>  </a:t>
            </a:r>
            <a:r>
              <a:rPr lang="en-US" dirty="0"/>
              <a:t>Acknowledge students’ cultural identity as a strength</a:t>
            </a:r>
          </a:p>
          <a:p>
            <a:endParaRPr lang="en-US" dirty="0"/>
          </a:p>
          <a:p>
            <a:r>
              <a:rPr lang="en-US" dirty="0"/>
              <a:t>Establish </a:t>
            </a:r>
            <a:r>
              <a:rPr lang="en-US" dirty="0">
                <a:solidFill>
                  <a:srgbClr val="C00000"/>
                </a:solidFill>
              </a:rPr>
              <a:t>cultural validity </a:t>
            </a:r>
            <a:r>
              <a:rPr lang="en-US" dirty="0"/>
              <a:t>of data:</a:t>
            </a:r>
            <a:r>
              <a:rPr lang="en-US" baseline="0" dirty="0"/>
              <a:t>  </a:t>
            </a:r>
            <a:r>
              <a:rPr lang="en-US" dirty="0"/>
              <a:t>Carefully review operational definitions of behavioral violations</a:t>
            </a:r>
            <a:br>
              <a:rPr lang="en-US" dirty="0"/>
            </a:br>
            <a:endParaRPr lang="en-US" dirty="0"/>
          </a:p>
          <a:p>
            <a:r>
              <a:rPr lang="en-US" dirty="0">
                <a:solidFill>
                  <a:srgbClr val="C00000"/>
                </a:solidFill>
              </a:rPr>
              <a:t>Disaggregate ODR data </a:t>
            </a:r>
            <a:r>
              <a:rPr lang="en-US" dirty="0"/>
              <a:t>by student race.</a:t>
            </a:r>
            <a:r>
              <a:rPr lang="en-US" baseline="0" dirty="0"/>
              <a:t> </a:t>
            </a:r>
            <a:r>
              <a:rPr lang="en-US" dirty="0"/>
              <a:t>For example, ethnicity report of the School Wide Information System (</a:t>
            </a:r>
            <a:r>
              <a:rPr lang="en-US" dirty="0">
                <a:hlinkClick r:id="rId3"/>
              </a:rPr>
              <a:t>www.swis.org</a:t>
            </a:r>
            <a:r>
              <a:rPr lang="en-US" dirty="0"/>
              <a:t>)</a:t>
            </a:r>
            <a:br>
              <a:rPr lang="en-US" dirty="0"/>
            </a:br>
            <a:endParaRPr lang="en-US" dirty="0"/>
          </a:p>
          <a:p>
            <a:r>
              <a:rPr lang="en-US" dirty="0">
                <a:solidFill>
                  <a:srgbClr val="C00000"/>
                </a:solidFill>
              </a:rPr>
              <a:t>Revise measures:</a:t>
            </a:r>
            <a:r>
              <a:rPr lang="en-US" baseline="0" dirty="0">
                <a:solidFill>
                  <a:srgbClr val="C00000"/>
                </a:solidFill>
              </a:rPr>
              <a:t>  </a:t>
            </a:r>
            <a:r>
              <a:rPr lang="en-US" dirty="0"/>
              <a:t>Provide schools with tools to assess extent to which culturally responsive systems and practices are in place</a:t>
            </a:r>
          </a:p>
          <a:p>
            <a:endParaRPr lang="en-US" dirty="0"/>
          </a:p>
          <a:p>
            <a:r>
              <a:rPr lang="en-US" dirty="0"/>
              <a:t>Generate school-wide commitment to </a:t>
            </a:r>
            <a:r>
              <a:rPr lang="en-US" dirty="0">
                <a:solidFill>
                  <a:srgbClr val="C00000"/>
                </a:solidFill>
              </a:rPr>
              <a:t>culturally equitable </a:t>
            </a:r>
            <a:r>
              <a:rPr lang="en-US" dirty="0"/>
              <a:t>behavioral outcomes:</a:t>
            </a:r>
            <a:r>
              <a:rPr lang="en-US" baseline="0" dirty="0"/>
              <a:t>  </a:t>
            </a:r>
            <a:r>
              <a:rPr lang="en-US" dirty="0"/>
              <a:t>Define school-wide behavioral goals in collaboration with parents of CLD students</a:t>
            </a:r>
            <a:br>
              <a:rPr lang="en-US" dirty="0"/>
            </a:br>
            <a:endParaRPr lang="en-US" dirty="0"/>
          </a:p>
          <a:p>
            <a:r>
              <a:rPr lang="en-US" dirty="0"/>
              <a:t>Increase </a:t>
            </a:r>
            <a:r>
              <a:rPr lang="en-US" dirty="0">
                <a:solidFill>
                  <a:srgbClr val="C00000"/>
                </a:solidFill>
              </a:rPr>
              <a:t>accountability</a:t>
            </a:r>
            <a:r>
              <a:rPr lang="en-US" dirty="0"/>
              <a:t> for equitable outcomes.</a:t>
            </a:r>
            <a:r>
              <a:rPr lang="en-US" baseline="0" dirty="0"/>
              <a:t>  </a:t>
            </a:r>
            <a:r>
              <a:rPr lang="en-US" dirty="0"/>
              <a:t>Review extent to which defined goals are met.</a:t>
            </a:r>
          </a:p>
          <a:p>
            <a:pPr eaLnBrk="1" hangingPunct="1"/>
            <a:endParaRPr lang="en-US" dirty="0"/>
          </a:p>
          <a:p>
            <a:pPr eaLnBrk="1" hangingPunct="1"/>
            <a:endParaRPr lang="en-US" dirty="0"/>
          </a:p>
        </p:txBody>
      </p:sp>
    </p:spTree>
    <p:extLst>
      <p:ext uri="{BB962C8B-B14F-4D97-AF65-F5344CB8AC3E}">
        <p14:creationId xmlns:p14="http://schemas.microsoft.com/office/powerpoint/2010/main" val="34382337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AF663672-EE1F-4BF7-B0B3-1D9085396D8C}" type="slidenum">
              <a:rPr lang="en-US">
                <a:solidFill>
                  <a:prstClr val="black"/>
                </a:solidFill>
                <a:latin typeface="Tw Cen MT"/>
              </a:rPr>
              <a:pPr eaLnBrk="1" hangingPunct="1"/>
              <a:t>69</a:t>
            </a:fld>
            <a:endParaRPr lang="en-US" dirty="0">
              <a:solidFill>
                <a:prstClr val="black"/>
              </a:solidFill>
              <a:latin typeface="Tw Cen MT"/>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1200" i="0" dirty="0">
                <a:latin typeface="Arial" pitchFamily="34" charset="0"/>
              </a:rPr>
              <a:t>Primary prevention is provided to all students and focuses on giving students the necessary pro-social skills that prevents the establishment and occurrence of problem behavior. If done systemically and comprehensively with fidelity, we now that will be sufficient for about 80% of our students.</a:t>
            </a:r>
          </a:p>
          <a:p>
            <a:pPr eaLnBrk="1" hangingPunct="1">
              <a:spcBef>
                <a:spcPct val="0"/>
              </a:spcBef>
            </a:pPr>
            <a:endParaRPr lang="en-US" sz="1200" i="0" dirty="0">
              <a:latin typeface="Arial" pitchFamily="34" charset="0"/>
            </a:endParaRPr>
          </a:p>
          <a:p>
            <a:pPr eaLnBrk="1" hangingPunct="1">
              <a:spcBef>
                <a:spcPct val="0"/>
              </a:spcBef>
            </a:pPr>
            <a:r>
              <a:rPr lang="en-US" sz="1200" i="0" dirty="0">
                <a:latin typeface="Arial" pitchFamily="34" charset="0"/>
              </a:rPr>
              <a:t>For a small group of students (typically around 10-15%) we will need to add another layer of support- secondary/tier 2/targeted supports.</a:t>
            </a:r>
            <a:r>
              <a:rPr lang="en-US" sz="1200" i="0" baseline="0" dirty="0">
                <a:latin typeface="Arial" pitchFamily="34" charset="0"/>
              </a:rPr>
              <a:t> </a:t>
            </a:r>
            <a:r>
              <a:rPr lang="en-US" sz="1200" i="0" dirty="0">
                <a:latin typeface="Arial" pitchFamily="34" charset="0"/>
              </a:rPr>
              <a:t>The goal of secondary prevention is to reduce/prevent the likelihood of problem behavior occurrences, and to enable these students to be supported by the school-wide PBIS effort.</a:t>
            </a:r>
          </a:p>
          <a:p>
            <a:pPr eaLnBrk="1" hangingPunct="1">
              <a:spcBef>
                <a:spcPct val="0"/>
              </a:spcBef>
            </a:pPr>
            <a:endParaRPr lang="en-US" sz="1200" i="0" dirty="0">
              <a:latin typeface="Arial" pitchFamily="34" charset="0"/>
            </a:endParaRPr>
          </a:p>
          <a:p>
            <a:pPr eaLnBrk="1" hangingPunct="1">
              <a:spcBef>
                <a:spcPct val="0"/>
              </a:spcBef>
            </a:pPr>
            <a:r>
              <a:rPr lang="en-US" sz="1200" i="0" dirty="0">
                <a:latin typeface="Arial" pitchFamily="34" charset="0"/>
              </a:rPr>
              <a:t>Still, a small</a:t>
            </a:r>
            <a:r>
              <a:rPr lang="en-US" sz="1200" i="0" baseline="0" dirty="0">
                <a:latin typeface="Arial" pitchFamily="34" charset="0"/>
              </a:rPr>
              <a:t> number/few students (about 1-5% )will need yet another layer of very individualized/intensive support. </a:t>
            </a:r>
            <a:r>
              <a:rPr lang="en-US" sz="1200" i="0" dirty="0">
                <a:latin typeface="Arial" pitchFamily="34" charset="0"/>
              </a:rPr>
              <a:t>The goal of tertiary/tier</a:t>
            </a:r>
            <a:r>
              <a:rPr lang="en-US" sz="1200" i="0" baseline="0" dirty="0">
                <a:latin typeface="Arial" pitchFamily="34" charset="0"/>
              </a:rPr>
              <a:t> 3  supports </a:t>
            </a:r>
            <a:r>
              <a:rPr lang="en-US" sz="1200" i="0" dirty="0">
                <a:latin typeface="Arial" pitchFamily="34" charset="0"/>
              </a:rPr>
              <a:t>is to reduce the intensity, complexity, and impact of the problem behaviors displayed by these students by providing supports that are (a) function-based, (b) contextually appropriate and person-centered, (or core tier 1 curriculum and practices.</a:t>
            </a:r>
            <a:r>
              <a:rPr lang="en-US" sz="1200" i="0" baseline="0" dirty="0">
                <a:latin typeface="Arial" pitchFamily="34" charset="0"/>
              </a:rPr>
              <a:t> </a:t>
            </a:r>
            <a:r>
              <a:rPr lang="en-US" sz="1200" dirty="0"/>
              <a:t> </a:t>
            </a:r>
            <a:endParaRPr lang="en-US" sz="1200" i="0" dirty="0">
              <a:latin typeface="Arial" pitchFamily="34" charset="0"/>
            </a:endParaRPr>
          </a:p>
          <a:p>
            <a:pPr eaLnBrk="1" hangingPunct="1">
              <a:spcBef>
                <a:spcPct val="0"/>
              </a:spcBef>
            </a:pPr>
            <a:endParaRPr lang="en-US" sz="1200" dirty="0">
              <a:latin typeface="Arial" pitchFamily="34" charset="0"/>
            </a:endParaRPr>
          </a:p>
          <a:p>
            <a:pPr eaLnBrk="1" hangingPunct="1">
              <a:spcBef>
                <a:spcPct val="0"/>
              </a:spcBef>
            </a:pPr>
            <a:endParaRPr lang="en-US" sz="1200" i="1" dirty="0">
              <a:ea typeface="MS PGothic" pitchFamily="34" charset="-128"/>
            </a:endParaRPr>
          </a:p>
          <a:p>
            <a:pPr eaLnBrk="1" hangingPunct="1"/>
            <a:endParaRPr lang="en-US" sz="1200" dirty="0">
              <a:latin typeface="Calibri" charset="0"/>
            </a:endParaRPr>
          </a:p>
          <a:p>
            <a:pPr eaLnBrk="1" hangingPunct="1"/>
            <a:endParaRPr lang="en-US" sz="1200" dirty="0">
              <a:latin typeface="Calibri" charset="0"/>
            </a:endParaRPr>
          </a:p>
          <a:p>
            <a:endParaRPr lang="en-US" dirty="0">
              <a:latin typeface="Tw Cen MT"/>
            </a:endParaRPr>
          </a:p>
        </p:txBody>
      </p:sp>
    </p:spTree>
    <p:extLst>
      <p:ext uri="{BB962C8B-B14F-4D97-AF65-F5344CB8AC3E}">
        <p14:creationId xmlns:p14="http://schemas.microsoft.com/office/powerpoint/2010/main" val="277963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answered the poll question you had some ideas in your head about what is needed to have a trauma-informed building or classroom.  How do those ideas you had compare to these?</a:t>
            </a:r>
          </a:p>
        </p:txBody>
      </p:sp>
      <p:sp>
        <p:nvSpPr>
          <p:cNvPr id="4" name="Slide Number Placeholder 3"/>
          <p:cNvSpPr>
            <a:spLocks noGrp="1"/>
          </p:cNvSpPr>
          <p:nvPr>
            <p:ph type="sldNum" sz="quarter" idx="5"/>
          </p:nvPr>
        </p:nvSpPr>
        <p:spPr/>
        <p:txBody>
          <a:bodyPr/>
          <a:lstStyle/>
          <a:p>
            <a:fld id="{E424C305-855B-49F1-8D80-F00D8584C263}" type="slidenum">
              <a:rPr lang="en-US" smtClean="0"/>
              <a:t>7</a:t>
            </a:fld>
            <a:endParaRPr lang="en-US"/>
          </a:p>
        </p:txBody>
      </p:sp>
    </p:spTree>
    <p:extLst>
      <p:ext uri="{BB962C8B-B14F-4D97-AF65-F5344CB8AC3E}">
        <p14:creationId xmlns:p14="http://schemas.microsoft.com/office/powerpoint/2010/main" val="811202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F1D62-D7AE-7144-910D-4FB99CC9D8E1}" type="slidenum">
              <a:rPr lang="en-US" smtClean="0"/>
              <a:t>70</a:t>
            </a:fld>
            <a:endParaRPr lang="en-US"/>
          </a:p>
        </p:txBody>
      </p:sp>
    </p:spTree>
    <p:extLst>
      <p:ext uri="{BB962C8B-B14F-4D97-AF65-F5344CB8AC3E}">
        <p14:creationId xmlns:p14="http://schemas.microsoft.com/office/powerpoint/2010/main" val="32977217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71</a:t>
            </a:fld>
            <a:endParaRPr lang="en-US"/>
          </a:p>
        </p:txBody>
      </p:sp>
    </p:spTree>
    <p:extLst>
      <p:ext uri="{BB962C8B-B14F-4D97-AF65-F5344CB8AC3E}">
        <p14:creationId xmlns:p14="http://schemas.microsoft.com/office/powerpoint/2010/main" val="3557551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72</a:t>
            </a:fld>
            <a:endParaRPr lang="en-US"/>
          </a:p>
        </p:txBody>
      </p:sp>
    </p:spTree>
    <p:extLst>
      <p:ext uri="{BB962C8B-B14F-4D97-AF65-F5344CB8AC3E}">
        <p14:creationId xmlns:p14="http://schemas.microsoft.com/office/powerpoint/2010/main" val="6591162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1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Clr>
                <a:schemeClr val="dk1"/>
              </a:buClr>
              <a:buSzPts val="1200"/>
              <a:buFont typeface="Calibri"/>
              <a:buNone/>
            </a:pPr>
            <a:r>
              <a:rPr lang="en-US" dirty="0"/>
              <a:t>PBIS is a framework that supports installation of any initiative and ensures data, systems and practices.  </a:t>
            </a:r>
            <a:endParaRPr dirty="0"/>
          </a:p>
          <a:p>
            <a:pPr marL="457200" marR="0" lvl="0" indent="-228600" algn="l" rtl="0">
              <a:spcBef>
                <a:spcPts val="0"/>
              </a:spcBef>
              <a:spcAft>
                <a:spcPts val="0"/>
              </a:spcAft>
              <a:buClr>
                <a:schemeClr val="dk1"/>
              </a:buClr>
              <a:buSzPts val="1200"/>
              <a:buFont typeface="Calibri"/>
              <a:buNone/>
            </a:pPr>
            <a:endParaRPr dirty="0"/>
          </a:p>
          <a:p>
            <a:pPr marL="457200" marR="0" lvl="0" indent="-228600" algn="l" rtl="0">
              <a:spcBef>
                <a:spcPts val="0"/>
              </a:spcBef>
              <a:spcAft>
                <a:spcPts val="0"/>
              </a:spcAft>
              <a:buClr>
                <a:schemeClr val="dk1"/>
              </a:buClr>
              <a:buSzPts val="1200"/>
              <a:buFont typeface="Calibri"/>
              <a:buNone/>
            </a:pPr>
            <a:r>
              <a:rPr lang="en-US" dirty="0"/>
              <a:t>The purpose and evidence of outcomes of implementing PBIS with fidelity demonstrates creating predictable, consistent, positive, safe and equitable environments for students.  </a:t>
            </a:r>
            <a:endParaRPr dirty="0"/>
          </a:p>
          <a:p>
            <a:pPr marL="457200" marR="0" lvl="0" indent="-228600" algn="l" rtl="0">
              <a:spcBef>
                <a:spcPts val="0"/>
              </a:spcBef>
              <a:spcAft>
                <a:spcPts val="0"/>
              </a:spcAft>
              <a:buClr>
                <a:schemeClr val="dk1"/>
              </a:buClr>
              <a:buSzPts val="1200"/>
              <a:buFont typeface="Calibri"/>
              <a:buNone/>
            </a:pPr>
            <a:endParaRPr dirty="0"/>
          </a:p>
          <a:p>
            <a:pPr marL="457200" marR="0" lvl="0" indent="-228600" algn="l" rtl="0">
              <a:spcBef>
                <a:spcPts val="0"/>
              </a:spcBef>
              <a:spcAft>
                <a:spcPts val="0"/>
              </a:spcAft>
              <a:buClr>
                <a:schemeClr val="dk1"/>
              </a:buClr>
              <a:buSzPts val="1200"/>
              <a:buFont typeface="Calibri"/>
              <a:buNone/>
            </a:pPr>
            <a:r>
              <a:rPr lang="en-US" dirty="0"/>
              <a:t>While there are many definitions or frameworks for being trauma informed, most would include these components.  The next slides crosswalk one definition provided by National Childhood Trauma Stress Network’s (NCTSN) of trauma informed with the outcomes/purpose of PBIS.</a:t>
            </a:r>
          </a:p>
          <a:p>
            <a:pPr marL="457200" marR="0" lvl="0" indent="-228600" algn="l" rtl="0">
              <a:spcBef>
                <a:spcPts val="0"/>
              </a:spcBef>
              <a:spcAft>
                <a:spcPts val="0"/>
              </a:spcAft>
              <a:buClr>
                <a:schemeClr val="dk1"/>
              </a:buClr>
              <a:buSzPts val="1200"/>
              <a:buFont typeface="Calibri"/>
              <a:buNone/>
            </a:pPr>
            <a:endParaRPr lang="en-US" dirty="0"/>
          </a:p>
          <a:p>
            <a:pPr marL="457200" marR="0" lvl="0" indent="-228600" algn="l" rtl="0">
              <a:spcBef>
                <a:spcPts val="0"/>
              </a:spcBef>
              <a:spcAft>
                <a:spcPts val="0"/>
              </a:spcAft>
              <a:buClr>
                <a:schemeClr val="dk1"/>
              </a:buClr>
              <a:buSzPts val="1200"/>
              <a:buFont typeface="Calibri"/>
              <a:buNone/>
            </a:pPr>
            <a:endParaRPr lang="en-US" dirty="0"/>
          </a:p>
          <a:p>
            <a:pPr marL="457200" marR="0" lvl="0" indent="-228600" algn="l" rtl="0">
              <a:spcBef>
                <a:spcPts val="0"/>
              </a:spcBef>
              <a:spcAft>
                <a:spcPts val="0"/>
              </a:spcAft>
              <a:buClr>
                <a:schemeClr val="dk1"/>
              </a:buClr>
              <a:buSzPts val="1200"/>
              <a:buFont typeface="Calibri"/>
              <a:buNone/>
            </a:pPr>
            <a:r>
              <a:rPr lang="en-US" dirty="0"/>
              <a:t>Predictable and Consistent </a:t>
            </a:r>
          </a:p>
          <a:p>
            <a:pPr marL="457200" marR="0" lvl="0" indent="-228600" algn="l" rtl="0">
              <a:spcBef>
                <a:spcPts val="0"/>
              </a:spcBef>
              <a:spcAft>
                <a:spcPts val="0"/>
              </a:spcAft>
              <a:buClr>
                <a:schemeClr val="dk1"/>
              </a:buClr>
              <a:buSzPts val="1200"/>
              <a:buFont typeface="Calibri"/>
              <a:buNone/>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rgbClr val="1D2A53"/>
                </a:solidFill>
                <a:latin typeface="+mn-lt"/>
                <a:ea typeface="Calibri"/>
                <a:cs typeface="Calibri"/>
                <a:sym typeface="Calibri"/>
              </a:rPr>
              <a:t>Maintain usual routines. A return to “normalcy” will communicate the message that the child is safe and life will go on.</a:t>
            </a:r>
            <a:endParaRPr lang="en-US" dirty="0"/>
          </a:p>
          <a:p>
            <a:pPr marL="457200" marR="0" lvl="0" indent="-228600" algn="l" rtl="0">
              <a:spcBef>
                <a:spcPts val="0"/>
              </a:spcBef>
              <a:spcAft>
                <a:spcPts val="0"/>
              </a:spcAft>
              <a:buClr>
                <a:schemeClr val="dk1"/>
              </a:buClr>
              <a:buSzPts val="1200"/>
              <a:buFont typeface="Calibri"/>
              <a:buNone/>
            </a:pPr>
            <a:endParaRPr lang="en-US" dirty="0"/>
          </a:p>
          <a:p>
            <a:pPr marL="457200" marR="0" lvl="0" indent="-228600" algn="l" rtl="0">
              <a:spcBef>
                <a:spcPts val="0"/>
              </a:spcBef>
              <a:spcAft>
                <a:spcPts val="0"/>
              </a:spcAft>
              <a:buClr>
                <a:schemeClr val="dk1"/>
              </a:buClr>
              <a:buSzPts val="1200"/>
              <a:buFont typeface="Calibri"/>
              <a:buNone/>
            </a:pPr>
            <a:endParaRPr lang="en-US" dirty="0"/>
          </a:p>
          <a:p>
            <a:pPr marL="457200" marR="0" lvl="0" indent="-228600" algn="l" rtl="0">
              <a:spcBef>
                <a:spcPts val="0"/>
              </a:spcBef>
              <a:spcAft>
                <a:spcPts val="0"/>
              </a:spcAft>
              <a:buClr>
                <a:schemeClr val="dk1"/>
              </a:buClr>
              <a:buSzPts val="1200"/>
              <a:buFont typeface="Calibri"/>
              <a:buNone/>
            </a:pPr>
            <a:r>
              <a:rPr lang="en-US" dirty="0"/>
              <a:t>Consistent and Positive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rgbClr val="1D2A53"/>
                </a:solidFill>
                <a:latin typeface="+mn-lt"/>
                <a:ea typeface="Calibri"/>
                <a:cs typeface="Calibri"/>
                <a:sym typeface="Calibri"/>
              </a:rPr>
              <a:t>Set clear, firm limits for inappropriate behavior and develop logical—rather than punitive—consequences.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dirty="0">
              <a:solidFill>
                <a:srgbClr val="1D2A53"/>
              </a:solidFill>
              <a:latin typeface="+mn-lt"/>
              <a:cs typeface="Calibri"/>
              <a:sym typeface="Calibri"/>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rgbClr val="1D2A53"/>
                </a:solidFill>
                <a:latin typeface="+mn-lt"/>
                <a:cs typeface="Calibri"/>
                <a:sym typeface="Calibri"/>
              </a:rPr>
              <a:t>Predictable Consistent and Positive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rgbClr val="000000"/>
                </a:solidFill>
                <a:latin typeface="+mn-lt"/>
                <a:ea typeface="Calibri"/>
                <a:cs typeface="Calibri"/>
                <a:sym typeface="Calibri"/>
              </a:rPr>
              <a:t>Warn children if you will be doing something out of the ordinary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dirty="0">
              <a:solidFill>
                <a:srgbClr val="000000"/>
              </a:solidFill>
              <a:latin typeface="+mn-lt"/>
              <a:cs typeface="Calibri"/>
              <a:sym typeface="Calibri"/>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rgbClr val="000000"/>
                </a:solidFill>
                <a:latin typeface="+mn-lt"/>
                <a:cs typeface="Calibri"/>
                <a:sym typeface="Calibri"/>
              </a:rPr>
              <a:t>SAFETY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dirty="0">
              <a:solidFill>
                <a:srgbClr val="000000"/>
              </a:solidFill>
              <a:latin typeface="+mn-lt"/>
              <a:cs typeface="Calibri"/>
              <a:sym typeface="Calibri"/>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dirty="0">
              <a:solidFill>
                <a:srgbClr val="000000"/>
              </a:solidFill>
              <a:latin typeface="+mn-lt"/>
              <a:cs typeface="Calibri"/>
              <a:sym typeface="Calibri"/>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rgbClr val="1D2A53"/>
                </a:solidFill>
                <a:latin typeface="+mn-lt"/>
                <a:ea typeface="Calibri"/>
                <a:cs typeface="Calibri"/>
                <a:sym typeface="Calibri"/>
              </a:rPr>
              <a:t>The school addresses students needs in holistic ways, taking into account their relationships, self-regulation, academic competence, and physical and emotional well-being</a:t>
            </a:r>
            <a:endParaRPr lang="en-US" dirty="0"/>
          </a:p>
          <a:p>
            <a:pPr marL="457200" marR="0" lvl="0" indent="-228600" algn="l" rtl="0">
              <a:spcBef>
                <a:spcPts val="0"/>
              </a:spcBef>
              <a:spcAft>
                <a:spcPts val="0"/>
              </a:spcAft>
              <a:buClr>
                <a:schemeClr val="dk1"/>
              </a:buClr>
              <a:buSzPts val="1200"/>
              <a:buFont typeface="Calibri"/>
              <a:buNone/>
            </a:pPr>
            <a:endParaRPr dirty="0"/>
          </a:p>
        </p:txBody>
      </p:sp>
      <p:sp>
        <p:nvSpPr>
          <p:cNvPr id="652" name="Google Shape;652;p1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11063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Documents</a:t>
            </a:r>
            <a:r>
              <a:rPr lang="en-US" baseline="0" dirty="0"/>
              <a:t> for why school-wide PBIS practices and classroom practices are trauma informed are posted with materials for your reference.</a:t>
            </a:r>
            <a:endParaRPr lang="en" dirty="0"/>
          </a:p>
        </p:txBody>
      </p:sp>
    </p:spTree>
    <p:extLst>
      <p:ext uri="{BB962C8B-B14F-4D97-AF65-F5344CB8AC3E}">
        <p14:creationId xmlns:p14="http://schemas.microsoft.com/office/powerpoint/2010/main" val="33230722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75</a:t>
            </a:fld>
            <a:endParaRPr lang="en-US"/>
          </a:p>
        </p:txBody>
      </p:sp>
    </p:spTree>
    <p:extLst>
      <p:ext uri="{BB962C8B-B14F-4D97-AF65-F5344CB8AC3E}">
        <p14:creationId xmlns:p14="http://schemas.microsoft.com/office/powerpoint/2010/main" val="25521963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76</a:t>
            </a:fld>
            <a:endParaRPr lang="en-US"/>
          </a:p>
        </p:txBody>
      </p:sp>
    </p:spTree>
    <p:extLst>
      <p:ext uri="{BB962C8B-B14F-4D97-AF65-F5344CB8AC3E}">
        <p14:creationId xmlns:p14="http://schemas.microsoft.com/office/powerpoint/2010/main" val="12893524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35825" y="4304768"/>
            <a:ext cx="5486400" cy="434181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These are the 6 Classroom Practices that research</a:t>
            </a:r>
            <a:r>
              <a:rPr lang="en-US" baseline="0" dirty="0">
                <a:latin typeface="Arial"/>
                <a:cs typeface="Arial"/>
              </a:rPr>
              <a:t> has shown has a  positive impact on students. The goal is consistent use of these practices by all teachers.</a:t>
            </a:r>
          </a:p>
          <a:p>
            <a:pPr lvl="0"/>
            <a:r>
              <a:rPr lang="en-US" baseline="0" dirty="0">
                <a:latin typeface="Arial"/>
                <a:cs typeface="Arial"/>
              </a:rPr>
              <a:t>Tier I features are implemented within classrooms and are consistent with school-wide systems.</a:t>
            </a:r>
          </a:p>
          <a:p>
            <a:pPr lvl="0"/>
            <a:r>
              <a:rPr lang="en-US" baseline="0" dirty="0">
                <a:latin typeface="Arial"/>
                <a:cs typeface="Arial"/>
              </a:rPr>
              <a:t> </a:t>
            </a:r>
          </a:p>
          <a:p>
            <a:r>
              <a:rPr lang="en-US" sz="1200" i="0" kern="1200" dirty="0">
                <a:solidFill>
                  <a:schemeClr val="tx1"/>
                </a:solidFill>
                <a:effectLst/>
                <a:latin typeface="Arial"/>
                <a:ea typeface="+mn-ea"/>
                <a:cs typeface="Arial"/>
              </a:rPr>
              <a:t>These strategies maximize classroom supports to allow for increased instructional time and reduced teacher and student stress.</a:t>
            </a:r>
            <a:endParaRPr lang="en-US" i="0" baseline="0" dirty="0">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200E02C-F560-4F3F-9EFE-CFDBF90B9250}"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29781538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78</a:t>
            </a:fld>
            <a:endParaRPr lang="en-US"/>
          </a:p>
        </p:txBody>
      </p:sp>
    </p:spTree>
    <p:extLst>
      <p:ext uri="{BB962C8B-B14F-4D97-AF65-F5344CB8AC3E}">
        <p14:creationId xmlns:p14="http://schemas.microsoft.com/office/powerpoint/2010/main" val="27350103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79</a:t>
            </a:fld>
            <a:endParaRPr lang="en-US"/>
          </a:p>
        </p:txBody>
      </p:sp>
    </p:spTree>
    <p:extLst>
      <p:ext uri="{BB962C8B-B14F-4D97-AF65-F5344CB8AC3E}">
        <p14:creationId xmlns:p14="http://schemas.microsoft.com/office/powerpoint/2010/main" val="391384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I’m going to share a description of what a classroom needs to look like after the pandemic.  Notice how similar it is to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Mays Imad is a neuroscientist and the founding coordinator of the teaching and learning center at Pima Community College, where she studies stress and emotions and their effect on students’ learning.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www.insidehighered.com</a:t>
            </a:r>
            <a:r>
              <a:rPr lang="en-US" dirty="0"/>
              <a:t>/advice/2020/06/03/seven-recommendations-helping-students-thrive-times-trauma</a:t>
            </a:r>
          </a:p>
          <a:p>
            <a:endParaRPr lang="en-US" dirty="0"/>
          </a:p>
          <a:p>
            <a:r>
              <a:rPr lang="en-US" dirty="0">
                <a:solidFill>
                  <a:schemeClr val="tx1"/>
                </a:solidFill>
                <a:latin typeface="+mn-lt"/>
              </a:rPr>
              <a:t>….FROM INSIDE HIGHER ED:  </a:t>
            </a:r>
            <a:r>
              <a:rPr lang="en-US" dirty="0">
                <a:solidFill>
                  <a:srgbClr val="000000"/>
                </a:solidFill>
                <a:latin typeface="roboto"/>
              </a:rPr>
              <a:t> intentionally alleviate the negative impact this pandemic is having on our students' learning, I offer seven principles and suggestions to help guide our teaching practices. Some of suggestions are based, in part, on SAMHSA’s </a:t>
            </a:r>
            <a:r>
              <a:rPr lang="en-US" dirty="0">
                <a:solidFill>
                  <a:srgbClr val="EF7521"/>
                </a:solidFill>
                <a:latin typeface="roboto"/>
                <a:hlinkClick r:id="rId3"/>
              </a:rPr>
              <a:t>key principles</a:t>
            </a:r>
            <a:r>
              <a:rPr lang="en-US" dirty="0">
                <a:solidFill>
                  <a:srgbClr val="000000"/>
                </a:solidFill>
                <a:latin typeface="roboto"/>
              </a:rPr>
              <a:t> of trauma-informed practices. Each of the following can guide our work as we help our students learn.</a:t>
            </a:r>
          </a:p>
          <a:p>
            <a:r>
              <a:rPr lang="en-US" b="1" dirty="0">
                <a:solidFill>
                  <a:srgbClr val="000000"/>
                </a:solidFill>
                <a:latin typeface="roboto"/>
              </a:rPr>
              <a:t>No. 1: Work to ensure your students’ emotional, cognitive, physical and interpersonal safety. </a:t>
            </a:r>
            <a:r>
              <a:rPr lang="en-US" dirty="0">
                <a:solidFill>
                  <a:srgbClr val="000000"/>
                </a:solidFill>
                <a:latin typeface="roboto"/>
              </a:rPr>
              <a:t>When we don’t feel safe, learning becomes difficult because, as I’ve mentioned, the brain prioritizes staying alive over learning. How can we help our students feel safe? Begin by asking yourself what makes you feel safe when you are most vulnerable, have lost a sense of agency and are facing uncertainty. One way we can help others feel safe is by revealing our own vulnerability. Model storytelling by sharing how you are handling the current situation and establishing or re-establishing meaningful connections.</a:t>
            </a:r>
          </a:p>
          <a:p>
            <a:r>
              <a:rPr lang="en-US" dirty="0">
                <a:solidFill>
                  <a:srgbClr val="000000"/>
                </a:solidFill>
                <a:latin typeface="roboto"/>
              </a:rPr>
              <a:t>Don’t stop there. Ask your students how they are doing, what safety means to them and how you can help them feel safe in your course. Consider keeping an online journal to document how you are going through the quarantine and how you handle anxiety when it comes up. Invite your students to keep a diary as an outlet to express how they feel. If they feel comfortable sharing what they’ve written with your class, offer that space.</a:t>
            </a:r>
          </a:p>
          <a:p>
            <a:endParaRPr lang="en-US" dirty="0">
              <a:solidFill>
                <a:srgbClr val="000000"/>
              </a:solidFill>
              <a:latin typeface="roboto"/>
            </a:endParaRPr>
          </a:p>
          <a:p>
            <a:r>
              <a:rPr lang="en-US" b="1" dirty="0">
                <a:solidFill>
                  <a:srgbClr val="000000"/>
                </a:solidFill>
                <a:latin typeface="roboto"/>
              </a:rPr>
              <a:t>No. 2: Foster trustworthiness and transparency through connection and communication among students. </a:t>
            </a:r>
            <a:r>
              <a:rPr lang="en-US" dirty="0">
                <a:solidFill>
                  <a:srgbClr val="000000"/>
                </a:solidFill>
                <a:latin typeface="roboto"/>
              </a:rPr>
              <a:t>A focus on creating and maintaining trust can mitigate the adverse effects of uncertainty and help students find meaning and connections in your class. That means articulating how each assignment relates to the objectives of the course, as well as spelling out the steps required to complete each assignment and how it will be evaluated. Foster trust by being clear, transparent and reliable. For more information, see </a:t>
            </a:r>
            <a:r>
              <a:rPr lang="en-US" dirty="0">
                <a:solidFill>
                  <a:srgbClr val="EF7521"/>
                </a:solidFill>
                <a:latin typeface="roboto"/>
                <a:hlinkClick r:id="rId4"/>
              </a:rPr>
              <a:t>Transparency in Learning and Teaching</a:t>
            </a:r>
            <a:r>
              <a:rPr lang="en-US" dirty="0">
                <a:solidFill>
                  <a:srgbClr val="000000"/>
                </a:solidFill>
                <a:latin typeface="roboto"/>
              </a:rPr>
              <a:t>.</a:t>
            </a:r>
          </a:p>
          <a:p>
            <a:endParaRPr lang="en-US" dirty="0">
              <a:solidFill>
                <a:srgbClr val="000000"/>
              </a:solidFill>
              <a:latin typeface="roboto"/>
            </a:endParaRPr>
          </a:p>
          <a:p>
            <a:r>
              <a:rPr lang="en-US" b="1" dirty="0">
                <a:solidFill>
                  <a:srgbClr val="000000"/>
                </a:solidFill>
                <a:latin typeface="roboto"/>
              </a:rPr>
              <a:t>No. 3: Intentionally facilitate peer support and mutual self-help in your courses. </a:t>
            </a:r>
            <a:r>
              <a:rPr lang="en-US" dirty="0">
                <a:solidFill>
                  <a:srgbClr val="000000"/>
                </a:solidFill>
                <a:latin typeface="roboto"/>
              </a:rPr>
              <a:t>Facilitate relationship building among your students by encouraging them to check up on each other if they are comfortable doing so. Invite your students to share their own stories and strategies to help each other cope and progress academically. In person or, especially in our virtual classrooms, and amid ongoing trauma caused by the pandemic, emphasizing peer support is an integral way to foster community. Remind your students that the connections we make with others not only help them but ourselves, as well.</a:t>
            </a:r>
          </a:p>
          <a:p>
            <a:endParaRPr lang="en-US" dirty="0">
              <a:solidFill>
                <a:srgbClr val="000000"/>
              </a:solidFill>
              <a:latin typeface="roboto"/>
            </a:endParaRPr>
          </a:p>
          <a:p>
            <a:r>
              <a:rPr lang="en-US" b="1" dirty="0">
                <a:solidFill>
                  <a:srgbClr val="000000"/>
                </a:solidFill>
                <a:latin typeface="roboto"/>
              </a:rPr>
              <a:t>No. 4: Promote collaboration and mutuality by sharing power and decision making with your students. </a:t>
            </a:r>
            <a:r>
              <a:rPr lang="en-US" dirty="0">
                <a:solidFill>
                  <a:srgbClr val="000000"/>
                </a:solidFill>
                <a:latin typeface="roboto"/>
              </a:rPr>
              <a:t>Ask your students what matters to them now, what they want to learn and what interests them. Take notes and incorporate their ideas into your communications and instructions. In </a:t>
            </a:r>
            <a:r>
              <a:rPr lang="en-US" i="1" dirty="0">
                <a:solidFill>
                  <a:srgbClr val="EF7521"/>
                </a:solidFill>
                <a:latin typeface="roboto"/>
                <a:hlinkClick r:id="rId5"/>
              </a:rPr>
              <a:t>Teaching Community: A Pedagogy of Hope</a:t>
            </a:r>
            <a:r>
              <a:rPr lang="en-US" dirty="0">
                <a:solidFill>
                  <a:srgbClr val="000000"/>
                </a:solidFill>
                <a:latin typeface="roboto"/>
              </a:rPr>
              <a:t>, bell hooks argues for us to “make the classroom a place that is life-sustaining and mind-expanding, a place of liberating mutuality where teacher and student together work in partnership.” Invite conversation and guidance from students. Create a setting conducive to collaboration and the sharing of power between students and instructors by, for example, asking them for their opinions or inviting them to co-create assignments.</a:t>
            </a:r>
          </a:p>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8</a:t>
            </a:fld>
            <a:endParaRPr lang="en-US"/>
          </a:p>
        </p:txBody>
      </p:sp>
    </p:spTree>
    <p:extLst>
      <p:ext uri="{BB962C8B-B14F-4D97-AF65-F5344CB8AC3E}">
        <p14:creationId xmlns:p14="http://schemas.microsoft.com/office/powerpoint/2010/main" val="452232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80</a:t>
            </a:fld>
            <a:endParaRPr lang="en-US"/>
          </a:p>
        </p:txBody>
      </p:sp>
    </p:spTree>
    <p:extLst>
      <p:ext uri="{BB962C8B-B14F-4D97-AF65-F5344CB8AC3E}">
        <p14:creationId xmlns:p14="http://schemas.microsoft.com/office/powerpoint/2010/main" val="31075517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81</a:t>
            </a:fld>
            <a:endParaRPr lang="en-US"/>
          </a:p>
        </p:txBody>
      </p:sp>
    </p:spTree>
    <p:extLst>
      <p:ext uri="{BB962C8B-B14F-4D97-AF65-F5344CB8AC3E}">
        <p14:creationId xmlns:p14="http://schemas.microsoft.com/office/powerpoint/2010/main" val="18640867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82</a:t>
            </a:fld>
            <a:endParaRPr lang="en-US"/>
          </a:p>
        </p:txBody>
      </p:sp>
    </p:spTree>
    <p:extLst>
      <p:ext uri="{BB962C8B-B14F-4D97-AF65-F5344CB8AC3E}">
        <p14:creationId xmlns:p14="http://schemas.microsoft.com/office/powerpoint/2010/main" val="40725288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F1D62-D7AE-7144-910D-4FB99CC9D8E1}" type="slidenum">
              <a:rPr lang="en-US" smtClean="0"/>
              <a:t>83</a:t>
            </a:fld>
            <a:endParaRPr lang="en-US"/>
          </a:p>
        </p:txBody>
      </p:sp>
    </p:spTree>
    <p:extLst>
      <p:ext uri="{BB962C8B-B14F-4D97-AF65-F5344CB8AC3E}">
        <p14:creationId xmlns:p14="http://schemas.microsoft.com/office/powerpoint/2010/main" val="11501171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addressed</a:t>
            </a:r>
            <a:r>
              <a:rPr lang="en-US" baseline="0" dirty="0"/>
              <a:t> the expectations; now we will be moving on to the Rules, Routines and Procedures</a:t>
            </a:r>
          </a:p>
          <a:p>
            <a:r>
              <a:rPr lang="en-US" dirty="0"/>
              <a:t>Expectations are outcomes</a:t>
            </a:r>
          </a:p>
          <a:p>
            <a:endParaRPr lang="en-US" dirty="0"/>
          </a:p>
          <a:p>
            <a:r>
              <a:rPr lang="en-US" dirty="0"/>
              <a:t>Rules are the specific criteria for meeting expectation outcomes</a:t>
            </a:r>
          </a:p>
          <a:p>
            <a:endParaRPr lang="en-US" dirty="0"/>
          </a:p>
          <a:p>
            <a:r>
              <a:rPr lang="en-US" dirty="0"/>
              <a:t>Rules identify and define concepts of acceptable behavior</a:t>
            </a:r>
          </a:p>
          <a:p>
            <a:endParaRPr lang="en-US" dirty="0"/>
          </a:p>
          <a:p>
            <a:r>
              <a:rPr lang="en-US" dirty="0"/>
              <a:t>Use of expectations and rules provides a guideline for students to monitor their own behavior and they remind and motivate students to meet certain standards</a:t>
            </a:r>
          </a:p>
          <a:p>
            <a:endParaRPr lang="en-US" dirty="0"/>
          </a:p>
        </p:txBody>
      </p:sp>
      <p:sp>
        <p:nvSpPr>
          <p:cNvPr id="4" name="Slide Number Placeholder 3"/>
          <p:cNvSpPr>
            <a:spLocks noGrp="1"/>
          </p:cNvSpPr>
          <p:nvPr>
            <p:ph type="sldNum" sz="quarter" idx="10"/>
          </p:nvPr>
        </p:nvSpPr>
        <p:spPr/>
        <p:txBody>
          <a:bodyPr/>
          <a:lstStyle/>
          <a:p>
            <a:fld id="{82697CD9-E82C-694D-AC14-5F98FA1737D9}" type="slidenum">
              <a:rPr lang="en-US" smtClean="0"/>
              <a:pPr/>
              <a:t>84</a:t>
            </a:fld>
            <a:endParaRPr lang="en-US"/>
          </a:p>
        </p:txBody>
      </p:sp>
    </p:spTree>
    <p:extLst>
      <p:ext uri="{BB962C8B-B14F-4D97-AF65-F5344CB8AC3E}">
        <p14:creationId xmlns:p14="http://schemas.microsoft.com/office/powerpoint/2010/main" val="9055961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85</a:t>
            </a:fld>
            <a:endParaRPr lang="en-US"/>
          </a:p>
        </p:txBody>
      </p:sp>
    </p:spTree>
    <p:extLst>
      <p:ext uri="{BB962C8B-B14F-4D97-AF65-F5344CB8AC3E}">
        <p14:creationId xmlns:p14="http://schemas.microsoft.com/office/powerpoint/2010/main" val="25221887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86</a:t>
            </a:fld>
            <a:endParaRPr lang="en-US"/>
          </a:p>
        </p:txBody>
      </p:sp>
    </p:spTree>
    <p:extLst>
      <p:ext uri="{BB962C8B-B14F-4D97-AF65-F5344CB8AC3E}">
        <p14:creationId xmlns:p14="http://schemas.microsoft.com/office/powerpoint/2010/main" val="23583919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87</a:t>
            </a:fld>
            <a:endParaRPr lang="en-US"/>
          </a:p>
        </p:txBody>
      </p:sp>
    </p:spTree>
    <p:extLst>
      <p:ext uri="{BB962C8B-B14F-4D97-AF65-F5344CB8AC3E}">
        <p14:creationId xmlns:p14="http://schemas.microsoft.com/office/powerpoint/2010/main" val="35130029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http://theglenholmeschool.org/wp-content/uploads/2020/04/Mask-Wearing-PBIS-Lesson-Plan-2020.pdf?fbclid=IwAR0GTVcBIX-7d98RqWy_cJZw0U6cCswaSpSeRPvYrpcFKB-dajbxXw8_eQY</a:t>
            </a:r>
            <a:endParaRPr lang="en-US" dirty="0"/>
          </a:p>
        </p:txBody>
      </p:sp>
      <p:sp>
        <p:nvSpPr>
          <p:cNvPr id="4" name="Slide Number Placeholder 3"/>
          <p:cNvSpPr>
            <a:spLocks noGrp="1"/>
          </p:cNvSpPr>
          <p:nvPr>
            <p:ph type="sldNum" sz="quarter" idx="5"/>
          </p:nvPr>
        </p:nvSpPr>
        <p:spPr/>
        <p:txBody>
          <a:bodyPr/>
          <a:lstStyle/>
          <a:p>
            <a:fld id="{EC59FA37-A7F1-324B-A1DA-836994AA0184}" type="slidenum">
              <a:rPr lang="en-US" smtClean="0"/>
              <a:t>88</a:t>
            </a:fld>
            <a:endParaRPr lang="en-US"/>
          </a:p>
        </p:txBody>
      </p:sp>
    </p:spTree>
    <p:extLst>
      <p:ext uri="{BB962C8B-B14F-4D97-AF65-F5344CB8AC3E}">
        <p14:creationId xmlns:p14="http://schemas.microsoft.com/office/powerpoint/2010/main" val="39887771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89</a:t>
            </a:fld>
            <a:endParaRPr lang="en-US"/>
          </a:p>
        </p:txBody>
      </p:sp>
    </p:spTree>
    <p:extLst>
      <p:ext uri="{BB962C8B-B14F-4D97-AF65-F5344CB8AC3E}">
        <p14:creationId xmlns:p14="http://schemas.microsoft.com/office/powerpoint/2010/main" val="1419042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Mays Imad is a neuroscientist and the founding coordinator of the teaching and learning center at Pima Community College, where she studies stress and emotions and their effect on students’ learning.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www.insidehighered.com</a:t>
            </a:r>
            <a:r>
              <a:rPr lang="en-US" dirty="0"/>
              <a:t>/advice/2020/06/03/seven-recommendations-helping-students-thrive-times-trauma</a:t>
            </a:r>
          </a:p>
          <a:p>
            <a:endParaRPr lang="en-US" dirty="0"/>
          </a:p>
          <a:p>
            <a:r>
              <a:rPr lang="en-US" dirty="0">
                <a:solidFill>
                  <a:schemeClr val="tx1"/>
                </a:solidFill>
                <a:latin typeface="+mn-lt"/>
              </a:rPr>
              <a:t>….FROM INSIDE HIGHER ED:  </a:t>
            </a:r>
            <a:r>
              <a:rPr lang="en-US" dirty="0">
                <a:solidFill>
                  <a:srgbClr val="000000"/>
                </a:solidFill>
                <a:latin typeface="roboto"/>
              </a:rPr>
              <a:t> intentionally alleviate the negative impact this pandemic is having on our students' learning, I offer seven principles and suggestions to help guide our teaching practices. Some of suggestions are based, in part, on SAMHSA’s </a:t>
            </a:r>
            <a:r>
              <a:rPr lang="en-US" dirty="0">
                <a:solidFill>
                  <a:srgbClr val="EF7521"/>
                </a:solidFill>
                <a:latin typeface="roboto"/>
                <a:hlinkClick r:id="rId3"/>
              </a:rPr>
              <a:t>key principles</a:t>
            </a:r>
            <a:r>
              <a:rPr lang="en-US" dirty="0">
                <a:solidFill>
                  <a:srgbClr val="000000"/>
                </a:solidFill>
                <a:latin typeface="roboto"/>
              </a:rPr>
              <a:t> of trauma-informed practices. Each of the following can guide our work as we help our students learn.</a:t>
            </a:r>
          </a:p>
          <a:p>
            <a:endParaRPr lang="en-US" b="1" dirty="0">
              <a:solidFill>
                <a:srgbClr val="000000"/>
              </a:solidFill>
              <a:latin typeface="roboto"/>
            </a:endParaRPr>
          </a:p>
          <a:p>
            <a:r>
              <a:rPr lang="en-US" dirty="0">
                <a:solidFill>
                  <a:srgbClr val="000000"/>
                </a:solidFill>
                <a:latin typeface="roboto"/>
              </a:rPr>
              <a:t>.</a:t>
            </a:r>
          </a:p>
          <a:p>
            <a:endParaRPr lang="en-US" b="1" dirty="0">
              <a:solidFill>
                <a:srgbClr val="000000"/>
              </a:solidFill>
              <a:latin typeface="roboto"/>
            </a:endParaRPr>
          </a:p>
          <a:p>
            <a:r>
              <a:rPr lang="en-US" b="1" dirty="0">
                <a:solidFill>
                  <a:srgbClr val="000000"/>
                </a:solidFill>
                <a:latin typeface="roboto"/>
              </a:rPr>
              <a:t>No. 5: Empower voice and choice by identifying and helping build on student strengths. </a:t>
            </a:r>
            <a:r>
              <a:rPr lang="en-US" dirty="0">
                <a:solidFill>
                  <a:srgbClr val="000000"/>
                </a:solidFill>
                <a:latin typeface="roboto"/>
              </a:rPr>
              <a:t>Validate and normalize their concerns by talking with your students about fear, stress, anxiety and trauma. Like us, our students’ lives have suddenly been turned upside down, and many of them have lost a sense of control or agency. After watching my recent webinar on </a:t>
            </a:r>
            <a:r>
              <a:rPr lang="en-US" dirty="0">
                <a:solidFill>
                  <a:srgbClr val="EF7521"/>
                </a:solidFill>
                <a:latin typeface="roboto"/>
                <a:hlinkClick r:id="rId4"/>
              </a:rPr>
              <a:t>how to mitigate stress and anxiety</a:t>
            </a:r>
            <a:r>
              <a:rPr lang="en-US" dirty="0">
                <a:solidFill>
                  <a:srgbClr val="000000"/>
                </a:solidFill>
                <a:latin typeface="roboto"/>
              </a:rPr>
              <a:t>, students reached out to me to thank me for helping them understand that the feelings they were experiencing, such as a lack of motivation and energy, were driven by their physiology and that binge-watching Netflix was not indicative that they are lazy or don’t care about college.</a:t>
            </a:r>
          </a:p>
          <a:p>
            <a:endParaRPr lang="en-US" dirty="0">
              <a:solidFill>
                <a:srgbClr val="000000"/>
              </a:solidFill>
              <a:latin typeface="roboto"/>
            </a:endParaRPr>
          </a:p>
          <a:p>
            <a:r>
              <a:rPr lang="en-US" dirty="0">
                <a:solidFill>
                  <a:srgbClr val="000000"/>
                </a:solidFill>
                <a:latin typeface="roboto"/>
              </a:rPr>
              <a:t>Empower those who have lost a sense of control or agency to have a voice and to advocate for themselves. For example, create a short survey and ask your students, “How can I help you learn during these difficult times?”</a:t>
            </a:r>
          </a:p>
          <a:p>
            <a:r>
              <a:rPr lang="en-US" b="1" dirty="0">
                <a:solidFill>
                  <a:srgbClr val="000000"/>
                </a:solidFill>
                <a:latin typeface="roboto"/>
              </a:rPr>
              <a:t>No. 6: Pay attention to cultural, historical and gender issues. </a:t>
            </a:r>
            <a:r>
              <a:rPr lang="en-US" dirty="0">
                <a:solidFill>
                  <a:srgbClr val="000000"/>
                </a:solidFill>
                <a:latin typeface="roboto"/>
              </a:rPr>
              <a:t>Understand and use an </a:t>
            </a:r>
            <a:r>
              <a:rPr lang="en-US" dirty="0">
                <a:solidFill>
                  <a:srgbClr val="EF7521"/>
                </a:solidFill>
                <a:latin typeface="roboto"/>
                <a:hlinkClick r:id="rId5"/>
              </a:rPr>
              <a:t>intersectional</a:t>
            </a:r>
            <a:r>
              <a:rPr lang="en-US" dirty="0">
                <a:solidFill>
                  <a:srgbClr val="000000"/>
                </a:solidFill>
                <a:latin typeface="roboto"/>
              </a:rPr>
              <a:t> lens when considering the challenges your students are facing. First, when we treat our students as if they are all the same, we overlook differences that are integral to their identities -- inadvertently erasing some of their singularity. As educators, we want not only to understand this reality but also to ensure that we don’t inadvertently stress or even retraumatize our students.</a:t>
            </a:r>
          </a:p>
          <a:p>
            <a:r>
              <a:rPr lang="en-US" dirty="0">
                <a:solidFill>
                  <a:srgbClr val="000000"/>
                </a:solidFill>
                <a:latin typeface="roboto"/>
              </a:rPr>
              <a:t>Second, consider how racialized communities may experience trauma more severely due </a:t>
            </a:r>
            <a:r>
              <a:rPr lang="en-US" dirty="0">
                <a:solidFill>
                  <a:srgbClr val="EF7521"/>
                </a:solidFill>
                <a:latin typeface="roboto"/>
                <a:hlinkClick r:id="rId6"/>
              </a:rPr>
              <a:t>the impact</a:t>
            </a:r>
            <a:r>
              <a:rPr lang="en-US" dirty="0">
                <a:solidFill>
                  <a:srgbClr val="000000"/>
                </a:solidFill>
                <a:latin typeface="roboto"/>
              </a:rPr>
              <a:t> of </a:t>
            </a:r>
            <a:r>
              <a:rPr lang="en-US" dirty="0">
                <a:solidFill>
                  <a:srgbClr val="EF7521"/>
                </a:solidFill>
                <a:latin typeface="roboto"/>
                <a:hlinkClick r:id="rId7"/>
              </a:rPr>
              <a:t>intergenerational traumas</a:t>
            </a:r>
            <a:r>
              <a:rPr lang="en-US" dirty="0">
                <a:solidFill>
                  <a:srgbClr val="000000"/>
                </a:solidFill>
                <a:latin typeface="roboto"/>
              </a:rPr>
              <a:t> and </a:t>
            </a:r>
            <a:r>
              <a:rPr lang="en-US" i="1" dirty="0">
                <a:solidFill>
                  <a:srgbClr val="000000"/>
                </a:solidFill>
                <a:latin typeface="roboto"/>
              </a:rPr>
              <a:t>ongoing </a:t>
            </a:r>
            <a:r>
              <a:rPr lang="en-US" dirty="0">
                <a:solidFill>
                  <a:srgbClr val="000000"/>
                </a:solidFill>
                <a:latin typeface="roboto"/>
              </a:rPr>
              <a:t>oppression and marginalization. As educators, we want to not only understand this reality but also ensure that we don’t inadvertently stress or further traumatize our students.</a:t>
            </a:r>
          </a:p>
          <a:p>
            <a:r>
              <a:rPr lang="en-US" dirty="0">
                <a:solidFill>
                  <a:srgbClr val="000000"/>
                </a:solidFill>
                <a:latin typeface="roboto"/>
              </a:rPr>
              <a:t>Third, commit to learning about and </a:t>
            </a:r>
            <a:r>
              <a:rPr lang="en-US" dirty="0">
                <a:solidFill>
                  <a:srgbClr val="EF7521"/>
                </a:solidFill>
                <a:latin typeface="roboto"/>
                <a:hlinkClick r:id="rId8"/>
              </a:rPr>
              <a:t>responding to microaggressions in online environments</a:t>
            </a:r>
            <a:r>
              <a:rPr lang="en-US" dirty="0">
                <a:solidFill>
                  <a:srgbClr val="000000"/>
                </a:solidFill>
                <a:latin typeface="roboto"/>
              </a:rPr>
              <a:t>. Microaggressions are a source of daily traumatic stress for many of our students as well as our colleagues. In his book </a:t>
            </a:r>
            <a:r>
              <a:rPr lang="en-US" i="1" dirty="0">
                <a:solidFill>
                  <a:srgbClr val="EF7521"/>
                </a:solidFill>
                <a:latin typeface="roboto"/>
                <a:hlinkClick r:id="rId9"/>
              </a:rPr>
              <a:t>Microaggressions in Everyday Life</a:t>
            </a:r>
            <a:r>
              <a:rPr lang="en-US" dirty="0">
                <a:solidFill>
                  <a:srgbClr val="000000"/>
                </a:solidFill>
                <a:latin typeface="roboto"/>
              </a:rPr>
              <a:t>, </a:t>
            </a:r>
            <a:r>
              <a:rPr lang="en-US" dirty="0" err="1">
                <a:solidFill>
                  <a:srgbClr val="000000"/>
                </a:solidFill>
                <a:latin typeface="roboto"/>
              </a:rPr>
              <a:t>Derald</a:t>
            </a:r>
            <a:r>
              <a:rPr lang="en-US" dirty="0">
                <a:solidFill>
                  <a:srgbClr val="000000"/>
                </a:solidFill>
                <a:latin typeface="roboto"/>
              </a:rPr>
              <a:t> Wing Sue reminds us, “Microaggressions have been found to affect the biological, emotional, cognitive and behavioral well-being of marginalized groups.” Living through a pandemic, without having to experience an abrupt transition to online learning, is traumatic enough.</a:t>
            </a:r>
          </a:p>
          <a:p>
            <a:r>
              <a:rPr lang="en-US" dirty="0">
                <a:solidFill>
                  <a:srgbClr val="000000"/>
                </a:solidFill>
                <a:latin typeface="roboto"/>
              </a:rPr>
              <a:t>Fourth, work toward understanding your own default framework and biases related to your discipline. Learn about knowledge and practices that have been disregarded or excluded historically in your discipline and consider supplementing instead.</a:t>
            </a:r>
          </a:p>
          <a:p>
            <a:r>
              <a:rPr lang="en-US" dirty="0">
                <a:solidFill>
                  <a:srgbClr val="000000"/>
                </a:solidFill>
                <a:latin typeface="roboto"/>
              </a:rPr>
              <a:t>Fifth, commit to learning about and implementing accessible, equitable and </a:t>
            </a:r>
            <a:r>
              <a:rPr lang="en-US" dirty="0">
                <a:solidFill>
                  <a:srgbClr val="EF7521"/>
                </a:solidFill>
                <a:latin typeface="roboto"/>
                <a:hlinkClick r:id="rId10"/>
              </a:rPr>
              <a:t>antiracist</a:t>
            </a:r>
            <a:r>
              <a:rPr lang="en-US" dirty="0">
                <a:solidFill>
                  <a:srgbClr val="000000"/>
                </a:solidFill>
                <a:latin typeface="roboto"/>
              </a:rPr>
              <a:t> teaching and learning strategies. Consider an </a:t>
            </a:r>
            <a:r>
              <a:rPr lang="en-US" dirty="0">
                <a:solidFill>
                  <a:srgbClr val="EF7521"/>
                </a:solidFill>
                <a:latin typeface="roboto"/>
                <a:hlinkClick r:id="rId11"/>
              </a:rPr>
              <a:t>assessment</a:t>
            </a:r>
            <a:r>
              <a:rPr lang="en-US" dirty="0">
                <a:solidFill>
                  <a:srgbClr val="000000"/>
                </a:solidFill>
                <a:latin typeface="roboto"/>
              </a:rPr>
              <a:t> framework that is less focused on grading and more focused on improving learning or that celebrates students’ </a:t>
            </a:r>
            <a:r>
              <a:rPr lang="en-US" dirty="0">
                <a:solidFill>
                  <a:srgbClr val="EF7521"/>
                </a:solidFill>
                <a:latin typeface="roboto"/>
                <a:hlinkClick r:id="rId12"/>
              </a:rPr>
              <a:t>creativity</a:t>
            </a:r>
            <a:r>
              <a:rPr lang="en-US" dirty="0">
                <a:solidFill>
                  <a:srgbClr val="000000"/>
                </a:solidFill>
                <a:latin typeface="roboto"/>
              </a:rPr>
              <a:t>.</a:t>
            </a:r>
          </a:p>
          <a:p>
            <a:endParaRPr lang="en-US" b="1" dirty="0">
              <a:solidFill>
                <a:srgbClr val="000000"/>
              </a:solidFill>
              <a:latin typeface="roboto"/>
            </a:endParaRPr>
          </a:p>
          <a:p>
            <a:r>
              <a:rPr lang="en-US" b="1" dirty="0">
                <a:solidFill>
                  <a:srgbClr val="000000"/>
                </a:solidFill>
                <a:latin typeface="roboto"/>
              </a:rPr>
              <a:t>No. 7: Impart to your students the importance of having a sense of purpose. </a:t>
            </a:r>
            <a:r>
              <a:rPr lang="en-US" dirty="0">
                <a:solidFill>
                  <a:srgbClr val="000000"/>
                </a:solidFill>
                <a:latin typeface="roboto"/>
              </a:rPr>
              <a:t>Intentionally convey to your students your passion for teaching and why you continue to teach. Invite them to identify or reconnect with their sense of purpose and why that is important to inform and reaffirm their existence. The Chilean poet Pablo Neruda reminds us that “All paths lead to the same goal: to convey to others what we are. And we must pass through solitude and difficulty, isolation and silence in order to reach forth to the enchanted place where we can dance our clumsy dance and sing our sorrowful song -- but in this dance or in this song there are fulfilled the most ancient rites of our conscience in the awareness of being human and of believing in a common destiny.”</a:t>
            </a:r>
          </a:p>
          <a:p>
            <a:r>
              <a:rPr lang="en-US" dirty="0">
                <a:solidFill>
                  <a:srgbClr val="000000"/>
                </a:solidFill>
                <a:latin typeface="roboto"/>
              </a:rPr>
              <a:t>All of these principles are about our students being seen, feeling part of a community and contributing to the world inside and outside our classroom.</a:t>
            </a:r>
            <a:endParaRPr lang="en-US" b="0" i="0" dirty="0">
              <a:solidFill>
                <a:srgbClr val="000000"/>
              </a:solidFill>
              <a:effectLst/>
              <a:latin typeface="roboto"/>
            </a:endParaRPr>
          </a:p>
          <a:p>
            <a:endParaRPr lang="en-US" dirty="0"/>
          </a:p>
        </p:txBody>
      </p:sp>
      <p:sp>
        <p:nvSpPr>
          <p:cNvPr id="4" name="Slide Number Placeholder 3"/>
          <p:cNvSpPr>
            <a:spLocks noGrp="1"/>
          </p:cNvSpPr>
          <p:nvPr>
            <p:ph type="sldNum" sz="quarter" idx="5"/>
          </p:nvPr>
        </p:nvSpPr>
        <p:spPr/>
        <p:txBody>
          <a:bodyPr/>
          <a:lstStyle/>
          <a:p>
            <a:fld id="{E424C305-855B-49F1-8D80-F00D8584C263}" type="slidenum">
              <a:rPr lang="en-US" smtClean="0"/>
              <a:t>9</a:t>
            </a:fld>
            <a:endParaRPr lang="en-US"/>
          </a:p>
        </p:txBody>
      </p:sp>
    </p:spTree>
    <p:extLst>
      <p:ext uri="{BB962C8B-B14F-4D97-AF65-F5344CB8AC3E}">
        <p14:creationId xmlns:p14="http://schemas.microsoft.com/office/powerpoint/2010/main" val="33445520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Systematize Teachers’ identifying and writing behavioral/social/emotional objectives to match with each lesson plan objective throughout their day. Write the behavior objectives on the board the same as you would do for academic lessons. This helps the teacher prompt for the behavior, and give specific praise and feedback for that behavior </a:t>
            </a:r>
            <a:r>
              <a:rPr lang="en-US" b="1" dirty="0"/>
              <a:t>during the academic lesson</a:t>
            </a:r>
            <a:r>
              <a:rPr lang="en-US" dirty="0"/>
              <a:t>.</a:t>
            </a:r>
          </a:p>
        </p:txBody>
      </p:sp>
      <p:sp>
        <p:nvSpPr>
          <p:cNvPr id="4" name="Slide Number Placeholder 3"/>
          <p:cNvSpPr>
            <a:spLocks noGrp="1"/>
          </p:cNvSpPr>
          <p:nvPr>
            <p:ph type="sldNum" sz="quarter" idx="5"/>
          </p:nvPr>
        </p:nvSpPr>
        <p:spPr/>
        <p:txBody>
          <a:bodyPr/>
          <a:lstStyle/>
          <a:p>
            <a:fld id="{A5C04D7D-6BCF-BF47-8CAA-5C91DED02858}" type="slidenum">
              <a:rPr lang="en-US" smtClean="0"/>
              <a:t>90</a:t>
            </a:fld>
            <a:endParaRPr lang="en-US"/>
          </a:p>
        </p:txBody>
      </p:sp>
    </p:spTree>
    <p:extLst>
      <p:ext uri="{BB962C8B-B14F-4D97-AF65-F5344CB8AC3E}">
        <p14:creationId xmlns:p14="http://schemas.microsoft.com/office/powerpoint/2010/main" val="2372274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trainer should review these strategies with the participants.   A handout of the strategies and definitions has been provided.  Make sure each participant has been given a paper copy (a laminated copy would be the best), which they can keep in their plan book or with other important papers.  It is important for all teachers to become very familiar with these strategies so they can utilize any of them when necessary.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04D7D-6BCF-BF47-8CAA-5C91DED02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6167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will be addressed more completely through classroom behavior systems- EBPs, problem solving, responding/error correction and </a:t>
            </a:r>
            <a:r>
              <a:rPr lang="en-US" sz="1600" b="1" baseline="0" dirty="0"/>
              <a:t>preventing</a:t>
            </a:r>
            <a:endParaRPr lang="en-US" sz="1600" b="1" dirty="0"/>
          </a:p>
        </p:txBody>
      </p:sp>
      <p:sp>
        <p:nvSpPr>
          <p:cNvPr id="4" name="Slide Number Placeholder 3"/>
          <p:cNvSpPr>
            <a:spLocks noGrp="1"/>
          </p:cNvSpPr>
          <p:nvPr>
            <p:ph type="sldNum" sz="quarter" idx="10"/>
          </p:nvPr>
        </p:nvSpPr>
        <p:spPr/>
        <p:txBody>
          <a:bodyPr/>
          <a:lstStyle/>
          <a:p>
            <a:fld id="{E344A74F-0075-5F42-ADB2-9F14E28B3365}" type="slidenum">
              <a:rPr lang="en-US" smtClean="0"/>
              <a:pPr/>
              <a:t>92</a:t>
            </a:fld>
            <a:endParaRPr lang="en-US"/>
          </a:p>
        </p:txBody>
      </p:sp>
    </p:spTree>
    <p:extLst>
      <p:ext uri="{BB962C8B-B14F-4D97-AF65-F5344CB8AC3E}">
        <p14:creationId xmlns:p14="http://schemas.microsoft.com/office/powerpoint/2010/main" val="2816867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Times New Roman" charset="0"/>
                <a:ea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7F541E-F7B1-F34B-BC3C-94EBE537093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825088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p:spPr>
        <p:txBody>
          <a:bodyPr/>
          <a:lstStyle/>
          <a:p>
            <a:pPr eaLnBrk="1" hangingPunct="1"/>
            <a:r>
              <a:rPr lang="en-US" dirty="0"/>
              <a:t>ACTIVITY:  STICKER</a:t>
            </a:r>
            <a:r>
              <a:rPr lang="en-US" baseline="0" dirty="0"/>
              <a:t> sheet per table/team; every 3 minutes stop and give an acknowledgment to a team member</a:t>
            </a:r>
            <a:endParaRPr lang="en-US" dirty="0"/>
          </a:p>
        </p:txBody>
      </p:sp>
      <p:sp>
        <p:nvSpPr>
          <p:cNvPr id="249860" name="Slide Number Placeholder 3"/>
          <p:cNvSpPr>
            <a:spLocks noGrp="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43F9414-07A1-441C-8154-A54D8D7F1A4F}" type="slidenum">
              <a:rPr lang="en-US">
                <a:solidFill>
                  <a:prstClr val="black"/>
                </a:solidFill>
              </a:rPr>
              <a:pPr eaLnBrk="1" hangingPunct="1"/>
              <a:t>94</a:t>
            </a:fld>
            <a:endParaRPr lang="en-US">
              <a:solidFill>
                <a:prstClr val="black"/>
              </a:solidFill>
            </a:endParaRPr>
          </a:p>
        </p:txBody>
      </p:sp>
    </p:spTree>
    <p:extLst>
      <p:ext uri="{BB962C8B-B14F-4D97-AF65-F5344CB8AC3E}">
        <p14:creationId xmlns:p14="http://schemas.microsoft.com/office/powerpoint/2010/main" val="23938203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49971-B37E-BD47-95EC-B7982261469F}" type="slidenum">
              <a:rPr lang="en-US" smtClean="0"/>
              <a:t>95</a:t>
            </a:fld>
            <a:endParaRPr lang="en-US"/>
          </a:p>
        </p:txBody>
      </p:sp>
    </p:spTree>
    <p:extLst>
      <p:ext uri="{BB962C8B-B14F-4D97-AF65-F5344CB8AC3E}">
        <p14:creationId xmlns:p14="http://schemas.microsoft.com/office/powerpoint/2010/main" val="33100410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96</a:t>
            </a:fld>
            <a:endParaRPr lang="en-US"/>
          </a:p>
        </p:txBody>
      </p:sp>
    </p:spTree>
    <p:extLst>
      <p:ext uri="{BB962C8B-B14F-4D97-AF65-F5344CB8AC3E}">
        <p14:creationId xmlns:p14="http://schemas.microsoft.com/office/powerpoint/2010/main" val="15352800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97</a:t>
            </a:fld>
            <a:endParaRPr lang="en-US"/>
          </a:p>
        </p:txBody>
      </p:sp>
    </p:spTree>
    <p:extLst>
      <p:ext uri="{BB962C8B-B14F-4D97-AF65-F5344CB8AC3E}">
        <p14:creationId xmlns:p14="http://schemas.microsoft.com/office/powerpoint/2010/main" val="2876999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98</a:t>
            </a:fld>
            <a:endParaRPr lang="en-US"/>
          </a:p>
        </p:txBody>
      </p:sp>
    </p:spTree>
    <p:extLst>
      <p:ext uri="{BB962C8B-B14F-4D97-AF65-F5344CB8AC3E}">
        <p14:creationId xmlns:p14="http://schemas.microsoft.com/office/powerpoint/2010/main" val="26956417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4C305-855B-49F1-8D80-F00D8584C263}" type="slidenum">
              <a:rPr lang="en-US" smtClean="0"/>
              <a:t>99</a:t>
            </a:fld>
            <a:endParaRPr lang="en-US"/>
          </a:p>
        </p:txBody>
      </p:sp>
    </p:spTree>
    <p:extLst>
      <p:ext uri="{BB962C8B-B14F-4D97-AF65-F5344CB8AC3E}">
        <p14:creationId xmlns:p14="http://schemas.microsoft.com/office/powerpoint/2010/main" val="3351914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650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821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1669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080527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Tw Cen MT"/>
                <a:ea typeface="Tw Cen MT"/>
                <a:cs typeface="Tw Cen MT"/>
                <a:sym typeface="Arial"/>
              </a:defRPr>
            </a:lvl1pPr>
            <a:lvl2pPr lvl="1" indent="0">
              <a:spcBef>
                <a:spcPts val="0"/>
              </a:spcBef>
              <a:spcAft>
                <a:spcPts val="0"/>
              </a:spcAft>
              <a:buSzPts val="1800"/>
              <a:buFont typeface="Arial"/>
              <a:buNone/>
              <a:defRPr sz="1800"/>
            </a:lvl2pPr>
            <a:lvl3pPr lvl="2" indent="0">
              <a:spcBef>
                <a:spcPts val="0"/>
              </a:spcBef>
              <a:spcAft>
                <a:spcPts val="0"/>
              </a:spcAft>
              <a:buSzPts val="1800"/>
              <a:buFont typeface="Arial"/>
              <a:buNone/>
              <a:defRPr sz="1800"/>
            </a:lvl3pPr>
            <a:lvl4pPr lvl="3" indent="0">
              <a:spcBef>
                <a:spcPts val="0"/>
              </a:spcBef>
              <a:spcAft>
                <a:spcPts val="0"/>
              </a:spcAft>
              <a:buSzPts val="1800"/>
              <a:buFont typeface="Arial"/>
              <a:buNone/>
              <a:defRPr sz="1800"/>
            </a:lvl4pPr>
            <a:lvl5pPr lvl="4" indent="0">
              <a:spcBef>
                <a:spcPts val="0"/>
              </a:spcBef>
              <a:spcAft>
                <a:spcPts val="0"/>
              </a:spcAft>
              <a:buSzPts val="1800"/>
              <a:buFont typeface="Arial"/>
              <a:buNone/>
              <a:defRPr sz="1800"/>
            </a:lvl5pPr>
            <a:lvl6pPr lvl="5" indent="0">
              <a:spcBef>
                <a:spcPts val="0"/>
              </a:spcBef>
              <a:spcAft>
                <a:spcPts val="0"/>
              </a:spcAft>
              <a:buSzPts val="1800"/>
              <a:buFont typeface="Arial"/>
              <a:buNone/>
              <a:defRPr sz="1800"/>
            </a:lvl6pPr>
            <a:lvl7pPr lvl="6" indent="0">
              <a:spcBef>
                <a:spcPts val="0"/>
              </a:spcBef>
              <a:spcAft>
                <a:spcPts val="0"/>
              </a:spcAft>
              <a:buSzPts val="1800"/>
              <a:buFont typeface="Arial"/>
              <a:buNone/>
              <a:defRPr sz="1800"/>
            </a:lvl7pPr>
            <a:lvl8pPr lvl="7" indent="0">
              <a:spcBef>
                <a:spcPts val="0"/>
              </a:spcBef>
              <a:spcAft>
                <a:spcPts val="0"/>
              </a:spcAft>
              <a:buSzPts val="1800"/>
              <a:buFont typeface="Arial"/>
              <a:buNone/>
              <a:defRPr sz="1800"/>
            </a:lvl8pPr>
            <a:lvl9pPr lvl="8" indent="0">
              <a:spcBef>
                <a:spcPts val="0"/>
              </a:spcBef>
              <a:spcAft>
                <a:spcPts val="0"/>
              </a:spcAft>
              <a:buSzPts val="1800"/>
              <a:buFont typeface="Arial"/>
              <a:buNone/>
              <a:defRPr sz="1800"/>
            </a:lvl9pPr>
          </a:lstStyle>
          <a:p>
            <a:endParaRPr dirty="0"/>
          </a:p>
        </p:txBody>
      </p:sp>
      <p:sp>
        <p:nvSpPr>
          <p:cNvPr id="42" name="Shape 42"/>
          <p:cNvSpPr txBox="1">
            <a:spLocks noGrp="1"/>
          </p:cNvSpPr>
          <p:nvPr>
            <p:ph type="body" idx="1"/>
          </p:nvPr>
        </p:nvSpPr>
        <p:spPr>
          <a:xfrm>
            <a:off x="415601" y="1536634"/>
            <a:ext cx="11360799" cy="4555199"/>
          </a:xfrm>
          <a:prstGeom prst="rect">
            <a:avLst/>
          </a:prstGeom>
          <a:noFill/>
          <a:ln>
            <a:noFill/>
          </a:ln>
        </p:spPr>
        <p:txBody>
          <a:bodyPr spcFirstLastPara="1" wrap="square" lIns="91425" tIns="91425" rIns="91425" bIns="91425" anchor="t" anchorCtr="0"/>
          <a:lstStyle>
            <a:lvl1pPr marL="45720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Tw Cen MT"/>
                <a:ea typeface="Tw Cen MT"/>
                <a:cs typeface="Tw Cen MT"/>
                <a:sym typeface="Arial"/>
              </a:defRPr>
            </a:lvl1pPr>
            <a:lvl2pPr marL="914400" marR="0" lvl="1"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3" name="Shape 43"/>
          <p:cNvSpPr txBox="1">
            <a:spLocks noGrp="1"/>
          </p:cNvSpPr>
          <p:nvPr>
            <p:ph type="sldNum" idx="12"/>
          </p:nvPr>
        </p:nvSpPr>
        <p:spPr>
          <a:xfrm>
            <a:off x="11296610" y="6217622"/>
            <a:ext cx="731599" cy="524799"/>
          </a:xfrm>
          <a:prstGeom prst="rect">
            <a:avLst/>
          </a:prstGeom>
          <a:noFill/>
          <a:ln>
            <a:noFill/>
          </a:ln>
        </p:spPr>
        <p:txBody>
          <a:bodyPr spcFirstLastPara="1" wrap="square" lIns="91425" tIns="91425" rIns="91425" bIns="91425" anchor="ctr" anchorCtr="0">
            <a:noAutofit/>
          </a:bodyPr>
          <a:lstStyle>
            <a:lvl1pPr>
              <a:defRPr>
                <a:latin typeface="Tw Cen MT"/>
                <a:ea typeface="Tw Cen MT"/>
                <a:cs typeface="Tw Cen MT"/>
              </a:defRPr>
            </a:lvl1pPr>
          </a:lstStyle>
          <a:p>
            <a:pPr algn="r">
              <a:buClr>
                <a:srgbClr val="888888"/>
              </a:buClr>
              <a:buSzPts val="300"/>
              <a:buFont typeface="Calibri"/>
              <a:buNone/>
            </a:pPr>
            <a:fld id="{00000000-1234-1234-1234-123412341234}" type="slidenum">
              <a:rPr lang="uk-UA" sz="1200" smtClean="0">
                <a:solidFill>
                  <a:srgbClr val="888888"/>
                </a:solidFill>
              </a:rPr>
              <a:pPr algn="r">
                <a:buClr>
                  <a:srgbClr val="888888"/>
                </a:buClr>
                <a:buSzPts val="300"/>
                <a:buFont typeface="Calibri"/>
                <a:buNone/>
              </a:pPr>
              <a:t>‹#›</a:t>
            </a:fld>
            <a:endParaRPr lang="uk-UA" sz="1200" dirty="0">
              <a:solidFill>
                <a:srgbClr val="888888"/>
              </a:solidFill>
            </a:endParaRPr>
          </a:p>
        </p:txBody>
      </p:sp>
    </p:spTree>
    <p:extLst>
      <p:ext uri="{BB962C8B-B14F-4D97-AF65-F5344CB8AC3E}">
        <p14:creationId xmlns:p14="http://schemas.microsoft.com/office/powerpoint/2010/main" val="276688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2"/>
              </a:buClr>
              <a:buSzPts val="4400"/>
              <a:buFont typeface="Arial"/>
              <a:buNone/>
              <a:defRPr sz="4400" b="0" i="0" u="none" strike="noStrike" cap="none">
                <a:solidFill>
                  <a:schemeClr val="dk2"/>
                </a:solidFill>
                <a:latin typeface="Tw Cen MT"/>
                <a:ea typeface="Tw Cen MT"/>
                <a:cs typeface="Tw Cen MT"/>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
        <p:nvSpPr>
          <p:cNvPr id="49" name="Shape 49"/>
          <p:cNvSpPr txBox="1">
            <a:spLocks noGrp="1"/>
          </p:cNvSpPr>
          <p:nvPr>
            <p:ph type="body" idx="1"/>
          </p:nvPr>
        </p:nvSpPr>
        <p:spPr>
          <a:xfrm>
            <a:off x="508000" y="1411552"/>
            <a:ext cx="11176000" cy="2210862"/>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640"/>
              </a:spcBef>
              <a:spcAft>
                <a:spcPts val="0"/>
              </a:spcAft>
              <a:buClr>
                <a:schemeClr val="dk1"/>
              </a:buClr>
              <a:buSzPts val="3200"/>
              <a:buFont typeface="Noto Sans Symbols"/>
              <a:buChar char="▪"/>
              <a:defRPr sz="3200" b="0" i="0" u="none" strike="noStrike" cap="none">
                <a:solidFill>
                  <a:schemeClr val="dk2"/>
                </a:solidFill>
                <a:latin typeface="Tw Cen MT"/>
                <a:ea typeface="Tw Cen MT"/>
                <a:cs typeface="Tw Cen MT"/>
                <a:sym typeface="Arial"/>
              </a:defRPr>
            </a:lvl1pPr>
            <a:lvl2pPr marL="914400" marR="0" lvl="1" indent="-406400" algn="l" rtl="0">
              <a:lnSpc>
                <a:spcPct val="90000"/>
              </a:lnSpc>
              <a:spcBef>
                <a:spcPts val="560"/>
              </a:spcBef>
              <a:spcAft>
                <a:spcPts val="0"/>
              </a:spcAft>
              <a:buClr>
                <a:schemeClr val="lt1"/>
              </a:buClr>
              <a:buSzPts val="2800"/>
              <a:buFont typeface="Noto Sans Symbols"/>
              <a:buChar char="▪"/>
              <a:defRPr sz="2800" b="0" i="0" u="none" strike="noStrike" cap="none">
                <a:solidFill>
                  <a:schemeClr val="dk2"/>
                </a:solidFill>
                <a:latin typeface="Arial"/>
                <a:ea typeface="Arial"/>
                <a:cs typeface="Arial"/>
                <a:sym typeface="Arial"/>
              </a:defRPr>
            </a:lvl2pPr>
            <a:lvl3pPr marL="1371600" marR="0" lvl="2" indent="-381000" algn="l" rtl="0">
              <a:lnSpc>
                <a:spcPct val="90000"/>
              </a:lnSpc>
              <a:spcBef>
                <a:spcPts val="480"/>
              </a:spcBef>
              <a:spcAft>
                <a:spcPts val="0"/>
              </a:spcAft>
              <a:buClr>
                <a:schemeClr val="accent2"/>
              </a:buClr>
              <a:buSzPts val="2400"/>
              <a:buFont typeface="Noto Sans Symbols"/>
              <a:buChar char="▪"/>
              <a:defRPr sz="2400" b="0" i="0" u="none" strike="noStrike" cap="none">
                <a:solidFill>
                  <a:schemeClr val="dk2"/>
                </a:solidFill>
                <a:latin typeface="Arial"/>
                <a:ea typeface="Arial"/>
                <a:cs typeface="Arial"/>
                <a:sym typeface="Arial"/>
              </a:defRPr>
            </a:lvl3pPr>
            <a:lvl4pPr marL="1828800" marR="0" lvl="3" indent="-355600" algn="l" rtl="0">
              <a:lnSpc>
                <a:spcPct val="90000"/>
              </a:lnSpc>
              <a:spcBef>
                <a:spcPts val="4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90000"/>
              </a:lnSpc>
              <a:spcBef>
                <a:spcPts val="4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639049070"/>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122"/>
        <p:cNvGrpSpPr/>
        <p:nvPr/>
      </p:nvGrpSpPr>
      <p:grpSpPr>
        <a:xfrm>
          <a:off x="0" y="0"/>
          <a:ext cx="0" cy="0"/>
          <a:chOff x="0" y="0"/>
          <a:chExt cx="0" cy="0"/>
        </a:xfrm>
      </p:grpSpPr>
      <p:sp>
        <p:nvSpPr>
          <p:cNvPr id="123" name="Google Shape;123;p57"/>
          <p:cNvSpPr txBox="1">
            <a:spLocks noGrp="1"/>
          </p:cNvSpPr>
          <p:nvPr>
            <p:ph type="title"/>
          </p:nvPr>
        </p:nvSpPr>
        <p:spPr>
          <a:xfrm>
            <a:off x="609600" y="311182"/>
            <a:ext cx="10972800" cy="876546"/>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C30C21"/>
              </a:buClr>
              <a:buSzPts val="3200"/>
              <a:buFont typeface="Questrial"/>
              <a:buNone/>
              <a:defRPr sz="3200" b="0" i="0" u="none" strike="noStrike" cap="none">
                <a:solidFill>
                  <a:srgbClr val="C30C21"/>
                </a:solidFill>
                <a:latin typeface="Twentieth Century"/>
                <a:ea typeface="Twentieth Century"/>
                <a:cs typeface="Twentieth Century"/>
                <a:sym typeface="Twentieth Century"/>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24" name="Google Shape;124;p57"/>
          <p:cNvSpPr txBox="1">
            <a:spLocks noGrp="1"/>
          </p:cNvSpPr>
          <p:nvPr>
            <p:ph type="body" idx="1"/>
          </p:nvPr>
        </p:nvSpPr>
        <p:spPr>
          <a:xfrm>
            <a:off x="2220218" y="1452684"/>
            <a:ext cx="7187431" cy="4083966"/>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wentieth Century"/>
                <a:ea typeface="Twentieth Century"/>
                <a:cs typeface="Twentieth Century"/>
                <a:sym typeface="Twentieth Century"/>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estrial"/>
                <a:ea typeface="Questrial"/>
                <a:cs typeface="Questrial"/>
                <a:sym typeface="Quest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estrial"/>
                <a:ea typeface="Questrial"/>
                <a:cs typeface="Questrial"/>
                <a:sym typeface="Quest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57"/>
          <p:cNvSpPr txBox="1">
            <a:spLocks noGrp="1"/>
          </p:cNvSpPr>
          <p:nvPr>
            <p:ph type="sldNum" idx="12"/>
          </p:nvPr>
        </p:nvSpPr>
        <p:spPr>
          <a:xfrm>
            <a:off x="9144001" y="6492876"/>
            <a:ext cx="2844799"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FFFFFF"/>
              </a:buClr>
              <a:buSzPts val="250"/>
              <a:buFont typeface="Arial"/>
              <a:buNone/>
              <a:defRPr sz="1000" b="0" i="0" u="none" strike="noStrike" cap="none">
                <a:solidFill>
                  <a:srgbClr val="FFFFFF"/>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1596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ogo and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a:xfrm>
            <a:off x="10778836" y="6293899"/>
            <a:ext cx="721208" cy="365759"/>
          </a:xfrm>
          <a:prstGeom prst="rect">
            <a:avLst/>
          </a:prstGeom>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a:xfrm>
            <a:off x="5547361" y="6293105"/>
            <a:ext cx="5254751" cy="365125"/>
          </a:xfrm>
          <a:prstGeom prst="rect">
            <a:avLst/>
          </a:prstGeom>
        </p:spPr>
        <p:txBody>
          <a:bodyPr/>
          <a:lstStyle/>
          <a:p>
            <a:r>
              <a:rPr lang="en-US"/>
              <a:t>Footer</a:t>
            </a:r>
            <a:endParaRPr lang="en-US" dirty="0"/>
          </a:p>
        </p:txBody>
      </p:sp>
      <p:pic>
        <p:nvPicPr>
          <p:cNvPr id="6" name="Picture 5">
            <a:extLst>
              <a:ext uri="{FF2B5EF4-FFF2-40B4-BE49-F238E27FC236}">
                <a16:creationId xmlns:a16="http://schemas.microsoft.com/office/drawing/2014/main" id="{1BBD6591-4236-134E-A06A-84BEB5D41D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760" y="274320"/>
            <a:ext cx="1131232" cy="848424"/>
          </a:xfrm>
          <a:prstGeom prst="rect">
            <a:avLst/>
          </a:prstGeom>
          <a:noFill/>
        </p:spPr>
      </p:pic>
    </p:spTree>
    <p:extLst>
      <p:ext uri="{BB962C8B-B14F-4D97-AF65-F5344CB8AC3E}">
        <p14:creationId xmlns:p14="http://schemas.microsoft.com/office/powerpoint/2010/main" val="2155021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82"/>
        <p:cNvGrpSpPr/>
        <p:nvPr/>
      </p:nvGrpSpPr>
      <p:grpSpPr>
        <a:xfrm>
          <a:off x="0" y="0"/>
          <a:ext cx="0" cy="0"/>
          <a:chOff x="0" y="0"/>
          <a:chExt cx="0" cy="0"/>
        </a:xfrm>
      </p:grpSpPr>
      <p:sp>
        <p:nvSpPr>
          <p:cNvPr id="83" name="Google Shape;83;p71"/>
          <p:cNvSpPr txBox="1">
            <a:spLocks noGrp="1"/>
          </p:cNvSpPr>
          <p:nvPr>
            <p:ph type="body" idx="1"/>
          </p:nvPr>
        </p:nvSpPr>
        <p:spPr>
          <a:xfrm>
            <a:off x="5441499" y="2219219"/>
            <a:ext cx="6000444" cy="298361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640"/>
              </a:spcBef>
              <a:spcAft>
                <a:spcPts val="0"/>
              </a:spcAft>
              <a:buClr>
                <a:srgbClr val="DD8047"/>
              </a:buClr>
              <a:buSzPts val="3200"/>
              <a:buFont typeface="Twentieth Century"/>
              <a:buNone/>
              <a:defRPr>
                <a:solidFill>
                  <a:srgbClr val="DD8047"/>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Twentieth Century"/>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2416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5" name="Title 1"/>
          <p:cNvSpPr>
            <a:spLocks noGrp="1"/>
          </p:cNvSpPr>
          <p:nvPr>
            <p:ph type="title"/>
          </p:nvPr>
        </p:nvSpPr>
        <p:spPr>
          <a:xfrm>
            <a:off x="1727200" y="486893"/>
            <a:ext cx="9866811" cy="1037108"/>
          </a:xfrm>
          <a:prstGeom prst="rect">
            <a:avLst/>
          </a:prstGeom>
        </p:spPr>
        <p:txBody>
          <a:bodyPr anchor="ctr" anchorCtr="0">
            <a:normAutofit/>
          </a:bodyPr>
          <a:lstStyle>
            <a:lvl1pPr>
              <a:defRPr sz="3600" b="0" i="0">
                <a:latin typeface="Tw Cen MT" panose="020B0602020104020603" pitchFamily="34" charset="77"/>
              </a:defRPr>
            </a:lvl1pPr>
          </a:lstStyle>
          <a:p>
            <a:r>
              <a:rPr lang="en-US" dirty="0"/>
              <a:t>Click to edit Master title style</a:t>
            </a:r>
          </a:p>
        </p:txBody>
      </p:sp>
      <p:sp>
        <p:nvSpPr>
          <p:cNvPr id="6" name="Slide Number Placeholder 5"/>
          <p:cNvSpPr>
            <a:spLocks noGrp="1"/>
          </p:cNvSpPr>
          <p:nvPr>
            <p:ph type="sldNum" sz="quarter" idx="12"/>
          </p:nvPr>
        </p:nvSpPr>
        <p:spPr>
          <a:xfrm>
            <a:off x="9550400" y="6324601"/>
            <a:ext cx="2336800" cy="365125"/>
          </a:xfrm>
          <a:prstGeom prst="rect">
            <a:avLst/>
          </a:prstGeom>
        </p:spPr>
        <p:txBody>
          <a:bodyPr/>
          <a:lstStyle>
            <a:lvl1pPr>
              <a:defRPr b="0" i="0">
                <a:solidFill>
                  <a:srgbClr val="3A54A5"/>
                </a:solidFill>
                <a:latin typeface="Tw Cen MT" panose="020B0602020104020603" pitchFamily="34" charset="77"/>
                <a:ea typeface="Tw Cen MT"/>
                <a:cs typeface="Tw Cen MT"/>
              </a:defRPr>
            </a:lvl1pPr>
          </a:lstStyle>
          <a:p>
            <a:fld id="{6B3CDB91-A0BE-B241-B146-9B43CF5F526E}" type="slidenum">
              <a:rPr lang="en-US" sz="1800" smtClean="0"/>
              <a:pPr/>
              <a:t>‹#›</a:t>
            </a:fld>
            <a:endParaRPr lang="en-US" sz="1800" dirty="0">
              <a:ea typeface="+mn-ea"/>
              <a:cs typeface="+mn-cs"/>
            </a:endParaRPr>
          </a:p>
        </p:txBody>
      </p:sp>
    </p:spTree>
    <p:extLst>
      <p:ext uri="{BB962C8B-B14F-4D97-AF65-F5344CB8AC3E}">
        <p14:creationId xmlns:p14="http://schemas.microsoft.com/office/powerpoint/2010/main" val="333930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271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6394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4725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0090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2503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209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9960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334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0965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09B482E8-6E0E-1B4F-B1FD-C69DB9E858D9}" type="datetimeFigureOut">
              <a:rPr lang="en-US" smtClean="0"/>
              <a:pPr/>
              <a:t>1/13/2021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042371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115406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037095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1438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09B482E8-6E0E-1B4F-B1FD-C69DB9E858D9}" type="datetimeFigureOut">
              <a:rPr lang="en-US" smtClean="0"/>
              <a:pPr/>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082504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9735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305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934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685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5952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677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313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38015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482E8-6E0E-1B4F-B1FD-C69DB9E858D9}" type="datetimeFigureOut">
              <a:rPr lang="en-US" smtClean="0"/>
              <a:pPr/>
              <a:t>1/13/2021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269248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76" r:id="rId12"/>
    <p:sldLayoutId id="2147483777" r:id="rId13"/>
    <p:sldLayoutId id="2147483778" r:id="rId14"/>
    <p:sldLayoutId id="2147483779" r:id="rId15"/>
    <p:sldLayoutId id="2147483780" r:id="rId16"/>
    <p:sldLayoutId id="2147483781" r:id="rId17"/>
    <p:sldLayoutId id="2147483797"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1/13/2021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6261572"/>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1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1.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safesupportivelearning.ed.gov/building-trauma-sensitive-schools" TargetMode="External"/><Relationship Id="rId2" Type="http://schemas.openxmlformats.org/officeDocument/2006/relationships/notesSlide" Target="../notesSlides/notesSlide120.xml"/><Relationship Id="rId1" Type="http://schemas.openxmlformats.org/officeDocument/2006/relationships/slideLayout" Target="../slideLayouts/slideLayout18.xml"/><Relationship Id="rId4" Type="http://schemas.openxmlformats.org/officeDocument/2006/relationships/hyperlink" Target="http://www.pbis.org/"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amazon.com/Childhood-Disrupted-Biography-Becomes-Biology-ebook/dp/B00P434AWM/ref=sr_1_1" TargetMode="External"/><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edutopia.org/blog/brain-breaks-focused-attention-practices-lori-desautels"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5.xml"/><Relationship Id="rId1" Type="http://schemas.openxmlformats.org/officeDocument/2006/relationships/slideLayout" Target="../slideLayouts/slideLayout6.xml"/><Relationship Id="rId5" Type="http://schemas.openxmlformats.org/officeDocument/2006/relationships/hyperlink" Target="https://www.edutopia.org/blog/brain-breaks-focused-attention-practices-lori-desautels" TargetMode="External"/><Relationship Id="rId4" Type="http://schemas.openxmlformats.org/officeDocument/2006/relationships/image" Target="../media/image58.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3" Type="http://schemas.openxmlformats.org/officeDocument/2006/relationships/hyperlink" Target="https://www.edutopia.org/blog/morning-meeting-changing-classroom-culture-lisa-dabbs"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hyperlink" Target="https://www.responsiveclassroom.org/what-is-morning-meet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hyperlink" Target="http://www.cdc.gov/ace/index.htm"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google.com/search?q=under+the+surface+video&amp;oq=under+the+surface+video&amp;aqs=chrome..69i57.4623j0j1&amp;sourceid=chrome&amp;ie=UTF-8"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ideo" Target="https://www.youtube.com/embed/dkv56xxG44I?feature=oembed" TargetMode="Externa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s://www.google.com/url?sa=i&amp;url=https%3A%2F%2Fwww.slzusd.org%2Fapps%2Fpages%2Findex.jsp%3FuREC_ID%3D1208514%26type%3Dd%26pREC_ID%3D1446410&amp;psig=AOvVaw3nmvzx-O3fl6JVDBKgRdiT&amp;ust=1596830425805000&amp;source=images&amp;cd=vfe&amp;ved=2ahUKEwjtrtKDr4frAhUZ8awKHXHbAWQQr4kDegUIARCoAQ"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qIel4r3uK9k?feature=oembed" TargetMode="External"/><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hyperlink" Target="http://www.midwestpbis.org/materials/classroom-practices"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nsidehighered.com/advice/2020/06/03/seven-recommendations-helping-students-thrive-times-trauma"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theglenholmeschool.org/wp-content/uploads/2020/04/Mask-Wearing-PBIS-Lesson-Plan-2020.pdf?fbclid=IwAR0GTVcBIX-7d98RqWy_cJZw0U6cCswaSpSeRPvYrpcFKB-dajbxXw8_eQY"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insidehighered.com/advice/2020/06/03/seven-recommendations-helping-students-thrive-times-trauma"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s://drive.google.com/file/d/0B1-B5Pl4nuDwbWUxMlpnM2pEc2M/view"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61.tiff"/></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hyperlink" Target="https://www.facebook.com/nevadasctp/posts/3336617069895978" TargetMode="External"/><Relationship Id="rId4" Type="http://schemas.openxmlformats.org/officeDocument/2006/relationships/image" Target="https://scontent-ort2-2.xx.fbcdn.net/v/t1.0-9/116111156_3336622509895434_7386729778095180874_o.png?_nc_cat=110&amp;_nc_sid=730e14&amp;_nc_ohc=_1YKAjogRI4AX8fZUMt&amp;_nc_ht=scontent-ort2-2.xx&amp;oh=8c18cd9a75c64ceb040cec1e9f1e4511&amp;oe=5F527671"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CE7FAF6-78D5-4EEE-9BF7-6C3B1AFCFE04}"/>
              </a:ext>
            </a:extLst>
          </p:cNvPr>
          <p:cNvPicPr>
            <a:picLocks noChangeAspect="1"/>
          </p:cNvPicPr>
          <p:nvPr/>
        </p:nvPicPr>
        <p:blipFill>
          <a:blip r:embed="rId3"/>
          <a:stretch>
            <a:fillRect/>
          </a:stretch>
        </p:blipFill>
        <p:spPr>
          <a:xfrm>
            <a:off x="6629725" y="150473"/>
            <a:ext cx="5495965" cy="6076994"/>
          </a:xfrm>
          <a:prstGeom prst="rect">
            <a:avLst/>
          </a:prstGeom>
        </p:spPr>
      </p:pic>
      <p:sp>
        <p:nvSpPr>
          <p:cNvPr id="12" name="TextBox 11">
            <a:extLst>
              <a:ext uri="{FF2B5EF4-FFF2-40B4-BE49-F238E27FC236}">
                <a16:creationId xmlns:a16="http://schemas.microsoft.com/office/drawing/2014/main" id="{44186882-F31E-4C00-89BE-EDFB12208B2A}"/>
              </a:ext>
            </a:extLst>
          </p:cNvPr>
          <p:cNvSpPr txBox="1"/>
          <p:nvPr/>
        </p:nvSpPr>
        <p:spPr>
          <a:xfrm>
            <a:off x="28965" y="1586703"/>
            <a:ext cx="6289852" cy="5109091"/>
          </a:xfrm>
          <a:prstGeom prst="rect">
            <a:avLst/>
          </a:prstGeom>
          <a:noFill/>
        </p:spPr>
        <p:txBody>
          <a:bodyPr wrap="square">
            <a:spAutoFit/>
          </a:bodyPr>
          <a:lstStyle/>
          <a:p>
            <a:pPr algn="ctr"/>
            <a:r>
              <a:rPr lang="en-US" sz="5400" b="1" dirty="0">
                <a:solidFill>
                  <a:srgbClr val="1D9AA1"/>
                </a:solidFill>
                <a:effectLst/>
                <a:latin typeface="Century Gothic" panose="020B0502020202020204" pitchFamily="34" charset="0"/>
                <a:ea typeface="Century Gothic" panose="020B0502020202020204" pitchFamily="34" charset="0"/>
                <a:cs typeface="Calibri" panose="020F0502020204030204" pitchFamily="34" charset="0"/>
              </a:rPr>
              <a:t>PBIS </a:t>
            </a:r>
          </a:p>
          <a:p>
            <a:pPr marL="0" marR="0" algn="ctr">
              <a:spcBef>
                <a:spcPts val="0"/>
              </a:spcBef>
              <a:spcAft>
                <a:spcPts val="0"/>
              </a:spcAft>
            </a:pPr>
            <a:r>
              <a:rPr lang="en-US" sz="5400" b="1" dirty="0">
                <a:solidFill>
                  <a:srgbClr val="1D9AA1"/>
                </a:solidFill>
                <a:effectLst/>
                <a:latin typeface="Century Gothic" panose="020B0502020202020204" pitchFamily="34" charset="0"/>
                <a:ea typeface="Century Gothic" panose="020B0502020202020204" pitchFamily="34" charset="0"/>
                <a:cs typeface="Calibri" panose="020F0502020204030204" pitchFamily="34" charset="0"/>
              </a:rPr>
              <a:t>Trauma-Informed Alignment for High School Classrooms</a:t>
            </a:r>
            <a:br>
              <a:rPr lang="en-US" sz="4000" b="1" dirty="0">
                <a:solidFill>
                  <a:schemeClr val="accent1">
                    <a:lumMod val="50000"/>
                  </a:schemeClr>
                </a:solidFill>
              </a:rPr>
            </a:br>
            <a:r>
              <a:rPr lang="en-US" sz="1800" b="1"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Ami </a:t>
            </a:r>
            <a:r>
              <a:rPr lang="en-US" sz="1800" b="1" dirty="0" err="1">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Flammini</a:t>
            </a:r>
            <a:r>
              <a:rPr lang="en-US" sz="1800" b="1"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 LCSW</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1800" dirty="0">
                <a:solidFill>
                  <a:srgbClr val="201F1E"/>
                </a:solidFill>
                <a:effectLst/>
                <a:latin typeface="Century Gothic" panose="020B0502020202020204" pitchFamily="34" charset="0"/>
                <a:ea typeface="Times New Roman" panose="02020603050405020304" pitchFamily="18" charset="0"/>
                <a:cs typeface="Segoe UI" panose="020B0502040204020203" pitchFamily="34" charset="0"/>
              </a:rPr>
              <a:t>Technical Assistance &amp; Training Director</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1800" dirty="0">
                <a:solidFill>
                  <a:srgbClr val="201F1E"/>
                </a:solidFill>
                <a:effectLst/>
                <a:latin typeface="Century Gothic" panose="020B0502020202020204" pitchFamily="34" charset="0"/>
                <a:ea typeface="Times New Roman" panose="02020603050405020304" pitchFamily="18" charset="0"/>
                <a:cs typeface="Segoe UI" panose="020B0502040204020203" pitchFamily="34" charset="0"/>
              </a:rPr>
              <a:t>Midwest PBIS Network</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7C358B1-0AD1-43BA-B2AB-651FC35632E8}"/>
              </a:ext>
            </a:extLst>
          </p:cNvPr>
          <p:cNvSpPr/>
          <p:nvPr/>
        </p:nvSpPr>
        <p:spPr>
          <a:xfrm>
            <a:off x="66310" y="-271517"/>
            <a:ext cx="6215163" cy="200054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9999"/>
                </a:solidFill>
              </a:rPr>
              <a:t>WELCOME</a:t>
            </a:r>
          </a:p>
          <a:p>
            <a:pPr algn="ctr"/>
            <a:r>
              <a:rPr lang="en-US" sz="2800" b="1" dirty="0">
                <a:ln/>
                <a:solidFill>
                  <a:schemeClr val="bg1">
                    <a:lumMod val="65000"/>
                  </a:schemeClr>
                </a:solidFill>
              </a:rPr>
              <a:t>TEACHER Strand</a:t>
            </a:r>
          </a:p>
        </p:txBody>
      </p:sp>
      <p:pic>
        <p:nvPicPr>
          <p:cNvPr id="9" name="Picture 8" descr="A picture containing text, businesscard, clipart&#10;&#10;Description automatically generated">
            <a:extLst>
              <a:ext uri="{FF2B5EF4-FFF2-40B4-BE49-F238E27FC236}">
                <a16:creationId xmlns:a16="http://schemas.microsoft.com/office/drawing/2014/main" id="{AED515C0-8FEF-4E01-BD58-0653256C6F44}"/>
              </a:ext>
            </a:extLst>
          </p:cNvPr>
          <p:cNvPicPr>
            <a:picLocks noChangeAspect="1"/>
          </p:cNvPicPr>
          <p:nvPr/>
        </p:nvPicPr>
        <p:blipFill>
          <a:blip r:embed="rId4"/>
          <a:stretch>
            <a:fillRect/>
          </a:stretch>
        </p:blipFill>
        <p:spPr>
          <a:xfrm>
            <a:off x="6063632" y="3766436"/>
            <a:ext cx="2248040" cy="2000548"/>
          </a:xfrm>
          <a:prstGeom prst="rect">
            <a:avLst/>
          </a:prstGeom>
        </p:spPr>
      </p:pic>
      <p:pic>
        <p:nvPicPr>
          <p:cNvPr id="8" name="Picture 7" descr="A picture containing lamp, light&#10;&#10;Description automatically generated">
            <a:extLst>
              <a:ext uri="{FF2B5EF4-FFF2-40B4-BE49-F238E27FC236}">
                <a16:creationId xmlns:a16="http://schemas.microsoft.com/office/drawing/2014/main" id="{D662EDAF-79FD-436B-B063-613402032D50}"/>
              </a:ext>
            </a:extLst>
          </p:cNvPr>
          <p:cNvPicPr>
            <a:picLocks noChangeAspect="1"/>
          </p:cNvPicPr>
          <p:nvPr/>
        </p:nvPicPr>
        <p:blipFill>
          <a:blip r:embed="rId5"/>
          <a:stretch>
            <a:fillRect/>
          </a:stretch>
        </p:blipFill>
        <p:spPr>
          <a:xfrm>
            <a:off x="6131940" y="3766436"/>
            <a:ext cx="2179732" cy="2179732"/>
          </a:xfrm>
          <a:prstGeom prst="rect">
            <a:avLst/>
          </a:prstGeom>
        </p:spPr>
      </p:pic>
    </p:spTree>
    <p:extLst>
      <p:ext uri="{BB962C8B-B14F-4D97-AF65-F5344CB8AC3E}">
        <p14:creationId xmlns:p14="http://schemas.microsoft.com/office/powerpoint/2010/main" val="27187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250"/>
                                  </p:stCondLst>
                                  <p:endCondLst>
                                    <p:cond evt="onNext" delay="0">
                                      <p:tgtEl>
                                        <p:sldTgt/>
                                      </p:tgtEl>
                                    </p:cond>
                                  </p:endCondLst>
                                  <p:childTnLst>
                                    <p:animMotion origin="layout" path="M 0.03855 0.05579 C 0.05717 0.05579 0.07227 0.00787 0.07227 -0.05092 C 0.07227 -0.12014 0.05547 -0.14514 0.04532 -0.15579 L 0.03178 -0.16643 C 0.02162 -0.17708 0.00482 -0.2037 0.00482 -0.28194 C 0.00482 -0.33171 0.01993 -0.38866 0.03855 -0.38866 C 0.05717 -0.38866 0.07227 -0.33171 0.07227 -0.28194 C 0.07227 -0.2037 0.05547 -0.17708 0.04532 -0.16643 L 0.03178 -0.15579 C 0.02162 -0.14514 0.00482 -0.12014 0.00482 -0.05092 C 0.00482 0.00787 0.01993 0.05579 0.03855 0.05579 Z " pathEditMode="relative" rAng="16200000" ptsTypes="AAAAAAAAAAA">
                                      <p:cBhvr>
                                        <p:cTn id="6" dur="4750" fill="hold"/>
                                        <p:tgtEl>
                                          <p:spTgt spid="8"/>
                                        </p:tgtEl>
                                        <p:attrNameLst>
                                          <p:attrName>ppt_x</p:attrName>
                                          <p:attrName>ppt_y</p:attrName>
                                        </p:attrNameLst>
                                      </p:cBhvr>
                                      <p:rCtr x="0" y="-2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8CF0-9506-EE44-8E75-CEA89A4E2A5F}"/>
              </a:ext>
            </a:extLst>
          </p:cNvPr>
          <p:cNvSpPr>
            <a:spLocks noGrp="1"/>
          </p:cNvSpPr>
          <p:nvPr>
            <p:ph type="title"/>
          </p:nvPr>
        </p:nvSpPr>
        <p:spPr/>
        <p:txBody>
          <a:bodyPr/>
          <a:lstStyle/>
          <a:p>
            <a:pPr algn="ctr"/>
            <a:r>
              <a:rPr lang="en-US" b="1" dirty="0"/>
              <a:t>ALL ROADS LEAD BACK TO</a:t>
            </a:r>
          </a:p>
        </p:txBody>
      </p:sp>
      <p:pic>
        <p:nvPicPr>
          <p:cNvPr id="5" name="Content Placeholder 4">
            <a:extLst>
              <a:ext uri="{FF2B5EF4-FFF2-40B4-BE49-F238E27FC236}">
                <a16:creationId xmlns:a16="http://schemas.microsoft.com/office/drawing/2014/main" id="{0B9D1954-166A-BF4C-8122-3DFE79E79D1B}"/>
              </a:ext>
            </a:extLst>
          </p:cNvPr>
          <p:cNvPicPr>
            <a:picLocks noGrp="1" noChangeAspect="1"/>
          </p:cNvPicPr>
          <p:nvPr>
            <p:ph sz="half" idx="1"/>
          </p:nvPr>
        </p:nvPicPr>
        <p:blipFill>
          <a:blip r:embed="rId3"/>
          <a:stretch>
            <a:fillRect/>
          </a:stretch>
        </p:blipFill>
        <p:spPr>
          <a:xfrm>
            <a:off x="1798699" y="1825625"/>
            <a:ext cx="3547024" cy="4351338"/>
          </a:xfrm>
        </p:spPr>
      </p:pic>
      <p:sp>
        <p:nvSpPr>
          <p:cNvPr id="7" name="Content Placeholder 6">
            <a:extLst>
              <a:ext uri="{FF2B5EF4-FFF2-40B4-BE49-F238E27FC236}">
                <a16:creationId xmlns:a16="http://schemas.microsoft.com/office/drawing/2014/main" id="{7A020EB5-84F0-4241-83C9-678A56B1CEAB}"/>
              </a:ext>
            </a:extLst>
          </p:cNvPr>
          <p:cNvSpPr>
            <a:spLocks noGrp="1"/>
          </p:cNvSpPr>
          <p:nvPr>
            <p:ph sz="half" idx="2"/>
          </p:nvPr>
        </p:nvSpPr>
        <p:spPr/>
        <p:txBody>
          <a:bodyPr/>
          <a:lstStyle/>
          <a:p>
            <a:r>
              <a:rPr lang="en-US" dirty="0"/>
              <a:t>RELATIONSHIPS</a:t>
            </a:r>
          </a:p>
          <a:p>
            <a:pPr marL="0" indent="0">
              <a:buNone/>
            </a:pPr>
            <a:endParaRPr lang="en-US" dirty="0"/>
          </a:p>
          <a:p>
            <a:r>
              <a:rPr lang="en-US" dirty="0"/>
              <a:t>SAFETY</a:t>
            </a:r>
          </a:p>
          <a:p>
            <a:pPr marL="0" indent="0">
              <a:buNone/>
            </a:pPr>
            <a:endParaRPr lang="en-US" dirty="0"/>
          </a:p>
          <a:p>
            <a:r>
              <a:rPr lang="en-US" dirty="0"/>
              <a:t>CONSISTENCY &amp; PREDICTABILITY </a:t>
            </a:r>
          </a:p>
          <a:p>
            <a:pPr marL="0" indent="0">
              <a:buNone/>
            </a:pPr>
            <a:endParaRPr lang="en-US" dirty="0"/>
          </a:p>
          <a:p>
            <a:r>
              <a:rPr lang="en-US" dirty="0"/>
              <a:t>+TEACHING SKILLS</a:t>
            </a:r>
          </a:p>
        </p:txBody>
      </p:sp>
    </p:spTree>
    <p:extLst>
      <p:ext uri="{BB962C8B-B14F-4D97-AF65-F5344CB8AC3E}">
        <p14:creationId xmlns:p14="http://schemas.microsoft.com/office/powerpoint/2010/main" val="3150015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365125"/>
            <a:ext cx="11353800" cy="2098178"/>
          </a:xfrm>
        </p:spPr>
        <p:txBody>
          <a:bodyPr>
            <a:normAutofit/>
          </a:bodyPr>
          <a:lstStyle/>
          <a:p>
            <a:pPr algn="ctr"/>
            <a:r>
              <a:rPr lang="en" b="1" dirty="0"/>
              <a:t>THREE SPECIFIC SKILL SETS…</a:t>
            </a:r>
            <a:endParaRPr lang="en-US" dirty="0"/>
          </a:p>
        </p:txBody>
      </p:sp>
      <p:sp>
        <p:nvSpPr>
          <p:cNvPr id="6" name="TextBox 5">
            <a:extLst>
              <a:ext uri="{FF2B5EF4-FFF2-40B4-BE49-F238E27FC236}">
                <a16:creationId xmlns:a16="http://schemas.microsoft.com/office/drawing/2014/main" id="{DE5623E5-94D0-454C-B003-4B085C7B308A}"/>
              </a:ext>
            </a:extLst>
          </p:cNvPr>
          <p:cNvSpPr txBox="1"/>
          <p:nvPr/>
        </p:nvSpPr>
        <p:spPr>
          <a:xfrm>
            <a:off x="3419393" y="2626910"/>
            <a:ext cx="3656770" cy="748988"/>
          </a:xfrm>
          <a:prstGeom prst="rect">
            <a:avLst/>
          </a:prstGeom>
          <a:noFill/>
        </p:spPr>
        <p:txBody>
          <a:bodyPr wrap="none" rtlCol="0">
            <a:spAutoFit/>
          </a:bodyPr>
          <a:lstStyle/>
          <a:p>
            <a:r>
              <a:rPr lang="en-US" sz="3200" dirty="0"/>
              <a:t> </a:t>
            </a:r>
            <a:r>
              <a:rPr lang="en-US" sz="4267" dirty="0"/>
              <a:t>REGULATION</a:t>
            </a:r>
          </a:p>
        </p:txBody>
      </p:sp>
      <p:sp>
        <p:nvSpPr>
          <p:cNvPr id="7" name="TextBox 6">
            <a:extLst>
              <a:ext uri="{FF2B5EF4-FFF2-40B4-BE49-F238E27FC236}">
                <a16:creationId xmlns:a16="http://schemas.microsoft.com/office/drawing/2014/main" id="{739665B3-3CD8-D749-B769-867790C38DA5}"/>
              </a:ext>
            </a:extLst>
          </p:cNvPr>
          <p:cNvSpPr txBox="1"/>
          <p:nvPr/>
        </p:nvSpPr>
        <p:spPr>
          <a:xfrm>
            <a:off x="3222445" y="3539505"/>
            <a:ext cx="4071949" cy="748988"/>
          </a:xfrm>
          <a:prstGeom prst="rect">
            <a:avLst/>
          </a:prstGeom>
          <a:noFill/>
        </p:spPr>
        <p:txBody>
          <a:bodyPr wrap="none" rtlCol="0">
            <a:spAutoFit/>
          </a:bodyPr>
          <a:lstStyle/>
          <a:p>
            <a:r>
              <a:rPr lang="en-US" sz="4267" dirty="0">
                <a:solidFill>
                  <a:schemeClr val="accent6"/>
                </a:solidFill>
              </a:rPr>
              <a:t>RELATIONSHIPS</a:t>
            </a:r>
          </a:p>
        </p:txBody>
      </p:sp>
      <p:sp>
        <p:nvSpPr>
          <p:cNvPr id="9" name="Rectangle 8">
            <a:extLst>
              <a:ext uri="{FF2B5EF4-FFF2-40B4-BE49-F238E27FC236}">
                <a16:creationId xmlns:a16="http://schemas.microsoft.com/office/drawing/2014/main" id="{3812247C-4D8B-014B-808F-32EB4375320A}"/>
              </a:ext>
            </a:extLst>
          </p:cNvPr>
          <p:cNvSpPr/>
          <p:nvPr/>
        </p:nvSpPr>
        <p:spPr>
          <a:xfrm>
            <a:off x="3061441" y="4452100"/>
            <a:ext cx="4770858" cy="748988"/>
          </a:xfrm>
          <a:prstGeom prst="rect">
            <a:avLst/>
          </a:prstGeom>
        </p:spPr>
        <p:txBody>
          <a:bodyPr wrap="none">
            <a:spAutoFit/>
          </a:bodyPr>
          <a:lstStyle/>
          <a:p>
            <a:r>
              <a:rPr lang="en-US" sz="3200" dirty="0"/>
              <a:t> </a:t>
            </a:r>
            <a:r>
              <a:rPr lang="en-US" sz="4267" dirty="0"/>
              <a:t>SELF-AWARENESS</a:t>
            </a:r>
          </a:p>
        </p:txBody>
      </p:sp>
      <p:sp>
        <p:nvSpPr>
          <p:cNvPr id="2" name="Rectangle 1">
            <a:extLst>
              <a:ext uri="{FF2B5EF4-FFF2-40B4-BE49-F238E27FC236}">
                <a16:creationId xmlns:a16="http://schemas.microsoft.com/office/drawing/2014/main" id="{B470AAB0-C129-BD41-9590-0D142F9E699B}"/>
              </a:ext>
            </a:extLst>
          </p:cNvPr>
          <p:cNvSpPr/>
          <p:nvPr/>
        </p:nvSpPr>
        <p:spPr>
          <a:xfrm>
            <a:off x="1520485" y="6092624"/>
            <a:ext cx="9833316" cy="369332"/>
          </a:xfrm>
          <a:prstGeom prst="rect">
            <a:avLst/>
          </a:prstGeom>
        </p:spPr>
        <p:txBody>
          <a:bodyPr wrap="square">
            <a:spAutoFit/>
          </a:bodyPr>
          <a:lstStyle/>
          <a:p>
            <a:r>
              <a:rPr lang="en-US" dirty="0"/>
              <a:t>https://</a:t>
            </a:r>
            <a:r>
              <a:rPr lang="en-US" dirty="0" err="1"/>
              <a:t>drive.google.com</a:t>
            </a:r>
            <a:r>
              <a:rPr lang="en-US" dirty="0"/>
              <a:t>/file/d/19tr7174tY9DPzlMaJ-x2YMEeJ9ad1l01/view</a:t>
            </a:r>
          </a:p>
        </p:txBody>
      </p:sp>
    </p:spTree>
    <p:extLst>
      <p:ext uri="{BB962C8B-B14F-4D97-AF65-F5344CB8AC3E}">
        <p14:creationId xmlns:p14="http://schemas.microsoft.com/office/powerpoint/2010/main" val="39476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p:cTn id="19"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725859-F58D-8D46-8DA2-F33DFD3C5EF7}"/>
              </a:ext>
            </a:extLst>
          </p:cNvPr>
          <p:cNvSpPr>
            <a:spLocks noGrp="1"/>
          </p:cNvSpPr>
          <p:nvPr>
            <p:ph type="title"/>
          </p:nvPr>
        </p:nvSpPr>
        <p:spPr/>
        <p:txBody>
          <a:bodyPr/>
          <a:lstStyle/>
          <a:p>
            <a:r>
              <a:rPr lang="en-US" dirty="0"/>
              <a:t>THIS </a:t>
            </a:r>
            <a:r>
              <a:rPr lang="en-US" b="1" dirty="0"/>
              <a:t>IS</a:t>
            </a:r>
            <a:r>
              <a:rPr lang="en-US" dirty="0"/>
              <a:t> DOABLE…</a:t>
            </a:r>
          </a:p>
        </p:txBody>
      </p:sp>
      <p:sp>
        <p:nvSpPr>
          <p:cNvPr id="7" name="Content Placeholder 6">
            <a:extLst>
              <a:ext uri="{FF2B5EF4-FFF2-40B4-BE49-F238E27FC236}">
                <a16:creationId xmlns:a16="http://schemas.microsoft.com/office/drawing/2014/main" id="{583F4A2D-2CE0-0D40-8405-B5E9FA51C8E6}"/>
              </a:ext>
            </a:extLst>
          </p:cNvPr>
          <p:cNvSpPr>
            <a:spLocks noGrp="1"/>
          </p:cNvSpPr>
          <p:nvPr>
            <p:ph sz="half" idx="2"/>
          </p:nvPr>
        </p:nvSpPr>
        <p:spPr>
          <a:xfrm>
            <a:off x="838200" y="1984268"/>
            <a:ext cx="8197312" cy="4351338"/>
          </a:xfrm>
        </p:spPr>
        <p:txBody>
          <a:bodyPr/>
          <a:lstStyle/>
          <a:p>
            <a:pPr marL="0" indent="0">
              <a:buNone/>
            </a:pPr>
            <a:r>
              <a:rPr lang="en-US" dirty="0"/>
              <a:t>Monday:  School-wide lesson</a:t>
            </a:r>
          </a:p>
          <a:p>
            <a:pPr marL="0" indent="0">
              <a:buNone/>
            </a:pPr>
            <a:r>
              <a:rPr lang="en-US" dirty="0"/>
              <a:t>Tuesday:  Journal Prompt (self-awareness)</a:t>
            </a:r>
          </a:p>
          <a:p>
            <a:pPr marL="0" indent="0">
              <a:buNone/>
            </a:pPr>
            <a:r>
              <a:rPr lang="en-US" dirty="0"/>
              <a:t>Wednesday:  Regulation Practice</a:t>
            </a:r>
          </a:p>
          <a:p>
            <a:pPr marL="0" indent="0">
              <a:buNone/>
            </a:pPr>
            <a:r>
              <a:rPr lang="en-US" dirty="0"/>
              <a:t>Thursday:  Journal Prompt (relationships)</a:t>
            </a:r>
          </a:p>
          <a:p>
            <a:pPr marL="0" indent="0">
              <a:buNone/>
            </a:pPr>
            <a:r>
              <a:rPr lang="en-US" dirty="0"/>
              <a:t>Friday:  Appreciation, Apology, AHA</a:t>
            </a:r>
          </a:p>
        </p:txBody>
      </p:sp>
      <p:pic>
        <p:nvPicPr>
          <p:cNvPr id="4" name="Picture 3">
            <a:extLst>
              <a:ext uri="{FF2B5EF4-FFF2-40B4-BE49-F238E27FC236}">
                <a16:creationId xmlns:a16="http://schemas.microsoft.com/office/drawing/2014/main" id="{1E24F33C-E97A-9648-B570-6C0D0F1DBF78}"/>
              </a:ext>
            </a:extLst>
          </p:cNvPr>
          <p:cNvPicPr>
            <a:picLocks noChangeAspect="1"/>
          </p:cNvPicPr>
          <p:nvPr/>
        </p:nvPicPr>
        <p:blipFill>
          <a:blip r:embed="rId3"/>
          <a:stretch>
            <a:fillRect/>
          </a:stretch>
        </p:blipFill>
        <p:spPr>
          <a:xfrm>
            <a:off x="8226940" y="0"/>
            <a:ext cx="3844355" cy="2557220"/>
          </a:xfrm>
          <a:prstGeom prst="rect">
            <a:avLst/>
          </a:prstGeom>
        </p:spPr>
      </p:pic>
    </p:spTree>
    <p:extLst>
      <p:ext uri="{BB962C8B-B14F-4D97-AF65-F5344CB8AC3E}">
        <p14:creationId xmlns:p14="http://schemas.microsoft.com/office/powerpoint/2010/main" val="40016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672A92-E5FA-1041-AF21-9D26023258B9}"/>
              </a:ext>
            </a:extLst>
          </p:cNvPr>
          <p:cNvSpPr>
            <a:spLocks noGrp="1"/>
          </p:cNvSpPr>
          <p:nvPr>
            <p:ph type="title"/>
          </p:nvPr>
        </p:nvSpPr>
        <p:spPr/>
        <p:txBody>
          <a:bodyPr/>
          <a:lstStyle/>
          <a:p>
            <a:r>
              <a:rPr lang="en-US" b="1" dirty="0"/>
              <a:t>REMEMBER</a:t>
            </a:r>
            <a:r>
              <a:rPr lang="en-US" dirty="0"/>
              <a:t>…</a:t>
            </a:r>
          </a:p>
        </p:txBody>
      </p:sp>
      <p:sp>
        <p:nvSpPr>
          <p:cNvPr id="6" name="Content Placeholder 5">
            <a:extLst>
              <a:ext uri="{FF2B5EF4-FFF2-40B4-BE49-F238E27FC236}">
                <a16:creationId xmlns:a16="http://schemas.microsoft.com/office/drawing/2014/main" id="{1CCC02FF-47F2-9F4A-B79A-C1000D533375}"/>
              </a:ext>
            </a:extLst>
          </p:cNvPr>
          <p:cNvSpPr>
            <a:spLocks noGrp="1"/>
          </p:cNvSpPr>
          <p:nvPr>
            <p:ph idx="1"/>
          </p:nvPr>
        </p:nvSpPr>
        <p:spPr/>
        <p:txBody>
          <a:bodyPr/>
          <a:lstStyle/>
          <a:p>
            <a:r>
              <a:rPr lang="en-US" dirty="0"/>
              <a:t>Set-up schoolwide</a:t>
            </a:r>
          </a:p>
          <a:p>
            <a:r>
              <a:rPr lang="en-US" dirty="0"/>
              <a:t>Create </a:t>
            </a:r>
            <a:r>
              <a:rPr lang="en-US" sz="4000" b="1" dirty="0"/>
              <a:t>Routines</a:t>
            </a:r>
            <a:r>
              <a:rPr lang="en-US" dirty="0"/>
              <a:t> for the +Skills</a:t>
            </a:r>
          </a:p>
          <a:p>
            <a:r>
              <a:rPr lang="en-US" dirty="0"/>
              <a:t>Effective &amp; Efficient</a:t>
            </a:r>
          </a:p>
          <a:p>
            <a:r>
              <a:rPr lang="en-US" dirty="0"/>
              <a:t>Measure fidelity</a:t>
            </a:r>
          </a:p>
          <a:p>
            <a:r>
              <a:rPr lang="en-US" dirty="0"/>
              <a:t>Measure outcomes</a:t>
            </a:r>
          </a:p>
        </p:txBody>
      </p:sp>
      <p:pic>
        <p:nvPicPr>
          <p:cNvPr id="8" name="Picture 7">
            <a:extLst>
              <a:ext uri="{FF2B5EF4-FFF2-40B4-BE49-F238E27FC236}">
                <a16:creationId xmlns:a16="http://schemas.microsoft.com/office/drawing/2014/main" id="{1BCD1867-1BD8-454B-BB59-4510BCF83653}"/>
              </a:ext>
            </a:extLst>
          </p:cNvPr>
          <p:cNvPicPr>
            <a:picLocks noChangeAspect="1"/>
          </p:cNvPicPr>
          <p:nvPr/>
        </p:nvPicPr>
        <p:blipFill>
          <a:blip r:embed="rId3"/>
          <a:stretch>
            <a:fillRect/>
          </a:stretch>
        </p:blipFill>
        <p:spPr>
          <a:xfrm>
            <a:off x="7971295" y="0"/>
            <a:ext cx="3657600" cy="2438400"/>
          </a:xfrm>
          <a:prstGeom prst="rect">
            <a:avLst/>
          </a:prstGeom>
        </p:spPr>
      </p:pic>
    </p:spTree>
    <p:extLst>
      <p:ext uri="{BB962C8B-B14F-4D97-AF65-F5344CB8AC3E}">
        <p14:creationId xmlns:p14="http://schemas.microsoft.com/office/powerpoint/2010/main" val="31742416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949F-8EBD-B141-8383-68BABF3684E2}"/>
              </a:ext>
            </a:extLst>
          </p:cNvPr>
          <p:cNvSpPr>
            <a:spLocks noGrp="1"/>
          </p:cNvSpPr>
          <p:nvPr>
            <p:ph type="title"/>
          </p:nvPr>
        </p:nvSpPr>
        <p:spPr>
          <a:xfrm>
            <a:off x="658318" y="2463748"/>
            <a:ext cx="10515600" cy="1325563"/>
          </a:xfrm>
          <a:solidFill>
            <a:srgbClr val="FF0000"/>
          </a:solidFill>
        </p:spPr>
        <p:txBody>
          <a:bodyPr>
            <a:normAutofit/>
          </a:bodyPr>
          <a:lstStyle/>
          <a:p>
            <a:pPr algn="ctr"/>
            <a:r>
              <a:rPr lang="en-US" sz="5400" b="1" dirty="0"/>
              <a:t>C’MON!</a:t>
            </a:r>
            <a:br>
              <a:rPr lang="en-US" sz="5400" b="1" dirty="0"/>
            </a:br>
            <a:r>
              <a:rPr lang="en-US" sz="5400" b="1" dirty="0"/>
              <a:t> THIS IS HIGH SCHOOL…</a:t>
            </a:r>
          </a:p>
        </p:txBody>
      </p:sp>
    </p:spTree>
    <p:extLst>
      <p:ext uri="{BB962C8B-B14F-4D97-AF65-F5344CB8AC3E}">
        <p14:creationId xmlns:p14="http://schemas.microsoft.com/office/powerpoint/2010/main" val="43806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E4B5C-5970-E44B-8F03-EF6BA8331EAD}"/>
              </a:ext>
            </a:extLst>
          </p:cNvPr>
          <p:cNvSpPr>
            <a:spLocks noGrp="1"/>
          </p:cNvSpPr>
          <p:nvPr>
            <p:ph type="title"/>
          </p:nvPr>
        </p:nvSpPr>
        <p:spPr>
          <a:xfrm>
            <a:off x="838200" y="682386"/>
            <a:ext cx="10515600" cy="1325563"/>
          </a:xfrm>
        </p:spPr>
        <p:txBody>
          <a:bodyPr>
            <a:normAutofit fontScale="90000"/>
          </a:bodyPr>
          <a:lstStyle/>
          <a:p>
            <a:pPr algn="ctr"/>
            <a:r>
              <a:rPr lang="en-US" b="1" dirty="0"/>
              <a:t>BEST PREDICTORS OF COLLEGE SUCCESS</a:t>
            </a:r>
            <a:br>
              <a:rPr lang="en-US" b="1" dirty="0"/>
            </a:br>
            <a:endParaRPr lang="en-US" b="1" dirty="0"/>
          </a:p>
        </p:txBody>
      </p:sp>
      <p:sp>
        <p:nvSpPr>
          <p:cNvPr id="3" name="Content Placeholder 2">
            <a:extLst>
              <a:ext uri="{FF2B5EF4-FFF2-40B4-BE49-F238E27FC236}">
                <a16:creationId xmlns:a16="http://schemas.microsoft.com/office/drawing/2014/main" id="{01A04ECB-8BFF-174F-BCFA-0929B5276736}"/>
              </a:ext>
            </a:extLst>
          </p:cNvPr>
          <p:cNvSpPr>
            <a:spLocks noGrp="1"/>
          </p:cNvSpPr>
          <p:nvPr>
            <p:ph idx="1"/>
          </p:nvPr>
        </p:nvSpPr>
        <p:spPr>
          <a:xfrm>
            <a:off x="838200" y="5832240"/>
            <a:ext cx="10515600" cy="1325563"/>
          </a:xfrm>
        </p:spPr>
        <p:txBody>
          <a:bodyPr>
            <a:normAutofit/>
          </a:bodyPr>
          <a:lstStyle/>
          <a:p>
            <a:endParaRPr lang="en-US" dirty="0"/>
          </a:p>
          <a:p>
            <a:pPr marL="0" indent="0" algn="ctr">
              <a:buNone/>
            </a:pPr>
            <a:r>
              <a:rPr lang="en-US" sz="1600" dirty="0" err="1"/>
              <a:t>Rostain</a:t>
            </a:r>
            <a:r>
              <a:rPr lang="en-US" sz="1600" dirty="0"/>
              <a:t>, Anthony L. . The Stressed Years of Their Lives (p. 25). St. Martin's Publishing Group. Kindle Edition.</a:t>
            </a:r>
          </a:p>
        </p:txBody>
      </p:sp>
      <p:sp>
        <p:nvSpPr>
          <p:cNvPr id="4" name="TextBox 3">
            <a:extLst>
              <a:ext uri="{FF2B5EF4-FFF2-40B4-BE49-F238E27FC236}">
                <a16:creationId xmlns:a16="http://schemas.microsoft.com/office/drawing/2014/main" id="{0D192342-2CAE-9148-A4E9-6D668DCC8F9A}"/>
              </a:ext>
            </a:extLst>
          </p:cNvPr>
          <p:cNvSpPr txBox="1"/>
          <p:nvPr/>
        </p:nvSpPr>
        <p:spPr>
          <a:xfrm>
            <a:off x="1918741" y="7405141"/>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27B74758-931E-1D45-B1A1-A7DD978FA024}"/>
              </a:ext>
            </a:extLst>
          </p:cNvPr>
          <p:cNvSpPr/>
          <p:nvPr/>
        </p:nvSpPr>
        <p:spPr>
          <a:xfrm>
            <a:off x="2103472" y="2113206"/>
            <a:ext cx="7839856" cy="646331"/>
          </a:xfrm>
          <a:prstGeom prst="rect">
            <a:avLst/>
          </a:prstGeom>
        </p:spPr>
        <p:txBody>
          <a:bodyPr wrap="square">
            <a:spAutoFit/>
          </a:bodyPr>
          <a:lstStyle/>
          <a:p>
            <a:pPr algn="ctr"/>
            <a:r>
              <a:rPr lang="en-US" sz="3600" dirty="0"/>
              <a:t>Social and emotional readiness</a:t>
            </a:r>
          </a:p>
        </p:txBody>
      </p:sp>
      <p:sp>
        <p:nvSpPr>
          <p:cNvPr id="6" name="TextBox 5">
            <a:extLst>
              <a:ext uri="{FF2B5EF4-FFF2-40B4-BE49-F238E27FC236}">
                <a16:creationId xmlns:a16="http://schemas.microsoft.com/office/drawing/2014/main" id="{45EA9650-E328-A647-9D06-3088F6BF53DE}"/>
              </a:ext>
            </a:extLst>
          </p:cNvPr>
          <p:cNvSpPr txBox="1"/>
          <p:nvPr/>
        </p:nvSpPr>
        <p:spPr>
          <a:xfrm>
            <a:off x="3552669" y="4272197"/>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CF325B60-985F-754B-A755-A96DF215B6C7}"/>
              </a:ext>
            </a:extLst>
          </p:cNvPr>
          <p:cNvSpPr txBox="1"/>
          <p:nvPr/>
        </p:nvSpPr>
        <p:spPr>
          <a:xfrm>
            <a:off x="2479460" y="2888263"/>
            <a:ext cx="4926349" cy="646331"/>
          </a:xfrm>
          <a:prstGeom prst="rect">
            <a:avLst/>
          </a:prstGeom>
          <a:noFill/>
        </p:spPr>
        <p:txBody>
          <a:bodyPr wrap="none" rtlCol="0">
            <a:spAutoFit/>
          </a:bodyPr>
          <a:lstStyle/>
          <a:p>
            <a:r>
              <a:rPr lang="en-US" sz="3600" dirty="0"/>
              <a:t>Life skills and maturity</a:t>
            </a:r>
          </a:p>
        </p:txBody>
      </p:sp>
      <p:sp>
        <p:nvSpPr>
          <p:cNvPr id="8" name="Rectangle 7">
            <a:extLst>
              <a:ext uri="{FF2B5EF4-FFF2-40B4-BE49-F238E27FC236}">
                <a16:creationId xmlns:a16="http://schemas.microsoft.com/office/drawing/2014/main" id="{4EDBF9BD-5ADB-9C43-ADCD-B068E3AEA1F3}"/>
              </a:ext>
            </a:extLst>
          </p:cNvPr>
          <p:cNvSpPr/>
          <p:nvPr/>
        </p:nvSpPr>
        <p:spPr>
          <a:xfrm>
            <a:off x="1473630" y="4098464"/>
            <a:ext cx="10088105" cy="1323439"/>
          </a:xfrm>
          <a:prstGeom prst="rect">
            <a:avLst/>
          </a:prstGeom>
        </p:spPr>
        <p:txBody>
          <a:bodyPr wrap="square">
            <a:spAutoFit/>
          </a:bodyPr>
          <a:lstStyle/>
          <a:p>
            <a:r>
              <a:rPr lang="en-US" sz="4000" b="1" dirty="0"/>
              <a:t>BEST PREDICTORS OF </a:t>
            </a:r>
            <a:r>
              <a:rPr lang="en-US" sz="4000" b="1" dirty="0">
                <a:solidFill>
                  <a:srgbClr val="FF0000"/>
                </a:solidFill>
              </a:rPr>
              <a:t> LIFE </a:t>
            </a:r>
            <a:r>
              <a:rPr lang="en-US" sz="4000" b="1" dirty="0"/>
              <a:t>SUCCESS</a:t>
            </a:r>
            <a:br>
              <a:rPr lang="en-US" sz="4000" b="1" dirty="0"/>
            </a:br>
            <a:endParaRPr lang="en-US" sz="4000" dirty="0"/>
          </a:p>
        </p:txBody>
      </p:sp>
    </p:spTree>
    <p:extLst>
      <p:ext uri="{BB962C8B-B14F-4D97-AF65-F5344CB8AC3E}">
        <p14:creationId xmlns:p14="http://schemas.microsoft.com/office/powerpoint/2010/main" val="55264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C39E2A-CB18-AE44-B871-8D01C22D71EE}"/>
              </a:ext>
            </a:extLst>
          </p:cNvPr>
          <p:cNvSpPr/>
          <p:nvPr/>
        </p:nvSpPr>
        <p:spPr>
          <a:xfrm>
            <a:off x="970671" y="1690687"/>
            <a:ext cx="9833317" cy="3416320"/>
          </a:xfrm>
          <a:prstGeom prst="rect">
            <a:avLst/>
          </a:prstGeom>
        </p:spPr>
        <p:txBody>
          <a:bodyPr wrap="square">
            <a:spAutoFit/>
          </a:bodyPr>
          <a:lstStyle/>
          <a:p>
            <a:pPr marL="571500" indent="-571500">
              <a:buFont typeface="Arial" panose="020B0604020202020204" pitchFamily="34" charset="0"/>
              <a:buChar char="•"/>
            </a:pPr>
            <a:r>
              <a:rPr lang="en-US" sz="3600" dirty="0"/>
              <a:t>Social and emotional skills </a:t>
            </a:r>
          </a:p>
          <a:p>
            <a:endParaRPr lang="en-US" sz="3600" dirty="0"/>
          </a:p>
          <a:p>
            <a:r>
              <a:rPr lang="en-US" sz="3600" dirty="0"/>
              <a:t>…The more prepared he will likely be on the day of his departure from home.</a:t>
            </a:r>
          </a:p>
          <a:p>
            <a:endParaRPr lang="en-US" dirty="0"/>
          </a:p>
          <a:p>
            <a:endParaRPr lang="en-US" dirty="0"/>
          </a:p>
          <a:p>
            <a:r>
              <a:rPr lang="en-US" dirty="0" err="1"/>
              <a:t>Rostain</a:t>
            </a:r>
            <a:r>
              <a:rPr lang="en-US" dirty="0"/>
              <a:t>, Anthony L. . The Stressed Years of Their Lives (pp. 32-33). St. Martin's Publishing Group. Kindle Edition. </a:t>
            </a:r>
          </a:p>
        </p:txBody>
      </p:sp>
      <p:sp>
        <p:nvSpPr>
          <p:cNvPr id="2" name="Title 1">
            <a:extLst>
              <a:ext uri="{FF2B5EF4-FFF2-40B4-BE49-F238E27FC236}">
                <a16:creationId xmlns:a16="http://schemas.microsoft.com/office/drawing/2014/main" id="{4FF9D086-E54B-6948-A827-4573CF9C26E4}"/>
              </a:ext>
            </a:extLst>
          </p:cNvPr>
          <p:cNvSpPr>
            <a:spLocks noGrp="1"/>
          </p:cNvSpPr>
          <p:nvPr>
            <p:ph type="title"/>
          </p:nvPr>
        </p:nvSpPr>
        <p:spPr/>
        <p:txBody>
          <a:bodyPr/>
          <a:lstStyle/>
          <a:p>
            <a:pPr algn="ctr"/>
            <a:r>
              <a:rPr lang="en-US" b="1" dirty="0"/>
              <a:t>WE NEVER STOP LEARNING</a:t>
            </a:r>
          </a:p>
        </p:txBody>
      </p:sp>
    </p:spTree>
    <p:extLst>
      <p:ext uri="{BB962C8B-B14F-4D97-AF65-F5344CB8AC3E}">
        <p14:creationId xmlns:p14="http://schemas.microsoft.com/office/powerpoint/2010/main" val="1498393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D667-0183-E346-9215-54B9500E0BB8}"/>
              </a:ext>
            </a:extLst>
          </p:cNvPr>
          <p:cNvSpPr>
            <a:spLocks noGrp="1"/>
          </p:cNvSpPr>
          <p:nvPr>
            <p:ph type="title"/>
          </p:nvPr>
        </p:nvSpPr>
        <p:spPr>
          <a:xfrm>
            <a:off x="838200" y="80337"/>
            <a:ext cx="5604803" cy="1020425"/>
          </a:xfrm>
        </p:spPr>
        <p:txBody>
          <a:bodyPr>
            <a:normAutofit/>
          </a:bodyPr>
          <a:lstStyle/>
          <a:p>
            <a:r>
              <a:rPr lang="en-US" b="1" dirty="0"/>
              <a:t>SKILLS YOUTH NEED</a:t>
            </a:r>
          </a:p>
        </p:txBody>
      </p:sp>
      <p:sp>
        <p:nvSpPr>
          <p:cNvPr id="3" name="Content Placeholder 2">
            <a:extLst>
              <a:ext uri="{FF2B5EF4-FFF2-40B4-BE49-F238E27FC236}">
                <a16:creationId xmlns:a16="http://schemas.microsoft.com/office/drawing/2014/main" id="{8527CFEA-0AEA-4C42-B830-232B2BA6C77D}"/>
              </a:ext>
            </a:extLst>
          </p:cNvPr>
          <p:cNvSpPr>
            <a:spLocks noGrp="1"/>
          </p:cNvSpPr>
          <p:nvPr>
            <p:ph idx="1"/>
          </p:nvPr>
        </p:nvSpPr>
        <p:spPr>
          <a:xfrm>
            <a:off x="838200" y="1495841"/>
            <a:ext cx="10515600" cy="4351338"/>
          </a:xfrm>
        </p:spPr>
        <p:txBody>
          <a:bodyPr>
            <a:normAutofit fontScale="62500" lnSpcReduction="20000"/>
          </a:bodyPr>
          <a:lstStyle/>
          <a:p>
            <a:pPr>
              <a:buFont typeface="Wingdings" pitchFamily="2" charset="2"/>
              <a:buChar char="q"/>
            </a:pPr>
            <a:r>
              <a:rPr lang="en-US" dirty="0"/>
              <a:t>CONSCIENTIOUSNESS</a:t>
            </a:r>
          </a:p>
          <a:p>
            <a:pPr marL="0" indent="0">
              <a:buNone/>
            </a:pPr>
            <a:endParaRPr lang="en-US" dirty="0"/>
          </a:p>
          <a:p>
            <a:pPr>
              <a:buFont typeface="Wingdings" pitchFamily="2" charset="2"/>
              <a:buChar char="q"/>
            </a:pPr>
            <a:r>
              <a:rPr lang="en-US" dirty="0"/>
              <a:t>SELF-MANAGEMENT</a:t>
            </a:r>
          </a:p>
          <a:p>
            <a:pPr marL="0" indent="0">
              <a:buNone/>
            </a:pPr>
            <a:endParaRPr lang="en-US" dirty="0"/>
          </a:p>
          <a:p>
            <a:pPr>
              <a:buFont typeface="Wingdings" pitchFamily="2" charset="2"/>
              <a:buChar char="q"/>
            </a:pPr>
            <a:r>
              <a:rPr lang="en-US" dirty="0"/>
              <a:t>INTERPERSONAL SKILLS</a:t>
            </a:r>
          </a:p>
          <a:p>
            <a:pPr marL="0" indent="0">
              <a:buNone/>
            </a:pPr>
            <a:endParaRPr lang="en-US" dirty="0"/>
          </a:p>
          <a:p>
            <a:pPr>
              <a:buFont typeface="Wingdings" pitchFamily="2" charset="2"/>
              <a:buChar char="q"/>
            </a:pPr>
            <a:r>
              <a:rPr lang="en-US" dirty="0"/>
              <a:t>SELF-CONTROL</a:t>
            </a:r>
          </a:p>
          <a:p>
            <a:pPr marL="0" indent="0">
              <a:buNone/>
            </a:pPr>
            <a:endParaRPr lang="en-US" dirty="0"/>
          </a:p>
          <a:p>
            <a:pPr>
              <a:buFont typeface="Wingdings" pitchFamily="2" charset="2"/>
              <a:buChar char="q"/>
            </a:pPr>
            <a:r>
              <a:rPr lang="en-US" dirty="0"/>
              <a:t>GRIT</a:t>
            </a:r>
          </a:p>
          <a:p>
            <a:pPr marL="0" indent="0">
              <a:buNone/>
            </a:pPr>
            <a:endParaRPr lang="en-US" dirty="0"/>
          </a:p>
          <a:p>
            <a:pPr>
              <a:buFont typeface="Wingdings" pitchFamily="2" charset="2"/>
              <a:buChar char="q"/>
            </a:pPr>
            <a:r>
              <a:rPr lang="en-US" dirty="0"/>
              <a:t>RISK MANAGEMENT</a:t>
            </a:r>
          </a:p>
          <a:p>
            <a:pPr>
              <a:buFont typeface="Wingdings" pitchFamily="2" charset="2"/>
              <a:buChar char="q"/>
            </a:pPr>
            <a:endParaRPr lang="en-US" dirty="0"/>
          </a:p>
          <a:p>
            <a:pPr marL="0" indent="0">
              <a:buNone/>
            </a:pPr>
            <a:r>
              <a:rPr lang="en-US" dirty="0" err="1"/>
              <a:t>Rostain</a:t>
            </a:r>
            <a:r>
              <a:rPr lang="en-US" dirty="0"/>
              <a:t>, Anthony L. . The Stressed Years of Their Lives (pp. 32-33). St. Martin's Publishing Group. Kindle Edition. </a:t>
            </a:r>
          </a:p>
          <a:p>
            <a:pPr marL="0" indent="0">
              <a:buNone/>
            </a:pPr>
            <a:endParaRPr lang="en-US" dirty="0"/>
          </a:p>
        </p:txBody>
      </p:sp>
    </p:spTree>
    <p:extLst>
      <p:ext uri="{BB962C8B-B14F-4D97-AF65-F5344CB8AC3E}">
        <p14:creationId xmlns:p14="http://schemas.microsoft.com/office/powerpoint/2010/main" val="40488781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E92C5-839B-2D45-976E-4B24077E5A3F}"/>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A5B601F2-B9E4-DE4C-8C2C-76C5162A0195}"/>
              </a:ext>
            </a:extLst>
          </p:cNvPr>
          <p:cNvSpPr>
            <a:spLocks noGrp="1"/>
          </p:cNvSpPr>
          <p:nvPr>
            <p:ph idx="1"/>
          </p:nvPr>
        </p:nvSpPr>
        <p:spPr/>
        <p:txBody>
          <a:bodyPr>
            <a:normAutofit lnSpcReduction="10000"/>
          </a:bodyPr>
          <a:lstStyle/>
          <a:p>
            <a:r>
              <a:rPr lang="en-US" dirty="0"/>
              <a:t>Be able to describe one way that the brain is impacted by stress and trauma </a:t>
            </a:r>
          </a:p>
          <a:p>
            <a:pPr marL="0" indent="0">
              <a:buNone/>
            </a:pPr>
            <a:endParaRPr lang="en-US" dirty="0"/>
          </a:p>
          <a:p>
            <a:r>
              <a:rPr lang="en-US" dirty="0"/>
              <a:t>Know one way PBIS and being trauma-informed overlap</a:t>
            </a:r>
          </a:p>
          <a:p>
            <a:pPr marL="0" indent="0">
              <a:buNone/>
            </a:pPr>
            <a:endParaRPr lang="en-US" dirty="0"/>
          </a:p>
          <a:p>
            <a:r>
              <a:rPr lang="en-US" dirty="0"/>
              <a:t>Identify one way that relationships are connected to having a trauma-informed classroom.</a:t>
            </a:r>
          </a:p>
          <a:p>
            <a:pPr marL="0" indent="0">
              <a:buNone/>
            </a:pPr>
            <a:endParaRPr lang="en-US" dirty="0"/>
          </a:p>
          <a:p>
            <a:r>
              <a:rPr lang="en-US" b="1" dirty="0"/>
              <a:t>Know one practice/strategy that will help contribute to a trauma informed classroom.</a:t>
            </a:r>
          </a:p>
        </p:txBody>
      </p:sp>
    </p:spTree>
    <p:extLst>
      <p:ext uri="{BB962C8B-B14F-4D97-AF65-F5344CB8AC3E}">
        <p14:creationId xmlns:p14="http://schemas.microsoft.com/office/powerpoint/2010/main" val="19734403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73743-0D5F-5044-8E33-56E9E187315B}"/>
              </a:ext>
            </a:extLst>
          </p:cNvPr>
          <p:cNvSpPr txBox="1"/>
          <p:nvPr/>
        </p:nvSpPr>
        <p:spPr>
          <a:xfrm>
            <a:off x="1598266" y="5356559"/>
            <a:ext cx="8497647" cy="646331"/>
          </a:xfrm>
          <a:prstGeom prst="rect">
            <a:avLst/>
          </a:prstGeom>
          <a:noFill/>
        </p:spPr>
        <p:txBody>
          <a:bodyPr wrap="square" rtlCol="0">
            <a:spAutoFit/>
          </a:bodyPr>
          <a:lstStyle/>
          <a:p>
            <a:endParaRPr lang="en-US" dirty="0"/>
          </a:p>
          <a:p>
            <a:endParaRPr lang="en-US" dirty="0"/>
          </a:p>
        </p:txBody>
      </p:sp>
      <p:pic>
        <p:nvPicPr>
          <p:cNvPr id="4" name="Picture 3">
            <a:extLst>
              <a:ext uri="{FF2B5EF4-FFF2-40B4-BE49-F238E27FC236}">
                <a16:creationId xmlns:a16="http://schemas.microsoft.com/office/drawing/2014/main" id="{9E0A93D3-287A-3C41-97E4-5625069EB3D4}"/>
              </a:ext>
            </a:extLst>
          </p:cNvPr>
          <p:cNvPicPr>
            <a:picLocks noChangeAspect="1"/>
          </p:cNvPicPr>
          <p:nvPr/>
        </p:nvPicPr>
        <p:blipFill>
          <a:blip r:embed="rId3"/>
          <a:stretch>
            <a:fillRect/>
          </a:stretch>
        </p:blipFill>
        <p:spPr>
          <a:xfrm>
            <a:off x="1872483" y="0"/>
            <a:ext cx="7662202" cy="4252522"/>
          </a:xfrm>
          <a:prstGeom prst="rect">
            <a:avLst/>
          </a:prstGeom>
        </p:spPr>
      </p:pic>
      <p:sp>
        <p:nvSpPr>
          <p:cNvPr id="5" name="TextBox 4">
            <a:extLst>
              <a:ext uri="{FF2B5EF4-FFF2-40B4-BE49-F238E27FC236}">
                <a16:creationId xmlns:a16="http://schemas.microsoft.com/office/drawing/2014/main" id="{E52CB32B-0B67-A549-B240-5A5420A6CC1A}"/>
              </a:ext>
            </a:extLst>
          </p:cNvPr>
          <p:cNvSpPr txBox="1"/>
          <p:nvPr/>
        </p:nvSpPr>
        <p:spPr>
          <a:xfrm>
            <a:off x="257908" y="3094401"/>
            <a:ext cx="11676184" cy="2585323"/>
          </a:xfrm>
          <a:prstGeom prst="rect">
            <a:avLst/>
          </a:prstGeom>
          <a:noFill/>
        </p:spPr>
        <p:txBody>
          <a:bodyPr wrap="square" rtlCol="0">
            <a:spAutoFit/>
          </a:bodyPr>
          <a:lstStyle/>
          <a:p>
            <a:endParaRPr lang="en-US" dirty="0"/>
          </a:p>
          <a:p>
            <a:pPr algn="ctr"/>
            <a:r>
              <a:rPr lang="en-US" sz="3200" b="1" dirty="0"/>
              <a:t>HOW COULD YOUR CLASSROOM/BUILDING/DISTRICT</a:t>
            </a:r>
          </a:p>
          <a:p>
            <a:pPr algn="ctr"/>
            <a:r>
              <a:rPr lang="en-US" sz="3200" b="1" dirty="0"/>
              <a:t> SET UP ROUTINES TO TEACH &amp; SUPPORT</a:t>
            </a:r>
          </a:p>
          <a:p>
            <a:pPr algn="ctr"/>
            <a:r>
              <a:rPr lang="en-US" sz="3200" b="1" dirty="0"/>
              <a:t>REGULATION, RELATIONSHIPS, SELF-AWARENESS?</a:t>
            </a:r>
            <a:endParaRPr lang="en-US" sz="2400" dirty="0"/>
          </a:p>
          <a:p>
            <a:pPr algn="ctr"/>
            <a:endParaRPr lang="en-US" sz="2400" dirty="0"/>
          </a:p>
          <a:p>
            <a:pPr algn="ctr"/>
            <a:r>
              <a:rPr lang="en-US" sz="2400" dirty="0"/>
              <a:t>If it is already a focus, share what is working!</a:t>
            </a:r>
          </a:p>
        </p:txBody>
      </p:sp>
    </p:spTree>
    <p:extLst>
      <p:ext uri="{BB962C8B-B14F-4D97-AF65-F5344CB8AC3E}">
        <p14:creationId xmlns:p14="http://schemas.microsoft.com/office/powerpoint/2010/main" val="32169634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E92C5-839B-2D45-976E-4B24077E5A3F}"/>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A5B601F2-B9E4-DE4C-8C2C-76C5162A0195}"/>
              </a:ext>
            </a:extLst>
          </p:cNvPr>
          <p:cNvSpPr>
            <a:spLocks noGrp="1"/>
          </p:cNvSpPr>
          <p:nvPr>
            <p:ph idx="1"/>
          </p:nvPr>
        </p:nvSpPr>
        <p:spPr/>
        <p:txBody>
          <a:bodyPr>
            <a:normAutofit lnSpcReduction="10000"/>
          </a:bodyPr>
          <a:lstStyle/>
          <a:p>
            <a:r>
              <a:rPr lang="en-US" dirty="0"/>
              <a:t>Be able to describe one way that the brain is impacted by stress and trauma </a:t>
            </a:r>
          </a:p>
          <a:p>
            <a:pPr marL="0" indent="0">
              <a:buNone/>
            </a:pPr>
            <a:endParaRPr lang="en-US" dirty="0"/>
          </a:p>
          <a:p>
            <a:r>
              <a:rPr lang="en-US" dirty="0"/>
              <a:t>Know one way PBIS and being trauma-informed overlap</a:t>
            </a:r>
          </a:p>
          <a:p>
            <a:pPr marL="0" indent="0">
              <a:buNone/>
            </a:pPr>
            <a:endParaRPr lang="en-US" dirty="0"/>
          </a:p>
          <a:p>
            <a:r>
              <a:rPr lang="en-US" dirty="0"/>
              <a:t>Identify one way that relationships are connected to having a trauma-informed classroom.</a:t>
            </a:r>
          </a:p>
          <a:p>
            <a:pPr marL="0" indent="0">
              <a:buNone/>
            </a:pPr>
            <a:endParaRPr lang="en-US" dirty="0"/>
          </a:p>
          <a:p>
            <a:r>
              <a:rPr lang="en-US" dirty="0"/>
              <a:t>Know one practice/strategy that will help contribute to a trauma informed classroom.</a:t>
            </a:r>
          </a:p>
        </p:txBody>
      </p:sp>
    </p:spTree>
    <p:extLst>
      <p:ext uri="{BB962C8B-B14F-4D97-AF65-F5344CB8AC3E}">
        <p14:creationId xmlns:p14="http://schemas.microsoft.com/office/powerpoint/2010/main" val="3141244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73743-0D5F-5044-8E33-56E9E187315B}"/>
              </a:ext>
            </a:extLst>
          </p:cNvPr>
          <p:cNvSpPr txBox="1"/>
          <p:nvPr/>
        </p:nvSpPr>
        <p:spPr>
          <a:xfrm>
            <a:off x="1598266" y="5356559"/>
            <a:ext cx="8497647" cy="646331"/>
          </a:xfrm>
          <a:prstGeom prst="rect">
            <a:avLst/>
          </a:prstGeom>
          <a:noFill/>
        </p:spPr>
        <p:txBody>
          <a:bodyPr wrap="square" rtlCol="0">
            <a:spAutoFit/>
          </a:bodyPr>
          <a:lstStyle/>
          <a:p>
            <a:endParaRPr lang="en-US" dirty="0"/>
          </a:p>
          <a:p>
            <a:endParaRPr lang="en-US" dirty="0"/>
          </a:p>
        </p:txBody>
      </p:sp>
      <p:pic>
        <p:nvPicPr>
          <p:cNvPr id="4" name="Picture 3">
            <a:extLst>
              <a:ext uri="{FF2B5EF4-FFF2-40B4-BE49-F238E27FC236}">
                <a16:creationId xmlns:a16="http://schemas.microsoft.com/office/drawing/2014/main" id="{9E0A93D3-287A-3C41-97E4-5625069EB3D4}"/>
              </a:ext>
            </a:extLst>
          </p:cNvPr>
          <p:cNvPicPr>
            <a:picLocks noChangeAspect="1"/>
          </p:cNvPicPr>
          <p:nvPr/>
        </p:nvPicPr>
        <p:blipFill>
          <a:blip r:embed="rId3"/>
          <a:stretch>
            <a:fillRect/>
          </a:stretch>
        </p:blipFill>
        <p:spPr>
          <a:xfrm>
            <a:off x="1872483" y="0"/>
            <a:ext cx="7662202" cy="4252522"/>
          </a:xfrm>
          <a:prstGeom prst="rect">
            <a:avLst/>
          </a:prstGeom>
        </p:spPr>
      </p:pic>
      <p:sp>
        <p:nvSpPr>
          <p:cNvPr id="5" name="TextBox 4">
            <a:extLst>
              <a:ext uri="{FF2B5EF4-FFF2-40B4-BE49-F238E27FC236}">
                <a16:creationId xmlns:a16="http://schemas.microsoft.com/office/drawing/2014/main" id="{E52CB32B-0B67-A549-B240-5A5420A6CC1A}"/>
              </a:ext>
            </a:extLst>
          </p:cNvPr>
          <p:cNvSpPr txBox="1"/>
          <p:nvPr/>
        </p:nvSpPr>
        <p:spPr>
          <a:xfrm>
            <a:off x="457097" y="3328981"/>
            <a:ext cx="10136637" cy="2831544"/>
          </a:xfrm>
          <a:prstGeom prst="rect">
            <a:avLst/>
          </a:prstGeom>
          <a:noFill/>
        </p:spPr>
        <p:txBody>
          <a:bodyPr wrap="square" rtlCol="0">
            <a:spAutoFit/>
          </a:bodyPr>
          <a:lstStyle/>
          <a:p>
            <a:endParaRPr lang="en-US" dirty="0"/>
          </a:p>
          <a:p>
            <a:pPr algn="ctr"/>
            <a:r>
              <a:rPr lang="en-US" sz="3200" b="1" dirty="0"/>
              <a:t>PICK ONE OF THE FOLLOWING &amp; SHARE STRATEGIES</a:t>
            </a:r>
          </a:p>
          <a:p>
            <a:pPr algn="ctr"/>
            <a:endParaRPr lang="en-US" sz="3200" b="1" dirty="0"/>
          </a:p>
          <a:p>
            <a:r>
              <a:rPr lang="en-US" sz="2400" dirty="0"/>
              <a:t>RELATIONSHIPS</a:t>
            </a:r>
          </a:p>
          <a:p>
            <a:r>
              <a:rPr lang="en-US" sz="2400" dirty="0"/>
              <a:t>SAFETY</a:t>
            </a:r>
          </a:p>
          <a:p>
            <a:r>
              <a:rPr lang="en-US" sz="2400" dirty="0"/>
              <a:t>CONSISTENCY &amp; PREDICTABILITY</a:t>
            </a:r>
          </a:p>
          <a:p>
            <a:r>
              <a:rPr lang="en-US" sz="2400" dirty="0"/>
              <a:t>TEACHING SOCIAL EMOTIONAL SKILLS</a:t>
            </a:r>
          </a:p>
        </p:txBody>
      </p:sp>
    </p:spTree>
    <p:extLst>
      <p:ext uri="{BB962C8B-B14F-4D97-AF65-F5344CB8AC3E}">
        <p14:creationId xmlns:p14="http://schemas.microsoft.com/office/powerpoint/2010/main" val="7712244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C142-890D-FE4C-9CD4-F8D82C4EBC17}"/>
              </a:ext>
            </a:extLst>
          </p:cNvPr>
          <p:cNvSpPr>
            <a:spLocks noGrp="1"/>
          </p:cNvSpPr>
          <p:nvPr>
            <p:ph type="title"/>
          </p:nvPr>
        </p:nvSpPr>
        <p:spPr>
          <a:xfrm>
            <a:off x="5050083" y="3225972"/>
            <a:ext cx="6031903" cy="1325563"/>
          </a:xfrm>
        </p:spPr>
        <p:txBody>
          <a:bodyPr>
            <a:normAutofit fontScale="90000"/>
          </a:bodyPr>
          <a:lstStyle/>
          <a:p>
            <a:r>
              <a:rPr lang="en-US" b="1" dirty="0"/>
              <a:t>IN CHAT</a:t>
            </a:r>
            <a:br>
              <a:rPr lang="en-US" b="1" dirty="0"/>
            </a:br>
            <a:br>
              <a:rPr lang="en-US" b="1" dirty="0"/>
            </a:br>
            <a:r>
              <a:rPr lang="en-US" b="1" dirty="0"/>
              <a:t>1 TAKE-AWAY</a:t>
            </a:r>
          </a:p>
        </p:txBody>
      </p:sp>
      <p:pic>
        <p:nvPicPr>
          <p:cNvPr id="5" name="Content Placeholder 4">
            <a:extLst>
              <a:ext uri="{FF2B5EF4-FFF2-40B4-BE49-F238E27FC236}">
                <a16:creationId xmlns:a16="http://schemas.microsoft.com/office/drawing/2014/main" id="{2AA328AC-81AE-6145-B0FB-AF922A050815}"/>
              </a:ext>
            </a:extLst>
          </p:cNvPr>
          <p:cNvPicPr>
            <a:picLocks noGrp="1" noChangeAspect="1"/>
          </p:cNvPicPr>
          <p:nvPr>
            <p:ph idx="1"/>
          </p:nvPr>
        </p:nvPicPr>
        <p:blipFill>
          <a:blip r:embed="rId3"/>
          <a:stretch>
            <a:fillRect/>
          </a:stretch>
        </p:blipFill>
        <p:spPr>
          <a:xfrm>
            <a:off x="7222207" y="115992"/>
            <a:ext cx="4583909" cy="2700111"/>
          </a:xfrm>
        </p:spPr>
      </p:pic>
      <p:pic>
        <p:nvPicPr>
          <p:cNvPr id="4" name="Picture 2" descr="Neon Signage">
            <a:extLst>
              <a:ext uri="{FF2B5EF4-FFF2-40B4-BE49-F238E27FC236}">
                <a16:creationId xmlns:a16="http://schemas.microsoft.com/office/drawing/2014/main" id="{9F9DF73B-6C4C-6246-BE2C-64480C685F6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855" y="782928"/>
            <a:ext cx="3520112" cy="468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8249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56" descr="images.jpeg"/>
          <p:cNvPicPr preferRelativeResize="0">
            <a:picLocks noGrp="1"/>
          </p:cNvPicPr>
          <p:nvPr>
            <p:ph type="body" idx="1"/>
          </p:nvPr>
        </p:nvPicPr>
        <p:blipFill rotWithShape="1">
          <a:blip r:embed="rId3">
            <a:alphaModFix/>
          </a:blip>
          <a:srcRect l="708" r="708"/>
          <a:stretch/>
        </p:blipFill>
        <p:spPr>
          <a:xfrm>
            <a:off x="1876598" y="927101"/>
            <a:ext cx="8257568" cy="4691069"/>
          </a:xfrm>
          <a:prstGeom prst="rect">
            <a:avLst/>
          </a:prstGeom>
          <a:noFill/>
          <a:ln>
            <a:noFill/>
          </a:ln>
        </p:spPr>
      </p:pic>
    </p:spTree>
    <p:extLst>
      <p:ext uri="{BB962C8B-B14F-4D97-AF65-F5344CB8AC3E}">
        <p14:creationId xmlns:p14="http://schemas.microsoft.com/office/powerpoint/2010/main" val="1388967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E032C5-3798-0D4B-B6F8-B4A0F0A10650}"/>
              </a:ext>
            </a:extLst>
          </p:cNvPr>
          <p:cNvSpPr>
            <a:spLocks noGrp="1"/>
          </p:cNvSpPr>
          <p:nvPr>
            <p:ph type="ctrTitle" idx="4294967295"/>
          </p:nvPr>
        </p:nvSpPr>
        <p:spPr>
          <a:xfrm>
            <a:off x="1524000" y="1431852"/>
            <a:ext cx="9144000" cy="2387600"/>
          </a:xfrm>
        </p:spPr>
        <p:txBody>
          <a:bodyPr/>
          <a:lstStyle/>
          <a:p>
            <a:pPr algn="ctr"/>
            <a:r>
              <a:rPr lang="en-US" sz="9600" dirty="0"/>
              <a:t>RESOURCES</a:t>
            </a:r>
          </a:p>
        </p:txBody>
      </p:sp>
    </p:spTree>
    <p:extLst>
      <p:ext uri="{BB962C8B-B14F-4D97-AF65-F5344CB8AC3E}">
        <p14:creationId xmlns:p14="http://schemas.microsoft.com/office/powerpoint/2010/main" val="28266771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4F121-B5F1-3A4D-823C-E80F03B2F259}"/>
              </a:ext>
            </a:extLst>
          </p:cNvPr>
          <p:cNvSpPr>
            <a:spLocks noGrp="1"/>
          </p:cNvSpPr>
          <p:nvPr>
            <p:ph idx="1"/>
          </p:nvPr>
        </p:nvSpPr>
        <p:spPr>
          <a:xfrm>
            <a:off x="733269" y="2500182"/>
            <a:ext cx="10515600" cy="2146768"/>
          </a:xfrm>
        </p:spPr>
        <p:txBody>
          <a:bodyPr/>
          <a:lstStyle/>
          <a:p>
            <a:pPr marL="0" indent="0">
              <a:buNone/>
            </a:pPr>
            <a:r>
              <a:rPr lang="en-US" i="1" dirty="0"/>
              <a:t>Mays Imad is a neuroscientist and the founding coordinator of the teaching and learning center at Pima Community College, where she studies stress and emotions and their effect on students’ learning.</a:t>
            </a:r>
            <a:endParaRPr lang="en-US" dirty="0"/>
          </a:p>
          <a:p>
            <a:endParaRPr lang="en-US" dirty="0"/>
          </a:p>
        </p:txBody>
      </p:sp>
      <p:pic>
        <p:nvPicPr>
          <p:cNvPr id="8" name="Picture 7">
            <a:extLst>
              <a:ext uri="{FF2B5EF4-FFF2-40B4-BE49-F238E27FC236}">
                <a16:creationId xmlns:a16="http://schemas.microsoft.com/office/drawing/2014/main" id="{23FCB759-68BA-0544-BFA4-07174C694EF5}"/>
              </a:ext>
            </a:extLst>
          </p:cNvPr>
          <p:cNvPicPr>
            <a:picLocks noChangeAspect="1"/>
          </p:cNvPicPr>
          <p:nvPr/>
        </p:nvPicPr>
        <p:blipFill>
          <a:blip r:embed="rId3"/>
          <a:stretch>
            <a:fillRect/>
          </a:stretch>
        </p:blipFill>
        <p:spPr>
          <a:xfrm>
            <a:off x="4416269" y="365125"/>
            <a:ext cx="3149600" cy="1562100"/>
          </a:xfrm>
          <a:prstGeom prst="rect">
            <a:avLst/>
          </a:prstGeom>
        </p:spPr>
      </p:pic>
      <p:sp>
        <p:nvSpPr>
          <p:cNvPr id="2" name="Rectangle 1">
            <a:extLst>
              <a:ext uri="{FF2B5EF4-FFF2-40B4-BE49-F238E27FC236}">
                <a16:creationId xmlns:a16="http://schemas.microsoft.com/office/drawing/2014/main" id="{44B89F30-5DFD-AC4E-93F1-D6DEE53115DF}"/>
              </a:ext>
            </a:extLst>
          </p:cNvPr>
          <p:cNvSpPr/>
          <p:nvPr/>
        </p:nvSpPr>
        <p:spPr>
          <a:xfrm>
            <a:off x="604911" y="4646950"/>
            <a:ext cx="10853820" cy="646331"/>
          </a:xfrm>
          <a:prstGeom prst="rect">
            <a:avLst/>
          </a:prstGeom>
        </p:spPr>
        <p:txBody>
          <a:bodyPr wrap="square">
            <a:spAutoFit/>
          </a:bodyPr>
          <a:lstStyle/>
          <a:p>
            <a:r>
              <a:rPr lang="en-US" dirty="0"/>
              <a:t>https://</a:t>
            </a:r>
            <a:r>
              <a:rPr lang="en-US" dirty="0" err="1"/>
              <a:t>www.insidehighered.com</a:t>
            </a:r>
            <a:r>
              <a:rPr lang="en-US" dirty="0"/>
              <a:t>/advice/2020/06/03/seven-recommendations-helping-students-thrive-times-trauma</a:t>
            </a:r>
          </a:p>
        </p:txBody>
      </p:sp>
    </p:spTree>
    <p:extLst>
      <p:ext uri="{BB962C8B-B14F-4D97-AF65-F5344CB8AC3E}">
        <p14:creationId xmlns:p14="http://schemas.microsoft.com/office/powerpoint/2010/main" val="19880328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C34E91-E202-CF4D-B766-0A6EC4A4286D}"/>
              </a:ext>
            </a:extLst>
          </p:cNvPr>
          <p:cNvSpPr>
            <a:spLocks noGrp="1"/>
          </p:cNvSpPr>
          <p:nvPr>
            <p:ph type="title"/>
          </p:nvPr>
        </p:nvSpPr>
        <p:spPr/>
        <p:txBody>
          <a:bodyPr/>
          <a:lstStyle/>
          <a:p>
            <a:r>
              <a:rPr lang="en-US" dirty="0"/>
              <a:t>NATIONAL CHILDHOOD TRAUMATIC STRESS NETWORK</a:t>
            </a:r>
          </a:p>
        </p:txBody>
      </p:sp>
      <p:pic>
        <p:nvPicPr>
          <p:cNvPr id="7" name="Content Placeholder 6">
            <a:extLst>
              <a:ext uri="{FF2B5EF4-FFF2-40B4-BE49-F238E27FC236}">
                <a16:creationId xmlns:a16="http://schemas.microsoft.com/office/drawing/2014/main" id="{EFA40947-9B24-664C-9A43-6257F77DD4ED}"/>
              </a:ext>
            </a:extLst>
          </p:cNvPr>
          <p:cNvPicPr>
            <a:picLocks noGrp="1" noChangeAspect="1"/>
          </p:cNvPicPr>
          <p:nvPr>
            <p:ph idx="1"/>
          </p:nvPr>
        </p:nvPicPr>
        <p:blipFill>
          <a:blip r:embed="rId3"/>
          <a:stretch>
            <a:fillRect/>
          </a:stretch>
        </p:blipFill>
        <p:spPr>
          <a:xfrm>
            <a:off x="1102601" y="1825625"/>
            <a:ext cx="9986797" cy="4351338"/>
          </a:xfrm>
        </p:spPr>
      </p:pic>
      <p:sp>
        <p:nvSpPr>
          <p:cNvPr id="8" name="TextBox 7">
            <a:extLst>
              <a:ext uri="{FF2B5EF4-FFF2-40B4-BE49-F238E27FC236}">
                <a16:creationId xmlns:a16="http://schemas.microsoft.com/office/drawing/2014/main" id="{65E09060-5BCE-1448-9AEE-545C1D8B860A}"/>
              </a:ext>
            </a:extLst>
          </p:cNvPr>
          <p:cNvSpPr txBox="1"/>
          <p:nvPr/>
        </p:nvSpPr>
        <p:spPr>
          <a:xfrm>
            <a:off x="4065563" y="6341281"/>
            <a:ext cx="4214615" cy="523220"/>
          </a:xfrm>
          <a:prstGeom prst="rect">
            <a:avLst/>
          </a:prstGeom>
          <a:noFill/>
        </p:spPr>
        <p:txBody>
          <a:bodyPr wrap="none" rtlCol="0">
            <a:spAutoFit/>
          </a:bodyPr>
          <a:lstStyle/>
          <a:p>
            <a:r>
              <a:rPr lang="en-US" sz="2800" dirty="0"/>
              <a:t>https://</a:t>
            </a:r>
            <a:r>
              <a:rPr lang="en-US" sz="2800" dirty="0" err="1"/>
              <a:t>www.nctsn.org</a:t>
            </a:r>
            <a:r>
              <a:rPr lang="en-US" sz="2800" dirty="0"/>
              <a:t>/</a:t>
            </a:r>
          </a:p>
        </p:txBody>
      </p:sp>
    </p:spTree>
    <p:extLst>
      <p:ext uri="{BB962C8B-B14F-4D97-AF65-F5344CB8AC3E}">
        <p14:creationId xmlns:p14="http://schemas.microsoft.com/office/powerpoint/2010/main" val="30464688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A76816-6FB1-0145-810C-D97EC80C9365}"/>
              </a:ext>
            </a:extLst>
          </p:cNvPr>
          <p:cNvSpPr>
            <a:spLocks noGrp="1"/>
          </p:cNvSpPr>
          <p:nvPr>
            <p:ph idx="1"/>
          </p:nvPr>
        </p:nvSpPr>
        <p:spPr>
          <a:xfrm>
            <a:off x="838200" y="5289451"/>
            <a:ext cx="10515600" cy="887511"/>
          </a:xfrm>
        </p:spPr>
        <p:txBody>
          <a:bodyPr/>
          <a:lstStyle/>
          <a:p>
            <a:pPr marL="0" indent="0">
              <a:buNone/>
            </a:pPr>
            <a:r>
              <a:rPr lang="en-US" dirty="0" err="1"/>
              <a:t>Rostain</a:t>
            </a:r>
            <a:r>
              <a:rPr lang="en-US" dirty="0"/>
              <a:t>, Anthony L. . The Stressed Years of Their Lives (pp. 32-33). St. Martin's Publishing Group. Kindle Edition. </a:t>
            </a:r>
          </a:p>
          <a:p>
            <a:endParaRPr lang="en-US" dirty="0"/>
          </a:p>
        </p:txBody>
      </p:sp>
      <p:pic>
        <p:nvPicPr>
          <p:cNvPr id="5" name="Picture 4">
            <a:extLst>
              <a:ext uri="{FF2B5EF4-FFF2-40B4-BE49-F238E27FC236}">
                <a16:creationId xmlns:a16="http://schemas.microsoft.com/office/drawing/2014/main" id="{5739812E-D052-D743-9A36-CCF8433738E3}"/>
              </a:ext>
            </a:extLst>
          </p:cNvPr>
          <p:cNvPicPr>
            <a:picLocks noChangeAspect="1"/>
          </p:cNvPicPr>
          <p:nvPr/>
        </p:nvPicPr>
        <p:blipFill>
          <a:blip r:embed="rId3"/>
          <a:stretch>
            <a:fillRect/>
          </a:stretch>
        </p:blipFill>
        <p:spPr>
          <a:xfrm>
            <a:off x="4093699" y="963441"/>
            <a:ext cx="3375855" cy="3327400"/>
          </a:xfrm>
          <a:prstGeom prst="rect">
            <a:avLst/>
          </a:prstGeom>
        </p:spPr>
      </p:pic>
    </p:spTree>
    <p:extLst>
      <p:ext uri="{BB962C8B-B14F-4D97-AF65-F5344CB8AC3E}">
        <p14:creationId xmlns:p14="http://schemas.microsoft.com/office/powerpoint/2010/main" val="8210395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1AB591-0DFA-4942-9464-9DA7D842951D}"/>
              </a:ext>
            </a:extLst>
          </p:cNvPr>
          <p:cNvSpPr/>
          <p:nvPr/>
        </p:nvSpPr>
        <p:spPr>
          <a:xfrm>
            <a:off x="1139483" y="4690126"/>
            <a:ext cx="10072468" cy="923330"/>
          </a:xfrm>
          <a:prstGeom prst="rect">
            <a:avLst/>
          </a:prstGeom>
        </p:spPr>
        <p:txBody>
          <a:bodyPr wrap="square">
            <a:spAutoFit/>
          </a:bodyPr>
          <a:lstStyle/>
          <a:p>
            <a:endParaRPr lang="en-US" dirty="0"/>
          </a:p>
          <a:p>
            <a:r>
              <a:rPr lang="en-US" dirty="0"/>
              <a:t>Craig, Susan E.. Trauma-Sensitive Schools for the Adolescent Years: Promoting Resiliency and Healing, Grades 6–12 (p. 9). Teachers College Press. Kindle Edition. </a:t>
            </a:r>
          </a:p>
        </p:txBody>
      </p:sp>
      <p:pic>
        <p:nvPicPr>
          <p:cNvPr id="9" name="Picture 8">
            <a:extLst>
              <a:ext uri="{FF2B5EF4-FFF2-40B4-BE49-F238E27FC236}">
                <a16:creationId xmlns:a16="http://schemas.microsoft.com/office/drawing/2014/main" id="{E4568C81-2748-164F-BCDE-71057ECB617E}"/>
              </a:ext>
            </a:extLst>
          </p:cNvPr>
          <p:cNvPicPr>
            <a:picLocks noChangeAspect="1"/>
          </p:cNvPicPr>
          <p:nvPr/>
        </p:nvPicPr>
        <p:blipFill>
          <a:blip r:embed="rId3"/>
          <a:stretch>
            <a:fillRect/>
          </a:stretch>
        </p:blipFill>
        <p:spPr>
          <a:xfrm>
            <a:off x="4138497" y="534572"/>
            <a:ext cx="3120432" cy="3992978"/>
          </a:xfrm>
          <a:prstGeom prst="rect">
            <a:avLst/>
          </a:prstGeom>
        </p:spPr>
      </p:pic>
    </p:spTree>
    <p:extLst>
      <p:ext uri="{BB962C8B-B14F-4D97-AF65-F5344CB8AC3E}">
        <p14:creationId xmlns:p14="http://schemas.microsoft.com/office/powerpoint/2010/main" val="34907474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44331-2DD6-C14F-BC06-F48015F73820}"/>
              </a:ext>
            </a:extLst>
          </p:cNvPr>
          <p:cNvPicPr>
            <a:picLocks noChangeAspect="1"/>
          </p:cNvPicPr>
          <p:nvPr/>
        </p:nvPicPr>
        <p:blipFill>
          <a:blip r:embed="rId3"/>
          <a:stretch>
            <a:fillRect/>
          </a:stretch>
        </p:blipFill>
        <p:spPr>
          <a:xfrm>
            <a:off x="3626604" y="1212121"/>
            <a:ext cx="3168742" cy="4433758"/>
          </a:xfrm>
          <a:prstGeom prst="rect">
            <a:avLst/>
          </a:prstGeom>
        </p:spPr>
      </p:pic>
      <p:sp>
        <p:nvSpPr>
          <p:cNvPr id="6" name="Rectangle 1">
            <a:extLst>
              <a:ext uri="{FF2B5EF4-FFF2-40B4-BE49-F238E27FC236}">
                <a16:creationId xmlns:a16="http://schemas.microsoft.com/office/drawing/2014/main" id="{1B749D1F-21CA-844E-9016-99D9BBA6D350}"/>
              </a:ext>
            </a:extLst>
          </p:cNvPr>
          <p:cNvSpPr>
            <a:spLocks noGrp="1" noChangeArrowheads="1"/>
          </p:cNvSpPr>
          <p:nvPr>
            <p:ph idx="1"/>
          </p:nvPr>
        </p:nvSpPr>
        <p:spPr bwMode="auto">
          <a:xfrm>
            <a:off x="1301857" y="495875"/>
            <a:ext cx="99279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Jay McTighe, J. W. (2019). </a:t>
            </a:r>
            <a:r>
              <a:rPr kumimoji="0" lang="en-US" altLang="en-US"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Understanding by Design Meets Neuroscience.</a:t>
            </a: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Alexendria</a:t>
            </a: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Virginia: ASCD.</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07730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6-04-18 at 11.58.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384" y="1991235"/>
            <a:ext cx="6392971" cy="4866765"/>
          </a:xfrm>
          <a:prstGeom prst="rect">
            <a:avLst/>
          </a:prstGeom>
        </p:spPr>
      </p:pic>
      <p:sp>
        <p:nvSpPr>
          <p:cNvPr id="2" name="Rectangle 1">
            <a:extLst>
              <a:ext uri="{FF2B5EF4-FFF2-40B4-BE49-F238E27FC236}">
                <a16:creationId xmlns:a16="http://schemas.microsoft.com/office/drawing/2014/main" id="{7A40F514-1936-CF44-BD78-689066053B85}"/>
              </a:ext>
            </a:extLst>
          </p:cNvPr>
          <p:cNvSpPr/>
          <p:nvPr/>
        </p:nvSpPr>
        <p:spPr>
          <a:xfrm>
            <a:off x="759417" y="642589"/>
            <a:ext cx="10476854" cy="646331"/>
          </a:xfrm>
          <a:prstGeom prst="rect">
            <a:avLst/>
          </a:prstGeom>
        </p:spPr>
        <p:txBody>
          <a:bodyPr wrap="square">
            <a:spAutoFit/>
          </a:bodyPr>
          <a:lstStyle/>
          <a:p>
            <a:pPr marL="228600" indent="-228600"/>
            <a:r>
              <a:rPr lang="en-US" dirty="0" err="1">
                <a:latin typeface="Tw Cen MT" panose="020B0602020104020603" pitchFamily="34" charset="77"/>
                <a:ea typeface="Arial" panose="020B0604020202020204" pitchFamily="34" charset="0"/>
                <a:cs typeface="Cambria" panose="02040503050406030204" pitchFamily="18" charset="0"/>
              </a:rPr>
              <a:t>Souers</a:t>
            </a:r>
            <a:r>
              <a:rPr lang="en-US" dirty="0">
                <a:latin typeface="Tw Cen MT" panose="020B0602020104020603" pitchFamily="34" charset="77"/>
                <a:ea typeface="Arial" panose="020B0604020202020204" pitchFamily="34" charset="0"/>
                <a:cs typeface="Cambria" panose="02040503050406030204" pitchFamily="18" charset="0"/>
              </a:rPr>
              <a:t>, K. &amp; Hall, P. (2016). Fostering resilient learners: Strategies for creating trauma-sensitive classroom. Alexandria, VA: ASCD.</a:t>
            </a:r>
          </a:p>
        </p:txBody>
      </p:sp>
    </p:spTree>
    <p:extLst>
      <p:ext uri="{BB962C8B-B14F-4D97-AF65-F5344CB8AC3E}">
        <p14:creationId xmlns:p14="http://schemas.microsoft.com/office/powerpoint/2010/main" val="26416999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6AE5D4-7E58-C846-89B8-F6FCF34FB060}"/>
              </a:ext>
            </a:extLst>
          </p:cNvPr>
          <p:cNvPicPr>
            <a:picLocks noChangeAspect="1"/>
          </p:cNvPicPr>
          <p:nvPr/>
        </p:nvPicPr>
        <p:blipFill>
          <a:blip r:embed="rId3"/>
          <a:stretch>
            <a:fillRect/>
          </a:stretch>
        </p:blipFill>
        <p:spPr>
          <a:xfrm>
            <a:off x="673287" y="882198"/>
            <a:ext cx="4797615" cy="2096146"/>
          </a:xfrm>
          <a:prstGeom prst="rect">
            <a:avLst/>
          </a:prstGeom>
        </p:spPr>
      </p:pic>
      <p:sp>
        <p:nvSpPr>
          <p:cNvPr id="3" name="TextBox 2">
            <a:extLst>
              <a:ext uri="{FF2B5EF4-FFF2-40B4-BE49-F238E27FC236}">
                <a16:creationId xmlns:a16="http://schemas.microsoft.com/office/drawing/2014/main" id="{6DADCB8E-FD37-6142-9899-EEED640030A0}"/>
              </a:ext>
            </a:extLst>
          </p:cNvPr>
          <p:cNvSpPr txBox="1"/>
          <p:nvPr/>
        </p:nvSpPr>
        <p:spPr>
          <a:xfrm>
            <a:off x="838200" y="3167390"/>
            <a:ext cx="4632702" cy="1384995"/>
          </a:xfrm>
          <a:prstGeom prst="rect">
            <a:avLst/>
          </a:prstGeom>
          <a:noFill/>
        </p:spPr>
        <p:txBody>
          <a:bodyPr wrap="square" rtlCol="0">
            <a:spAutoFit/>
          </a:bodyPr>
          <a:lstStyle/>
          <a:p>
            <a:r>
              <a:rPr lang="en-US" sz="2800" dirty="0"/>
              <a:t>https://</a:t>
            </a:r>
            <a:r>
              <a:rPr lang="en-US" sz="2800" dirty="0" err="1"/>
              <a:t>ncsacw.samhsa.gov</a:t>
            </a:r>
            <a:r>
              <a:rPr lang="en-US" sz="2800" dirty="0"/>
              <a:t>/</a:t>
            </a:r>
            <a:r>
              <a:rPr lang="en-US" sz="2800" dirty="0" err="1"/>
              <a:t>userfiles</a:t>
            </a:r>
            <a:r>
              <a:rPr lang="en-US" sz="2800" dirty="0"/>
              <a:t>/files/</a:t>
            </a:r>
            <a:r>
              <a:rPr lang="en-US" sz="2800" dirty="0" err="1"/>
              <a:t>SAMHSA_Trauma.pdf</a:t>
            </a:r>
            <a:endParaRPr lang="en-US" sz="2800" dirty="0"/>
          </a:p>
        </p:txBody>
      </p:sp>
      <p:sp>
        <p:nvSpPr>
          <p:cNvPr id="4" name="Content Placeholder 3">
            <a:extLst>
              <a:ext uri="{FF2B5EF4-FFF2-40B4-BE49-F238E27FC236}">
                <a16:creationId xmlns:a16="http://schemas.microsoft.com/office/drawing/2014/main" id="{3000B2F1-B663-434E-B61F-CDA3362AE92D}"/>
              </a:ext>
            </a:extLst>
          </p:cNvPr>
          <p:cNvSpPr>
            <a:spLocks noGrp="1"/>
          </p:cNvSpPr>
          <p:nvPr>
            <p:ph sz="half" idx="1"/>
          </p:nvPr>
        </p:nvSpPr>
        <p:spPr>
          <a:xfrm>
            <a:off x="-258319" y="477272"/>
            <a:ext cx="5181600"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Content Placeholder 5">
            <a:extLst>
              <a:ext uri="{FF2B5EF4-FFF2-40B4-BE49-F238E27FC236}">
                <a16:creationId xmlns:a16="http://schemas.microsoft.com/office/drawing/2014/main" id="{D2EE1105-627B-D443-AC30-A3BA753F788D}"/>
              </a:ext>
            </a:extLst>
          </p:cNvPr>
          <p:cNvSpPr>
            <a:spLocks noGrp="1"/>
          </p:cNvSpPr>
          <p:nvPr>
            <p:ph sz="half" idx="2"/>
          </p:nvPr>
        </p:nvSpPr>
        <p:spPr>
          <a:xfrm>
            <a:off x="6019800" y="882198"/>
            <a:ext cx="5181600" cy="4351338"/>
          </a:xfrm>
        </p:spPr>
        <p:txBody>
          <a:bodyPr/>
          <a:lstStyle/>
          <a:p>
            <a:r>
              <a:rPr lang="en-US" dirty="0">
                <a:solidFill>
                  <a:srgbClr val="C00000"/>
                </a:solidFill>
                <a:latin typeface="Arial" panose="020B0604020202020204" pitchFamily="34" charset="0"/>
              </a:rPr>
              <a:t>Tsai, S., &amp; Scott, T. M. (2020). Teacher and Student Interactions in School Common Areas: An Examination of Typical Rates of Supervision, Engagement, and Feedback. </a:t>
            </a:r>
            <a:r>
              <a:rPr lang="en-US" i="1" dirty="0">
                <a:solidFill>
                  <a:srgbClr val="C00000"/>
                </a:solidFill>
                <a:latin typeface="Arial" panose="020B0604020202020204" pitchFamily="34" charset="0"/>
              </a:rPr>
              <a:t>Exceptionality. </a:t>
            </a:r>
            <a:r>
              <a:rPr lang="en-US" dirty="0">
                <a:solidFill>
                  <a:srgbClr val="C00000"/>
                </a:solidFill>
                <a:latin typeface="Arial" panose="020B0604020202020204" pitchFamily="34" charset="0"/>
              </a:rPr>
              <a:t>1-14 </a:t>
            </a:r>
            <a:endParaRPr lang="en-US" dirty="0"/>
          </a:p>
          <a:p>
            <a:endParaRPr lang="en-US" dirty="0"/>
          </a:p>
        </p:txBody>
      </p:sp>
    </p:spTree>
    <p:extLst>
      <p:ext uri="{BB962C8B-B14F-4D97-AF65-F5344CB8AC3E}">
        <p14:creationId xmlns:p14="http://schemas.microsoft.com/office/powerpoint/2010/main" val="415848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DCBD-CD04-B845-8611-05538B5D5035}"/>
              </a:ext>
            </a:extLst>
          </p:cNvPr>
          <p:cNvSpPr>
            <a:spLocks noGrp="1"/>
          </p:cNvSpPr>
          <p:nvPr>
            <p:ph type="title"/>
          </p:nvPr>
        </p:nvSpPr>
        <p:spPr>
          <a:xfrm>
            <a:off x="254833" y="365125"/>
            <a:ext cx="11722308" cy="1325563"/>
          </a:xfrm>
        </p:spPr>
        <p:txBody>
          <a:bodyPr>
            <a:normAutofit/>
          </a:bodyPr>
          <a:lstStyle/>
          <a:p>
            <a:r>
              <a:rPr lang="en-US" b="1" dirty="0"/>
              <a:t>FOUNDATION</a:t>
            </a:r>
            <a:br>
              <a:rPr lang="en-US" dirty="0"/>
            </a:br>
            <a:r>
              <a:rPr lang="en-US" dirty="0"/>
              <a:t> </a:t>
            </a:r>
            <a:r>
              <a:rPr lang="en-US" sz="2700" dirty="0"/>
              <a:t>UNDERSTANDING THE IMPACT OF STRESS &amp; TRAUMA ON THE BRAIN</a:t>
            </a:r>
          </a:p>
        </p:txBody>
      </p:sp>
      <p:pic>
        <p:nvPicPr>
          <p:cNvPr id="4" name="Content Placeholder 3">
            <a:extLst>
              <a:ext uri="{FF2B5EF4-FFF2-40B4-BE49-F238E27FC236}">
                <a16:creationId xmlns:a16="http://schemas.microsoft.com/office/drawing/2014/main" id="{290FBDBB-B780-2248-8707-A0572E10ED78}"/>
              </a:ext>
            </a:extLst>
          </p:cNvPr>
          <p:cNvPicPr>
            <a:picLocks noGrp="1" noChangeAspect="1"/>
          </p:cNvPicPr>
          <p:nvPr>
            <p:ph idx="1"/>
          </p:nvPr>
        </p:nvPicPr>
        <p:blipFill>
          <a:blip r:embed="rId3"/>
          <a:stretch>
            <a:fillRect/>
          </a:stretch>
        </p:blipFill>
        <p:spPr>
          <a:xfrm>
            <a:off x="1139252" y="1742523"/>
            <a:ext cx="10214548" cy="4654730"/>
          </a:xfrm>
          <a:prstGeom prst="rect">
            <a:avLst/>
          </a:prstGeom>
        </p:spPr>
      </p:pic>
    </p:spTree>
    <p:extLst>
      <p:ext uri="{BB962C8B-B14F-4D97-AF65-F5344CB8AC3E}">
        <p14:creationId xmlns:p14="http://schemas.microsoft.com/office/powerpoint/2010/main" val="40391099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A774-F197-7143-B1B4-010D885D4316}"/>
              </a:ext>
            </a:extLst>
          </p:cNvPr>
          <p:cNvSpPr>
            <a:spLocks noGrp="1"/>
          </p:cNvSpPr>
          <p:nvPr>
            <p:ph type="title"/>
          </p:nvPr>
        </p:nvSpPr>
        <p:spPr>
          <a:xfrm>
            <a:off x="2614683" y="0"/>
            <a:ext cx="7400108" cy="1037108"/>
          </a:xfrm>
        </p:spPr>
        <p:txBody>
          <a:bodyPr/>
          <a:lstStyle/>
          <a:p>
            <a:r>
              <a:rPr lang="en-US" dirty="0"/>
              <a:t>ADDITIONAL SOURCES</a:t>
            </a:r>
          </a:p>
        </p:txBody>
      </p:sp>
      <p:sp>
        <p:nvSpPr>
          <p:cNvPr id="3" name="Rectangle 2">
            <a:extLst>
              <a:ext uri="{FF2B5EF4-FFF2-40B4-BE49-F238E27FC236}">
                <a16:creationId xmlns:a16="http://schemas.microsoft.com/office/drawing/2014/main" id="{1A6F60B7-93A1-214E-BE3D-CFBD3FA24FCF}"/>
              </a:ext>
            </a:extLst>
          </p:cNvPr>
          <p:cNvSpPr/>
          <p:nvPr/>
        </p:nvSpPr>
        <p:spPr>
          <a:xfrm>
            <a:off x="1646830" y="983190"/>
            <a:ext cx="8884692" cy="5632311"/>
          </a:xfrm>
          <a:prstGeom prst="rect">
            <a:avLst/>
          </a:prstGeom>
        </p:spPr>
        <p:txBody>
          <a:bodyPr wrap="square">
            <a:spAutoFit/>
          </a:bodyPr>
          <a:lstStyle/>
          <a:p>
            <a:r>
              <a:rPr lang="en-US" dirty="0">
                <a:latin typeface="Tw Cen MT" panose="020B0602020104020603" pitchFamily="34" charset="77"/>
                <a:ea typeface="Cambria" panose="02040503050406030204" pitchFamily="18" charset="0"/>
                <a:cs typeface="Cambria" panose="02040503050406030204" pitchFamily="18" charset="0"/>
              </a:rPr>
              <a:t>American Institutes for Research (AIR). (2019).  Trauma-Sensitive Schools Training Package. Retrieved from:  </a:t>
            </a:r>
            <a:r>
              <a:rPr lang="en-US" dirty="0">
                <a:solidFill>
                  <a:srgbClr val="1155CC"/>
                </a:solidFill>
                <a:latin typeface="Tw Cen MT" panose="020B0602020104020603" pitchFamily="34" charset="77"/>
                <a:ea typeface="Cambria" panose="02040503050406030204" pitchFamily="18" charset="0"/>
                <a:cs typeface="Cambria" panose="02040503050406030204" pitchFamily="18" charset="0"/>
                <a:hlinkClick r:id="rId3"/>
              </a:rPr>
              <a:t>https://safesupportivelearning.ed.gov/building-trauma-sensitive-schools</a:t>
            </a:r>
            <a:endParaRPr lang="en-US" dirty="0">
              <a:solidFill>
                <a:srgbClr val="1155CC"/>
              </a:solidFill>
              <a:latin typeface="Tw Cen MT" panose="020B0602020104020603" pitchFamily="34" charset="77"/>
              <a:ea typeface="Cambria" panose="02040503050406030204" pitchFamily="18" charset="0"/>
              <a:cs typeface="Cambria" panose="02040503050406030204" pitchFamily="18" charset="0"/>
            </a:endParaRPr>
          </a:p>
          <a:p>
            <a:endParaRPr lang="en-US" dirty="0">
              <a:latin typeface="Tw Cen MT" panose="020B0602020104020603" pitchFamily="34" charset="77"/>
              <a:ea typeface="Cambria" panose="02040503050406030204" pitchFamily="18" charset="0"/>
              <a:cs typeface="Cambria" panose="02040503050406030204" pitchFamily="18" charset="0"/>
            </a:endParaRPr>
          </a:p>
          <a:p>
            <a:r>
              <a:rPr lang="en-US" dirty="0">
                <a:latin typeface="Tw Cen MT" panose="020B0602020104020603" pitchFamily="34" charset="77"/>
                <a:ea typeface="Cambria" panose="02040503050406030204" pitchFamily="18" charset="0"/>
                <a:cs typeface="Cambria" panose="02040503050406030204" pitchFamily="18" charset="0"/>
              </a:rPr>
              <a:t>Brandi Simonsen, D. M. (2015). Class-wide Positive Behavior Interventions and Supports . New York, New York, United States: The Guilford Press.</a:t>
            </a:r>
          </a:p>
          <a:p>
            <a:endParaRPr lang="en-US" dirty="0">
              <a:latin typeface="Tw Cen MT" panose="020B0602020104020603" pitchFamily="34" charset="77"/>
              <a:ea typeface="Cambria" panose="02040503050406030204" pitchFamily="18" charset="0"/>
              <a:cs typeface="Cambria" panose="02040503050406030204" pitchFamily="18" charset="0"/>
            </a:endParaRPr>
          </a:p>
          <a:p>
            <a:r>
              <a:rPr lang="en-US" dirty="0">
                <a:latin typeface="Tw Cen MT" panose="020B0602020104020603" pitchFamily="34" charset="77"/>
                <a:ea typeface="Arial" panose="020B0604020202020204" pitchFamily="34" charset="0"/>
                <a:cs typeface="Cambria" panose="02040503050406030204" pitchFamily="18" charset="0"/>
              </a:rPr>
              <a:t>Craig, S. E. (2016). Trauma-sensitive schools: Learning communities transforming </a:t>
            </a:r>
            <a:r>
              <a:rPr lang="en-US" dirty="0" err="1">
                <a:latin typeface="Tw Cen MT" panose="020B0602020104020603" pitchFamily="34" charset="77"/>
                <a:ea typeface="Arial" panose="020B0604020202020204" pitchFamily="34" charset="0"/>
                <a:cs typeface="Cambria" panose="02040503050406030204" pitchFamily="18" charset="0"/>
              </a:rPr>
              <a:t>children'slives</a:t>
            </a:r>
            <a:r>
              <a:rPr lang="en-US" dirty="0">
                <a:latin typeface="Tw Cen MT" panose="020B0602020104020603" pitchFamily="34" charset="77"/>
                <a:ea typeface="Arial" panose="020B0604020202020204" pitchFamily="34" charset="0"/>
                <a:cs typeface="Cambria" panose="02040503050406030204" pitchFamily="18" charset="0"/>
              </a:rPr>
              <a:t>, K-5. New York, NY: Teachers College Press.</a:t>
            </a:r>
          </a:p>
          <a:p>
            <a:endParaRPr lang="en-US" dirty="0">
              <a:latin typeface="Tw Cen MT" panose="020B0602020104020603" pitchFamily="34" charset="77"/>
              <a:ea typeface="Arial" panose="020B0604020202020204" pitchFamily="34" charset="0"/>
              <a:cs typeface="Cambria" panose="02040503050406030204" pitchFamily="18" charset="0"/>
            </a:endParaRPr>
          </a:p>
          <a:p>
            <a:r>
              <a:rPr lang="en-US" dirty="0">
                <a:latin typeface="Tw Cen MT" panose="020B0602020104020603" pitchFamily="34" charset="77"/>
              </a:rPr>
              <a:t>DeWitt, Peter (2011).  Ed Week:  What Great Educators Do Differently: A Conversation with Todd Whitaker.</a:t>
            </a:r>
          </a:p>
          <a:p>
            <a:endParaRPr lang="en-US" dirty="0">
              <a:latin typeface="Tw Cen MT" panose="020B0602020104020603" pitchFamily="34" charset="77"/>
              <a:ea typeface="Cambria" panose="02040503050406030204" pitchFamily="18" charset="0"/>
              <a:cs typeface="Cambria" panose="02040503050406030204" pitchFamily="18" charset="0"/>
            </a:endParaRPr>
          </a:p>
          <a:p>
            <a:pPr marL="228600" indent="-228600"/>
            <a:r>
              <a:rPr lang="en-US" dirty="0">
                <a:latin typeface="Tw Cen MT" panose="020B0602020104020603" pitchFamily="34" charset="77"/>
                <a:ea typeface="Cambria" panose="02040503050406030204" pitchFamily="18" charset="0"/>
                <a:cs typeface="Cambria" panose="02040503050406030204" pitchFamily="18" charset="0"/>
              </a:rPr>
              <a:t>Kent McIntosh, S. G. (2016). Integrated Multi-Tiered Systems of Support, Blending RTI and PBIS. New York, New York, United States of America: The Guilford Press.</a:t>
            </a:r>
          </a:p>
          <a:p>
            <a:pPr marL="228600" indent="-228600"/>
            <a:endParaRPr lang="en-US" dirty="0">
              <a:latin typeface="Tw Cen MT" panose="020B0602020104020603" pitchFamily="34" charset="77"/>
              <a:ea typeface="Cambria" panose="02040503050406030204" pitchFamily="18" charset="0"/>
              <a:cs typeface="Cambria" panose="02040503050406030204" pitchFamily="18" charset="0"/>
            </a:endParaRPr>
          </a:p>
          <a:p>
            <a:pPr marL="228600" indent="-228600"/>
            <a:r>
              <a:rPr lang="en-US" dirty="0">
                <a:latin typeface="Tw Cen MT" panose="020B0602020104020603" pitchFamily="34" charset="77"/>
                <a:ea typeface="Cambria" panose="02040503050406030204" pitchFamily="18" charset="0"/>
                <a:cs typeface="Cambria" panose="02040503050406030204" pitchFamily="18" charset="0"/>
              </a:rPr>
              <a:t>OSEP Technical Assistance Center on Positive Behavioral Interventions and Supports (October 2015). Positive Behavioral Interventions and Supports (PBIS) Implementation Blueprint: Part 1 – Foundations and Supporting Information. Eugene, OR: University of Oregon. Retrieved from </a:t>
            </a:r>
            <a:r>
              <a:rPr lang="en-US" dirty="0">
                <a:solidFill>
                  <a:srgbClr val="1155CC"/>
                </a:solidFill>
                <a:latin typeface="Tw Cen MT" panose="020B0602020104020603" pitchFamily="34" charset="77"/>
                <a:ea typeface="Cambria" panose="02040503050406030204" pitchFamily="18" charset="0"/>
                <a:cs typeface="Cambria" panose="02040503050406030204" pitchFamily="18" charset="0"/>
                <a:hlinkClick r:id="rId4"/>
              </a:rPr>
              <a:t>www.pbis.org</a:t>
            </a:r>
            <a:r>
              <a:rPr lang="en-US" dirty="0">
                <a:latin typeface="Tw Cen MT" panose="020B0602020104020603" pitchFamily="34" charset="77"/>
                <a:ea typeface="Cambria" panose="02040503050406030204" pitchFamily="18" charset="0"/>
                <a:cs typeface="Cambria" panose="02040503050406030204" pitchFamily="18" charset="0"/>
              </a:rPr>
              <a:t>.</a:t>
            </a:r>
          </a:p>
          <a:p>
            <a:endParaRPr lang="en-US" dirty="0">
              <a:latin typeface="Tw Cen MT" panose="020B0602020104020603" pitchFamily="34" charset="77"/>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879031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A774-F197-7143-B1B4-010D885D4316}"/>
              </a:ext>
            </a:extLst>
          </p:cNvPr>
          <p:cNvSpPr>
            <a:spLocks noGrp="1"/>
          </p:cNvSpPr>
          <p:nvPr>
            <p:ph type="title"/>
          </p:nvPr>
        </p:nvSpPr>
        <p:spPr>
          <a:xfrm>
            <a:off x="2819400" y="172995"/>
            <a:ext cx="7400108" cy="1037108"/>
          </a:xfrm>
        </p:spPr>
        <p:txBody>
          <a:bodyPr/>
          <a:lstStyle/>
          <a:p>
            <a:r>
              <a:rPr lang="en-US" dirty="0"/>
              <a:t>ADDITIONAL SOURCES</a:t>
            </a:r>
          </a:p>
        </p:txBody>
      </p:sp>
      <p:sp>
        <p:nvSpPr>
          <p:cNvPr id="3" name="Rectangle 2">
            <a:extLst>
              <a:ext uri="{FF2B5EF4-FFF2-40B4-BE49-F238E27FC236}">
                <a16:creationId xmlns:a16="http://schemas.microsoft.com/office/drawing/2014/main" id="{1A6F60B7-93A1-214E-BE3D-CFBD3FA24FCF}"/>
              </a:ext>
            </a:extLst>
          </p:cNvPr>
          <p:cNvSpPr/>
          <p:nvPr/>
        </p:nvSpPr>
        <p:spPr>
          <a:xfrm>
            <a:off x="1715069" y="920622"/>
            <a:ext cx="8761862" cy="5632311"/>
          </a:xfrm>
          <a:prstGeom prst="rect">
            <a:avLst/>
          </a:prstGeom>
        </p:spPr>
        <p:txBody>
          <a:bodyPr wrap="square">
            <a:spAutoFit/>
          </a:bodyPr>
          <a:lstStyle/>
          <a:p>
            <a:endParaRPr lang="en-US" dirty="0">
              <a:latin typeface="Tw Cen MT" panose="020B0602020104020603" pitchFamily="34" charset="77"/>
              <a:ea typeface="Cambria" panose="02040503050406030204" pitchFamily="18" charset="0"/>
              <a:cs typeface="Cambria" panose="02040503050406030204" pitchFamily="18" charset="0"/>
            </a:endParaRPr>
          </a:p>
          <a:p>
            <a:r>
              <a:rPr lang="en-US" dirty="0">
                <a:latin typeface="Tw Cen MT" panose="020B0602020104020603" pitchFamily="34" charset="77"/>
                <a:cs typeface="Arial" panose="020B0604020202020204" pitchFamily="34" charset="0"/>
              </a:rPr>
              <a:t>Nakazawa Jackson, D.  (2015). </a:t>
            </a:r>
            <a:r>
              <a:rPr lang="en-US" dirty="0">
                <a:latin typeface="Tw Cen MT" panose="020B0602020104020603" pitchFamily="34" charset="77"/>
                <a:cs typeface="Arial" panose="020B0604020202020204" pitchFamily="34" charset="0"/>
                <a:hlinkClick r:id="rId3"/>
              </a:rPr>
              <a:t>Childhood Disrupted: How Your Biography Becomes Your Biology, and How You Can Heal</a:t>
            </a:r>
            <a:r>
              <a:rPr lang="en-US" dirty="0">
                <a:latin typeface="Tw Cen MT" panose="020B0602020104020603" pitchFamily="34" charset="77"/>
                <a:cs typeface="Arial" panose="020B0604020202020204" pitchFamily="34" charset="0"/>
              </a:rPr>
              <a:t>.</a:t>
            </a:r>
            <a:endParaRPr lang="en-US" dirty="0">
              <a:latin typeface="Tw Cen MT" panose="020B0602020104020603" pitchFamily="34" charset="77"/>
              <a:ea typeface="Arial" panose="020B0604020202020204" pitchFamily="34" charset="0"/>
              <a:cs typeface="Cambria" panose="02040503050406030204" pitchFamily="18" charset="0"/>
            </a:endParaRPr>
          </a:p>
          <a:p>
            <a:endParaRPr lang="en-US" dirty="0">
              <a:latin typeface="Tw Cen MT" panose="020B0602020104020603" pitchFamily="34" charset="77"/>
              <a:ea typeface="Arial" panose="020B0604020202020204" pitchFamily="34" charset="0"/>
              <a:cs typeface="Cambria" panose="02040503050406030204" pitchFamily="18" charset="0"/>
            </a:endParaRPr>
          </a:p>
          <a:p>
            <a:r>
              <a:rPr lang="en-US" dirty="0">
                <a:latin typeface="Tw Cen MT" panose="020B0602020104020603" pitchFamily="34" charset="77"/>
                <a:ea typeface="Arial" panose="020B0604020202020204" pitchFamily="34" charset="0"/>
                <a:cs typeface="Cambria" panose="02040503050406030204" pitchFamily="18" charset="0"/>
              </a:rPr>
              <a:t>Siegel, D. J. &amp; Bryson, T. P. (2012). The whole-brain child. New York, NY: Bantam Books Trade    Paperback Edition.  </a:t>
            </a:r>
          </a:p>
          <a:p>
            <a:pPr marL="228600" indent="-228600"/>
            <a:endParaRPr lang="en-US" dirty="0">
              <a:latin typeface="Tw Cen MT" panose="020B0602020104020603" pitchFamily="34" charset="77"/>
              <a:ea typeface="Arial" panose="020B0604020202020204" pitchFamily="34" charset="0"/>
              <a:cs typeface="Cambria" panose="02040503050406030204" pitchFamily="18" charset="0"/>
            </a:endParaRPr>
          </a:p>
          <a:p>
            <a:pPr marL="228600" indent="-228600"/>
            <a:r>
              <a:rPr lang="en-US" dirty="0" err="1">
                <a:latin typeface="Tw Cen MT" panose="020B0602020104020603" pitchFamily="34" charset="77"/>
                <a:ea typeface="Arial" panose="020B0604020202020204" pitchFamily="34" charset="0"/>
                <a:cs typeface="Cambria" panose="02040503050406030204" pitchFamily="18" charset="0"/>
              </a:rPr>
              <a:t>Souers</a:t>
            </a:r>
            <a:r>
              <a:rPr lang="en-US" dirty="0">
                <a:latin typeface="Tw Cen MT" panose="020B0602020104020603" pitchFamily="34" charset="77"/>
                <a:ea typeface="Arial" panose="020B0604020202020204" pitchFamily="34" charset="0"/>
                <a:cs typeface="Cambria" panose="02040503050406030204" pitchFamily="18" charset="0"/>
              </a:rPr>
              <a:t>, K. &amp; Hall, P. (2016). Fostering resilient learners: Strategies for creating trauma-sensitive classroom. Alexandria, VA: ASCD.</a:t>
            </a:r>
          </a:p>
          <a:p>
            <a:pPr marL="228600" indent="-228600"/>
            <a:endParaRPr lang="en-US" dirty="0">
              <a:latin typeface="Tw Cen MT" panose="020B0602020104020603" pitchFamily="34" charset="77"/>
              <a:ea typeface="Cambria" panose="02040503050406030204" pitchFamily="18" charset="0"/>
              <a:cs typeface="Cambria" panose="02040503050406030204" pitchFamily="18" charset="0"/>
            </a:endParaRPr>
          </a:p>
          <a:p>
            <a:pPr marL="228600" indent="-228600"/>
            <a:r>
              <a:rPr lang="en-US" dirty="0">
                <a:latin typeface="Tw Cen MT" panose="020B0602020104020603" pitchFamily="34" charset="77"/>
                <a:ea typeface="Cambria" panose="02040503050406030204" pitchFamily="18" charset="0"/>
                <a:cs typeface="Cambria" panose="02040503050406030204" pitchFamily="18" charset="0"/>
              </a:rPr>
              <a:t>Substance Abuse and Mental Health Services Administration. SAMHSA’s Concept of Trauma and Guidance for a Trauma-Informed Approach. HHS Publication No. (SMA) 14-4884. Rockville, MD: Substance Abuse and Mental Health Services Administration, 2014</a:t>
            </a:r>
          </a:p>
          <a:p>
            <a:pPr marL="228600" indent="-228600"/>
            <a:endParaRPr lang="en-US" dirty="0">
              <a:latin typeface="Tw Cen MT" panose="020B0602020104020603" pitchFamily="34" charset="77"/>
              <a:ea typeface="Cambria" panose="02040503050406030204" pitchFamily="18" charset="0"/>
              <a:cs typeface="Cambria" panose="02040503050406030204" pitchFamily="18" charset="0"/>
            </a:endParaRPr>
          </a:p>
          <a:p>
            <a:r>
              <a:rPr lang="en-US" dirty="0" err="1">
                <a:latin typeface="Tw Cen MT" panose="020B0602020104020603" pitchFamily="34" charset="77"/>
                <a:ea typeface="Arial" panose="020B0604020202020204" pitchFamily="34" charset="0"/>
                <a:cs typeface="Cambria" panose="02040503050406030204" pitchFamily="18" charset="0"/>
              </a:rPr>
              <a:t>Wolpow</a:t>
            </a:r>
            <a:r>
              <a:rPr lang="en-US" dirty="0">
                <a:latin typeface="Tw Cen MT" panose="020B0602020104020603" pitchFamily="34" charset="77"/>
                <a:ea typeface="Arial" panose="020B0604020202020204" pitchFamily="34" charset="0"/>
                <a:cs typeface="Cambria" panose="02040503050406030204" pitchFamily="18" charset="0"/>
              </a:rPr>
              <a:t>, R., Johnson, M. M., Hertel, R., Kincaid, S. O. (May 2016). </a:t>
            </a:r>
            <a:endParaRPr lang="en-US" dirty="0">
              <a:latin typeface="Tw Cen MT" panose="020B0602020104020603" pitchFamily="34" charset="77"/>
              <a:ea typeface="Cambria" panose="02040503050406030204" pitchFamily="18" charset="0"/>
              <a:cs typeface="Cambria" panose="02040503050406030204" pitchFamily="18" charset="0"/>
            </a:endParaRPr>
          </a:p>
          <a:p>
            <a:r>
              <a:rPr lang="en-US" dirty="0">
                <a:latin typeface="Tw Cen MT" panose="020B0602020104020603" pitchFamily="34" charset="77"/>
                <a:ea typeface="Arial" panose="020B0604020202020204" pitchFamily="34" charset="0"/>
                <a:cs typeface="Cambria" panose="02040503050406030204" pitchFamily="18" charset="0"/>
              </a:rPr>
              <a:t>The heart of learning and teaching:  Compassion, resiliency, and academic success. Washing State Office of Superintendent of Public Instruction.  </a:t>
            </a:r>
          </a:p>
          <a:p>
            <a:endParaRPr lang="en-US" dirty="0">
              <a:latin typeface="Tw Cen MT" panose="020B0602020104020603" pitchFamily="34" charset="77"/>
              <a:ea typeface="Cambria" panose="02040503050406030204" pitchFamily="18" charset="0"/>
              <a:cs typeface="Cambria" panose="02040503050406030204" pitchFamily="18" charset="0"/>
            </a:endParaRPr>
          </a:p>
          <a:p>
            <a:endParaRPr lang="en-US" dirty="0">
              <a:latin typeface="Tw Cen MT" panose="020B0602020104020603" pitchFamily="34" charset="77"/>
              <a:ea typeface="Cambria" panose="02040503050406030204" pitchFamily="18" charset="0"/>
              <a:cs typeface="Cambria" panose="02040503050406030204" pitchFamily="18" charset="0"/>
            </a:endParaRPr>
          </a:p>
          <a:p>
            <a:endParaRPr lang="en-US" dirty="0">
              <a:latin typeface="Tw Cen MT" panose="020B0602020104020603" pitchFamily="34" charset="77"/>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7896024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REMOTE CONSIDERATIONS</a:t>
            </a:r>
          </a:p>
        </p:txBody>
      </p:sp>
    </p:spTree>
    <p:extLst>
      <p:ext uri="{BB962C8B-B14F-4D97-AF65-F5344CB8AC3E}">
        <p14:creationId xmlns:p14="http://schemas.microsoft.com/office/powerpoint/2010/main" val="3519491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DDC123-FAAA-B740-9680-5638D923C8B2}"/>
              </a:ext>
            </a:extLst>
          </p:cNvPr>
          <p:cNvSpPr txBox="1"/>
          <p:nvPr/>
        </p:nvSpPr>
        <p:spPr>
          <a:xfrm>
            <a:off x="3042088" y="332656"/>
            <a:ext cx="6699270" cy="707886"/>
          </a:xfrm>
          <a:prstGeom prst="rect">
            <a:avLst/>
          </a:prstGeom>
          <a:noFill/>
        </p:spPr>
        <p:txBody>
          <a:bodyPr wrap="none" rtlCol="0">
            <a:spAutoFit/>
          </a:bodyPr>
          <a:lstStyle/>
          <a:p>
            <a:r>
              <a:rPr lang="en-US" sz="4000" dirty="0">
                <a:solidFill>
                  <a:schemeClr val="accent6"/>
                </a:solidFill>
              </a:rPr>
              <a:t>REMOTE CONSIDERATIONS</a:t>
            </a:r>
          </a:p>
        </p:txBody>
      </p:sp>
      <p:sp>
        <p:nvSpPr>
          <p:cNvPr id="3" name="Text Placeholder 2">
            <a:extLst>
              <a:ext uri="{FF2B5EF4-FFF2-40B4-BE49-F238E27FC236}">
                <a16:creationId xmlns:a16="http://schemas.microsoft.com/office/drawing/2014/main" id="{33B64293-5134-4E45-884F-C685263FEEDE}"/>
              </a:ext>
            </a:extLst>
          </p:cNvPr>
          <p:cNvSpPr>
            <a:spLocks noGrp="1"/>
          </p:cNvSpPr>
          <p:nvPr>
            <p:ph type="body" sz="half" idx="2"/>
          </p:nvPr>
        </p:nvSpPr>
        <p:spPr>
          <a:xfrm>
            <a:off x="1518138" y="1776046"/>
            <a:ext cx="8768446" cy="140325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ormAutofit lnSpcReduction="10000"/>
          </a:bodyPr>
          <a:lstStyle/>
          <a:p>
            <a:r>
              <a:rPr lang="en-US" sz="2400" dirty="0">
                <a:solidFill>
                  <a:srgbClr val="002060"/>
                </a:solidFill>
              </a:rPr>
              <a:t>Review procedures for documenting minor and major behaviors for what may need modified (e.g., hard copy referral to digital, email administrator rather than send student to office)</a:t>
            </a:r>
          </a:p>
          <a:p>
            <a:endParaRPr lang="en-US" dirty="0"/>
          </a:p>
        </p:txBody>
      </p:sp>
      <p:sp>
        <p:nvSpPr>
          <p:cNvPr id="4" name="TextBox 3">
            <a:extLst>
              <a:ext uri="{FF2B5EF4-FFF2-40B4-BE49-F238E27FC236}">
                <a16:creationId xmlns:a16="http://schemas.microsoft.com/office/drawing/2014/main" id="{7B539F8A-9847-F24D-978A-29B6B51C118F}"/>
              </a:ext>
            </a:extLst>
          </p:cNvPr>
          <p:cNvSpPr txBox="1"/>
          <p:nvPr/>
        </p:nvSpPr>
        <p:spPr>
          <a:xfrm>
            <a:off x="2587869" y="4670681"/>
            <a:ext cx="6172200" cy="15696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lvl="0"/>
            <a:r>
              <a:rPr lang="en-US" sz="2400" dirty="0">
                <a:solidFill>
                  <a:srgbClr val="002060"/>
                </a:solidFill>
              </a:rPr>
              <a:t>Review t-chart for classroom vs office managed behaviors to add or modify behaviors that may occur during distal instruction</a:t>
            </a:r>
          </a:p>
        </p:txBody>
      </p:sp>
    </p:spTree>
    <p:extLst>
      <p:ext uri="{BB962C8B-B14F-4D97-AF65-F5344CB8AC3E}">
        <p14:creationId xmlns:p14="http://schemas.microsoft.com/office/powerpoint/2010/main" val="28436510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DDC123-FAAA-B740-9680-5638D923C8B2}"/>
              </a:ext>
            </a:extLst>
          </p:cNvPr>
          <p:cNvSpPr txBox="1"/>
          <p:nvPr/>
        </p:nvSpPr>
        <p:spPr>
          <a:xfrm>
            <a:off x="3042088" y="332656"/>
            <a:ext cx="6699270" cy="707886"/>
          </a:xfrm>
          <a:prstGeom prst="rect">
            <a:avLst/>
          </a:prstGeom>
          <a:noFill/>
        </p:spPr>
        <p:txBody>
          <a:bodyPr wrap="none" rtlCol="0">
            <a:spAutoFit/>
          </a:bodyPr>
          <a:lstStyle/>
          <a:p>
            <a:r>
              <a:rPr lang="en-US" sz="4000" dirty="0">
                <a:solidFill>
                  <a:schemeClr val="accent6"/>
                </a:solidFill>
              </a:rPr>
              <a:t>REMOTE CONSIDERATIONS</a:t>
            </a:r>
          </a:p>
        </p:txBody>
      </p:sp>
      <p:sp>
        <p:nvSpPr>
          <p:cNvPr id="3" name="Text Placeholder 2">
            <a:extLst>
              <a:ext uri="{FF2B5EF4-FFF2-40B4-BE49-F238E27FC236}">
                <a16:creationId xmlns:a16="http://schemas.microsoft.com/office/drawing/2014/main" id="{33B64293-5134-4E45-884F-C685263FEEDE}"/>
              </a:ext>
            </a:extLst>
          </p:cNvPr>
          <p:cNvSpPr>
            <a:spLocks noGrp="1"/>
          </p:cNvSpPr>
          <p:nvPr>
            <p:ph type="body" sz="half" idx="2"/>
          </p:nvPr>
        </p:nvSpPr>
        <p:spPr>
          <a:xfrm>
            <a:off x="1645215" y="1737153"/>
            <a:ext cx="8901570" cy="178308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fontScale="92500"/>
          </a:bodyPr>
          <a:lstStyle/>
          <a:p>
            <a:pPr lvl="0" algn="ctr"/>
            <a:r>
              <a:rPr lang="en-US" sz="2400" dirty="0">
                <a:solidFill>
                  <a:srgbClr val="002060"/>
                </a:solidFill>
              </a:rPr>
              <a:t>3-5 school-wide expectations remain the same as in-person</a:t>
            </a:r>
          </a:p>
          <a:p>
            <a:pPr lvl="0" algn="ctr"/>
            <a:endParaRPr lang="en-US" sz="2400" dirty="0">
              <a:solidFill>
                <a:srgbClr val="002060"/>
              </a:solidFill>
            </a:endParaRPr>
          </a:p>
          <a:p>
            <a:pPr lvl="0" algn="ctr"/>
            <a:r>
              <a:rPr lang="en-US" sz="2400" dirty="0">
                <a:solidFill>
                  <a:srgbClr val="002060"/>
                </a:solidFill>
              </a:rPr>
              <a:t>3-5 school-wide expectations are reviewed and taught regularly</a:t>
            </a:r>
          </a:p>
          <a:p>
            <a:pPr algn="ctr"/>
            <a:endParaRPr lang="en-US" sz="2400" dirty="0">
              <a:solidFill>
                <a:srgbClr val="002060"/>
              </a:solidFill>
            </a:endParaRPr>
          </a:p>
          <a:p>
            <a:pPr algn="ctr"/>
            <a:endParaRPr lang="en-US" dirty="0"/>
          </a:p>
        </p:txBody>
      </p:sp>
      <p:sp>
        <p:nvSpPr>
          <p:cNvPr id="4" name="TextBox 3">
            <a:extLst>
              <a:ext uri="{FF2B5EF4-FFF2-40B4-BE49-F238E27FC236}">
                <a16:creationId xmlns:a16="http://schemas.microsoft.com/office/drawing/2014/main" id="{7B539F8A-9847-F24D-978A-29B6B51C118F}"/>
              </a:ext>
            </a:extLst>
          </p:cNvPr>
          <p:cNvSpPr txBox="1"/>
          <p:nvPr/>
        </p:nvSpPr>
        <p:spPr>
          <a:xfrm>
            <a:off x="1116045" y="4895764"/>
            <a:ext cx="10551355"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lvl="0" algn="ctr"/>
            <a:r>
              <a:rPr lang="en-US" sz="2400" dirty="0">
                <a:solidFill>
                  <a:srgbClr val="002060"/>
                </a:solidFill>
              </a:rPr>
              <a:t>Review t-chart for classroom vs office managed behaviors to add or modify behaviors that may occur during remote instruction</a:t>
            </a:r>
          </a:p>
        </p:txBody>
      </p:sp>
    </p:spTree>
    <p:extLst>
      <p:ext uri="{BB962C8B-B14F-4D97-AF65-F5344CB8AC3E}">
        <p14:creationId xmlns:p14="http://schemas.microsoft.com/office/powerpoint/2010/main" val="5633488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DDC123-FAAA-B740-9680-5638D923C8B2}"/>
              </a:ext>
            </a:extLst>
          </p:cNvPr>
          <p:cNvSpPr txBox="1"/>
          <p:nvPr/>
        </p:nvSpPr>
        <p:spPr>
          <a:xfrm>
            <a:off x="3042088" y="332656"/>
            <a:ext cx="6699270" cy="707886"/>
          </a:xfrm>
          <a:prstGeom prst="rect">
            <a:avLst/>
          </a:prstGeom>
          <a:noFill/>
        </p:spPr>
        <p:txBody>
          <a:bodyPr wrap="none" rtlCol="0">
            <a:spAutoFit/>
          </a:bodyPr>
          <a:lstStyle/>
          <a:p>
            <a:r>
              <a:rPr lang="en-US" sz="4000" dirty="0">
                <a:solidFill>
                  <a:schemeClr val="accent6"/>
                </a:solidFill>
              </a:rPr>
              <a:t>REMOTE CONSIDERATIONS</a:t>
            </a:r>
          </a:p>
        </p:txBody>
      </p:sp>
      <p:sp>
        <p:nvSpPr>
          <p:cNvPr id="3" name="Text Placeholder 2">
            <a:extLst>
              <a:ext uri="{FF2B5EF4-FFF2-40B4-BE49-F238E27FC236}">
                <a16:creationId xmlns:a16="http://schemas.microsoft.com/office/drawing/2014/main" id="{33B64293-5134-4E45-884F-C685263FEEDE}"/>
              </a:ext>
            </a:extLst>
          </p:cNvPr>
          <p:cNvSpPr>
            <a:spLocks noGrp="1"/>
          </p:cNvSpPr>
          <p:nvPr>
            <p:ph type="body" sz="half" idx="2"/>
          </p:nvPr>
        </p:nvSpPr>
        <p:spPr>
          <a:xfrm>
            <a:off x="769241" y="1339947"/>
            <a:ext cx="10653517" cy="178308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endParaRPr lang="en-US" sz="2400" dirty="0"/>
          </a:p>
          <a:p>
            <a:pPr lvl="0" algn="ctr"/>
            <a:r>
              <a:rPr lang="en-US" sz="2400" dirty="0"/>
              <a:t>Social-emotional-behavioral lessons are taught by teacher during homeroom on in-person learning days.</a:t>
            </a:r>
          </a:p>
          <a:p>
            <a:pPr lvl="0" algn="ctr"/>
            <a:endParaRPr lang="en-US" sz="2400" dirty="0"/>
          </a:p>
          <a:p>
            <a:pPr lvl="0" algn="ctr"/>
            <a:r>
              <a:rPr lang="en-US" sz="2400" dirty="0"/>
              <a:t> SEB lessons taught on Mondays virtually. Use a variety of methods to engage remote learners, such as electronic thumbs-up/thumbs-down, polling options, chat box.</a:t>
            </a:r>
          </a:p>
          <a:p>
            <a:endParaRPr lang="en-US" sz="2400" dirty="0"/>
          </a:p>
        </p:txBody>
      </p:sp>
      <p:sp>
        <p:nvSpPr>
          <p:cNvPr id="4" name="TextBox 3">
            <a:extLst>
              <a:ext uri="{FF2B5EF4-FFF2-40B4-BE49-F238E27FC236}">
                <a16:creationId xmlns:a16="http://schemas.microsoft.com/office/drawing/2014/main" id="{7B539F8A-9847-F24D-978A-29B6B51C118F}"/>
              </a:ext>
            </a:extLst>
          </p:cNvPr>
          <p:cNvSpPr txBox="1"/>
          <p:nvPr/>
        </p:nvSpPr>
        <p:spPr>
          <a:xfrm>
            <a:off x="1659989" y="5627284"/>
            <a:ext cx="8553156"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lvl="0" algn="ctr"/>
            <a:r>
              <a:rPr lang="en-US" sz="2400" dirty="0"/>
              <a:t>Students assessed for knowledge of SW expectations via Google Form Climate Survey monthly. </a:t>
            </a:r>
          </a:p>
        </p:txBody>
      </p:sp>
    </p:spTree>
    <p:extLst>
      <p:ext uri="{BB962C8B-B14F-4D97-AF65-F5344CB8AC3E}">
        <p14:creationId xmlns:p14="http://schemas.microsoft.com/office/powerpoint/2010/main" val="16841174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DDC123-FAAA-B740-9680-5638D923C8B2}"/>
              </a:ext>
            </a:extLst>
          </p:cNvPr>
          <p:cNvSpPr txBox="1"/>
          <p:nvPr/>
        </p:nvSpPr>
        <p:spPr>
          <a:xfrm>
            <a:off x="3042088" y="332656"/>
            <a:ext cx="6699270" cy="707886"/>
          </a:xfrm>
          <a:prstGeom prst="rect">
            <a:avLst/>
          </a:prstGeom>
          <a:noFill/>
        </p:spPr>
        <p:txBody>
          <a:bodyPr wrap="none" rtlCol="0">
            <a:spAutoFit/>
          </a:bodyPr>
          <a:lstStyle/>
          <a:p>
            <a:r>
              <a:rPr lang="en-US" sz="4000" dirty="0">
                <a:solidFill>
                  <a:schemeClr val="accent6"/>
                </a:solidFill>
              </a:rPr>
              <a:t>REMOTE CONSIDERATIONS</a:t>
            </a:r>
          </a:p>
        </p:txBody>
      </p:sp>
      <p:graphicFrame>
        <p:nvGraphicFramePr>
          <p:cNvPr id="7" name="Content Placeholder 3">
            <a:extLst>
              <a:ext uri="{FF2B5EF4-FFF2-40B4-BE49-F238E27FC236}">
                <a16:creationId xmlns:a16="http://schemas.microsoft.com/office/drawing/2014/main" id="{0C95B1C4-BDD7-2C4F-9AE6-F5E633A4500B}"/>
              </a:ext>
            </a:extLst>
          </p:cNvPr>
          <p:cNvGraphicFramePr>
            <a:graphicFrameLocks noGrp="1"/>
          </p:cNvGraphicFramePr>
          <p:nvPr>
            <p:ph idx="1"/>
          </p:nvPr>
        </p:nvGraphicFramePr>
        <p:xfrm>
          <a:off x="4524398" y="2918048"/>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33B64293-5134-4E45-884F-C685263FEEDE}"/>
              </a:ext>
            </a:extLst>
          </p:cNvPr>
          <p:cNvSpPr>
            <a:spLocks noGrp="1"/>
          </p:cNvSpPr>
          <p:nvPr>
            <p:ph type="body" sz="half" idx="2"/>
          </p:nvPr>
        </p:nvSpPr>
        <p:spPr>
          <a:xfrm>
            <a:off x="839788" y="2057399"/>
            <a:ext cx="9856810" cy="283815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40000" lnSpcReduction="20000"/>
          </a:bodyPr>
          <a:lstStyle/>
          <a:p>
            <a:endParaRPr lang="en-US" dirty="0"/>
          </a:p>
          <a:p>
            <a:pPr lvl="0" algn="ctr"/>
            <a:r>
              <a:rPr lang="en-US" sz="6000" dirty="0"/>
              <a:t>Staff provide behavior specific feedback with goal ratio of 4:1. When using Red Bird ticket in person, staff provide verbal BSP and deposit ticket into student’s account.</a:t>
            </a:r>
          </a:p>
          <a:p>
            <a:pPr lvl="0" algn="ctr"/>
            <a:endParaRPr lang="en-US" sz="6000" dirty="0"/>
          </a:p>
          <a:p>
            <a:pPr lvl="0" algn="ctr"/>
            <a:r>
              <a:rPr lang="en-US" sz="6000" dirty="0"/>
              <a:t>Staff provide behavior specific feedback with goal ratio of 4:1 (verbal and non-verbal) in virtual platform. Red Bird tickets are distributed digitally through Google Form. Group contingencies for school and class-wide acknowledgements are used</a:t>
            </a:r>
            <a:r>
              <a:rPr lang="en-US" sz="6000" dirty="0">
                <a:solidFill>
                  <a:schemeClr val="tx2"/>
                </a:solidFill>
              </a:rPr>
              <a:t>.</a:t>
            </a:r>
          </a:p>
          <a:p>
            <a:endParaRPr lang="en-US" dirty="0"/>
          </a:p>
        </p:txBody>
      </p:sp>
    </p:spTree>
    <p:extLst>
      <p:ext uri="{BB962C8B-B14F-4D97-AF65-F5344CB8AC3E}">
        <p14:creationId xmlns:p14="http://schemas.microsoft.com/office/powerpoint/2010/main" val="26404432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Regulation Strategies </a:t>
            </a:r>
          </a:p>
        </p:txBody>
      </p:sp>
      <p:sp>
        <p:nvSpPr>
          <p:cNvPr id="2" name="Subtitle 1">
            <a:extLst>
              <a:ext uri="{FF2B5EF4-FFF2-40B4-BE49-F238E27FC236}">
                <a16:creationId xmlns:a16="http://schemas.microsoft.com/office/drawing/2014/main" id="{2D406D29-0A9C-7942-BF84-7A15408F0DE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775101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Strategy </a:t>
            </a:r>
            <a:br>
              <a:rPr lang="en-US" dirty="0"/>
            </a:br>
            <a:r>
              <a:rPr lang="en-US" dirty="0"/>
              <a:t>Focused Attention Practices</a:t>
            </a:r>
          </a:p>
        </p:txBody>
      </p:sp>
      <p:sp>
        <p:nvSpPr>
          <p:cNvPr id="3" name="Content Placeholder 2"/>
          <p:cNvSpPr>
            <a:spLocks noGrp="1"/>
          </p:cNvSpPr>
          <p:nvPr>
            <p:ph type="body" idx="1"/>
          </p:nvPr>
        </p:nvSpPr>
        <p:spPr/>
        <p:txBody>
          <a:bodyPr/>
          <a:lstStyle/>
          <a:p>
            <a:r>
              <a:rPr lang="en-US" dirty="0"/>
              <a:t>Practices to quiet the thousands of thoughts that distract us.</a:t>
            </a:r>
          </a:p>
        </p:txBody>
      </p:sp>
      <p:sp>
        <p:nvSpPr>
          <p:cNvPr id="4" name="TextBox 3"/>
          <p:cNvSpPr txBox="1"/>
          <p:nvPr/>
        </p:nvSpPr>
        <p:spPr>
          <a:xfrm>
            <a:off x="2181020" y="6115165"/>
            <a:ext cx="8377614" cy="379656"/>
          </a:xfrm>
          <a:prstGeom prst="rect">
            <a:avLst/>
          </a:prstGeom>
          <a:noFill/>
        </p:spPr>
        <p:txBody>
          <a:bodyPr wrap="none" rtlCol="0">
            <a:spAutoFit/>
          </a:bodyPr>
          <a:lstStyle/>
          <a:p>
            <a:r>
              <a:rPr lang="en-US" sz="1867" dirty="0"/>
              <a:t>Used with permission from Warren Township School District, Indianapolis</a:t>
            </a:r>
          </a:p>
        </p:txBody>
      </p:sp>
      <p:sp>
        <p:nvSpPr>
          <p:cNvPr id="6" name="TextBox 5"/>
          <p:cNvSpPr txBox="1"/>
          <p:nvPr/>
        </p:nvSpPr>
        <p:spPr>
          <a:xfrm>
            <a:off x="5808542" y="3018832"/>
            <a:ext cx="3672199" cy="2554545"/>
          </a:xfrm>
          <a:prstGeom prst="rect">
            <a:avLst/>
          </a:prstGeom>
          <a:noFill/>
        </p:spPr>
        <p:txBody>
          <a:bodyPr wrap="square" rtlCol="0">
            <a:spAutoFit/>
          </a:bodyPr>
          <a:lstStyle/>
          <a:p>
            <a:pPr marL="380990" indent="-380990">
              <a:buFont typeface="Arial"/>
              <a:buChar char="•"/>
            </a:pPr>
            <a:r>
              <a:rPr lang="en-US" sz="2000" dirty="0"/>
              <a:t>Control our behavior</a:t>
            </a:r>
          </a:p>
          <a:p>
            <a:pPr marL="380990" indent="-380990">
              <a:buFont typeface="Arial"/>
              <a:buChar char="•"/>
            </a:pPr>
            <a:r>
              <a:rPr lang="en-US" sz="2000" dirty="0"/>
              <a:t>Think through problems</a:t>
            </a:r>
          </a:p>
          <a:p>
            <a:pPr marL="380990" indent="-380990">
              <a:buFont typeface="Arial"/>
              <a:buChar char="•"/>
            </a:pPr>
            <a:r>
              <a:rPr lang="en-US" sz="2000" dirty="0"/>
              <a:t>Weigh right and wrong</a:t>
            </a:r>
          </a:p>
          <a:p>
            <a:pPr marL="380990" indent="-380990">
              <a:buFont typeface="Arial"/>
              <a:buChar char="•"/>
            </a:pPr>
            <a:r>
              <a:rPr lang="en-US" sz="2000" dirty="0"/>
              <a:t>Think about consequences</a:t>
            </a:r>
          </a:p>
          <a:p>
            <a:pPr marL="380990" indent="-380990">
              <a:buFont typeface="Arial"/>
              <a:buChar char="•"/>
            </a:pPr>
            <a:r>
              <a:rPr lang="en-US" sz="2000" dirty="0"/>
              <a:t>Organize and plan ahead</a:t>
            </a:r>
          </a:p>
          <a:p>
            <a:pPr marL="380990" indent="-380990">
              <a:buFont typeface="Arial"/>
              <a:buChar char="•"/>
            </a:pPr>
            <a:r>
              <a:rPr lang="en-US" sz="2000" dirty="0"/>
              <a:t>Focus on the present</a:t>
            </a:r>
          </a:p>
        </p:txBody>
      </p:sp>
      <p:pic>
        <p:nvPicPr>
          <p:cNvPr id="8" name="Picture 7">
            <a:extLst>
              <a:ext uri="{FF2B5EF4-FFF2-40B4-BE49-F238E27FC236}">
                <a16:creationId xmlns:a16="http://schemas.microsoft.com/office/drawing/2014/main" id="{1ECCA2E9-0904-AE44-AB94-444CD9FCB61F}"/>
              </a:ext>
            </a:extLst>
          </p:cNvPr>
          <p:cNvPicPr>
            <a:picLocks noChangeAspect="1"/>
          </p:cNvPicPr>
          <p:nvPr/>
        </p:nvPicPr>
        <p:blipFill>
          <a:blip r:embed="rId3"/>
          <a:stretch>
            <a:fillRect/>
          </a:stretch>
        </p:blipFill>
        <p:spPr>
          <a:xfrm>
            <a:off x="2181020" y="2803350"/>
            <a:ext cx="3420526" cy="2379496"/>
          </a:xfrm>
          <a:prstGeom prst="rect">
            <a:avLst/>
          </a:prstGeom>
        </p:spPr>
      </p:pic>
    </p:spTree>
    <p:extLst>
      <p:ext uri="{BB962C8B-B14F-4D97-AF65-F5344CB8AC3E}">
        <p14:creationId xmlns:p14="http://schemas.microsoft.com/office/powerpoint/2010/main" val="8494439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Strategy</a:t>
            </a:r>
            <a:br>
              <a:rPr lang="en-US" dirty="0"/>
            </a:br>
            <a:r>
              <a:rPr lang="en-US" dirty="0"/>
              <a:t>Focused Attention Examples</a:t>
            </a:r>
          </a:p>
        </p:txBody>
      </p:sp>
      <p:sp>
        <p:nvSpPr>
          <p:cNvPr id="3" name="Content Placeholder 2"/>
          <p:cNvSpPr>
            <a:spLocks noGrp="1"/>
          </p:cNvSpPr>
          <p:nvPr>
            <p:ph type="body" idx="1"/>
          </p:nvPr>
        </p:nvSpPr>
        <p:spPr>
          <a:xfrm>
            <a:off x="2340429" y="2067764"/>
            <a:ext cx="7527472" cy="4182603"/>
          </a:xfrm>
        </p:spPr>
        <p:txBody>
          <a:bodyPr/>
          <a:lstStyle/>
          <a:p>
            <a:pPr lvl="1"/>
            <a:r>
              <a:rPr lang="en-US" dirty="0"/>
              <a:t>Breathing practices</a:t>
            </a:r>
          </a:p>
          <a:p>
            <a:pPr lvl="1"/>
            <a:r>
              <a:rPr lang="en-US" dirty="0"/>
              <a:t>Quiet time</a:t>
            </a:r>
          </a:p>
          <a:p>
            <a:pPr lvl="1"/>
            <a:r>
              <a:rPr lang="en-US" dirty="0"/>
              <a:t>Movement</a:t>
            </a:r>
          </a:p>
          <a:p>
            <a:pPr lvl="1"/>
            <a:r>
              <a:rPr lang="en-US" dirty="0"/>
              <a:t>Colors</a:t>
            </a:r>
          </a:p>
          <a:p>
            <a:pPr lvl="1"/>
            <a:r>
              <a:rPr lang="en-US" dirty="0"/>
              <a:t>Focus</a:t>
            </a:r>
          </a:p>
          <a:p>
            <a:pPr lvl="1"/>
            <a:r>
              <a:rPr lang="en-US" dirty="0"/>
              <a:t>Sound</a:t>
            </a:r>
          </a:p>
          <a:p>
            <a:pPr lvl="1"/>
            <a:r>
              <a:rPr lang="en-US" dirty="0"/>
              <a:t>Taste</a:t>
            </a:r>
          </a:p>
        </p:txBody>
      </p:sp>
      <p:sp>
        <p:nvSpPr>
          <p:cNvPr id="4" name="TextBox 3"/>
          <p:cNvSpPr txBox="1"/>
          <p:nvPr/>
        </p:nvSpPr>
        <p:spPr>
          <a:xfrm>
            <a:off x="2324099" y="6059370"/>
            <a:ext cx="9956572" cy="646331"/>
          </a:xfrm>
          <a:prstGeom prst="rect">
            <a:avLst/>
          </a:prstGeom>
          <a:noFill/>
        </p:spPr>
        <p:txBody>
          <a:bodyPr wrap="none" rtlCol="0">
            <a:spAutoFit/>
          </a:bodyPr>
          <a:lstStyle/>
          <a:p>
            <a:r>
              <a:rPr lang="en-US" dirty="0">
                <a:hlinkClick r:id="rId3"/>
              </a:rPr>
              <a:t>https://</a:t>
            </a:r>
            <a:r>
              <a:rPr lang="en-US" dirty="0" err="1">
                <a:hlinkClick r:id="rId3"/>
              </a:rPr>
              <a:t>www.edutopia.org</a:t>
            </a:r>
            <a:r>
              <a:rPr lang="en-US" dirty="0">
                <a:hlinkClick r:id="rId3"/>
              </a:rPr>
              <a:t>/blog/brain-breaks-focused-attention-practices-</a:t>
            </a:r>
            <a:r>
              <a:rPr lang="en-US" dirty="0" err="1">
                <a:hlinkClick r:id="rId3"/>
              </a:rPr>
              <a:t>lori</a:t>
            </a:r>
            <a:r>
              <a:rPr lang="en-US" dirty="0">
                <a:hlinkClick r:id="rId3"/>
              </a:rPr>
              <a:t>-</a:t>
            </a:r>
            <a:r>
              <a:rPr lang="en-US" dirty="0" err="1">
                <a:hlinkClick r:id="rId3"/>
              </a:rPr>
              <a:t>desautels</a:t>
            </a:r>
            <a:endParaRPr lang="en-US" dirty="0"/>
          </a:p>
          <a:p>
            <a:r>
              <a:rPr lang="en-US" dirty="0"/>
              <a:t> </a:t>
            </a:r>
          </a:p>
        </p:txBody>
      </p:sp>
      <p:pic>
        <p:nvPicPr>
          <p:cNvPr id="6" name="Picture 5">
            <a:extLst>
              <a:ext uri="{FF2B5EF4-FFF2-40B4-BE49-F238E27FC236}">
                <a16:creationId xmlns:a16="http://schemas.microsoft.com/office/drawing/2014/main" id="{D57F6AD5-0F66-C74E-B36A-5F54D969E4A1}"/>
              </a:ext>
            </a:extLst>
          </p:cNvPr>
          <p:cNvPicPr>
            <a:picLocks noChangeAspect="1"/>
          </p:cNvPicPr>
          <p:nvPr/>
        </p:nvPicPr>
        <p:blipFill>
          <a:blip r:embed="rId4"/>
          <a:stretch>
            <a:fillRect/>
          </a:stretch>
        </p:blipFill>
        <p:spPr>
          <a:xfrm>
            <a:off x="5782739" y="2067763"/>
            <a:ext cx="4442943" cy="2965182"/>
          </a:xfrm>
          <a:prstGeom prst="rect">
            <a:avLst/>
          </a:prstGeom>
        </p:spPr>
      </p:pic>
    </p:spTree>
    <p:extLst>
      <p:ext uri="{BB962C8B-B14F-4D97-AF65-F5344CB8AC3E}">
        <p14:creationId xmlns:p14="http://schemas.microsoft.com/office/powerpoint/2010/main" val="419789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EA4901-4DBF-0B48-A468-27579152E447}"/>
              </a:ext>
            </a:extLst>
          </p:cNvPr>
          <p:cNvSpPr>
            <a:spLocks noGrp="1"/>
          </p:cNvSpPr>
          <p:nvPr>
            <p:ph type="title"/>
          </p:nvPr>
        </p:nvSpPr>
        <p:spPr>
          <a:xfrm>
            <a:off x="838200" y="0"/>
            <a:ext cx="10515600" cy="1325563"/>
          </a:xfrm>
        </p:spPr>
        <p:txBody>
          <a:bodyPr>
            <a:normAutofit/>
          </a:bodyPr>
          <a:lstStyle/>
          <a:p>
            <a:pPr algn="ctr"/>
            <a:r>
              <a:rPr lang="en-US" b="1" dirty="0"/>
              <a:t>THE FRAMEWORK</a:t>
            </a:r>
            <a:br>
              <a:rPr lang="en-US" b="1" dirty="0"/>
            </a:br>
            <a:r>
              <a:rPr lang="en-US" sz="2800" dirty="0"/>
              <a:t>PBIS AT THE BUILIDNG LEVEL &amp; IN THE CLASSROOM</a:t>
            </a:r>
            <a:endParaRPr lang="en-US" b="1" dirty="0"/>
          </a:p>
        </p:txBody>
      </p:sp>
      <p:pic>
        <p:nvPicPr>
          <p:cNvPr id="12" name="Picture 11">
            <a:extLst>
              <a:ext uri="{FF2B5EF4-FFF2-40B4-BE49-F238E27FC236}">
                <a16:creationId xmlns:a16="http://schemas.microsoft.com/office/drawing/2014/main" id="{FAC0D960-8678-6A4E-B750-5E86ED88723C}"/>
              </a:ext>
            </a:extLst>
          </p:cNvPr>
          <p:cNvPicPr>
            <a:picLocks noChangeAspect="1"/>
          </p:cNvPicPr>
          <p:nvPr/>
        </p:nvPicPr>
        <p:blipFill>
          <a:blip r:embed="rId3"/>
          <a:stretch>
            <a:fillRect/>
          </a:stretch>
        </p:blipFill>
        <p:spPr>
          <a:xfrm>
            <a:off x="1933732" y="1455202"/>
            <a:ext cx="7315199" cy="5402798"/>
          </a:xfrm>
          <a:prstGeom prst="rect">
            <a:avLst/>
          </a:prstGeom>
        </p:spPr>
      </p:pic>
    </p:spTree>
    <p:extLst>
      <p:ext uri="{BB962C8B-B14F-4D97-AF65-F5344CB8AC3E}">
        <p14:creationId xmlns:p14="http://schemas.microsoft.com/office/powerpoint/2010/main" val="21563190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Strategy</a:t>
            </a:r>
            <a:br>
              <a:rPr lang="en-US" dirty="0"/>
            </a:br>
            <a:r>
              <a:rPr lang="en-US" dirty="0"/>
              <a:t>Place &amp; Signal</a:t>
            </a:r>
          </a:p>
        </p:txBody>
      </p:sp>
      <p:sp>
        <p:nvSpPr>
          <p:cNvPr id="3" name="Content Placeholder 2"/>
          <p:cNvSpPr>
            <a:spLocks noGrp="1"/>
          </p:cNvSpPr>
          <p:nvPr>
            <p:ph type="body" idx="1"/>
          </p:nvPr>
        </p:nvSpPr>
        <p:spPr/>
        <p:txBody>
          <a:bodyPr/>
          <a:lstStyle/>
          <a:p>
            <a:r>
              <a:rPr lang="en-US" dirty="0"/>
              <a:t>Create a place for regulating </a:t>
            </a:r>
          </a:p>
          <a:p>
            <a:pPr lvl="1"/>
            <a:r>
              <a:rPr lang="en-US" dirty="0"/>
              <a:t>(e.g.: Calm Corner, Amygdala First Aid, stepping out in hall)</a:t>
            </a:r>
          </a:p>
          <a:p>
            <a:endParaRPr lang="en-US" dirty="0"/>
          </a:p>
          <a:p>
            <a:r>
              <a:rPr lang="en-US" dirty="0"/>
              <a:t>A signal for regulation               </a:t>
            </a:r>
          </a:p>
          <a:p>
            <a:pPr lvl="1"/>
            <a:r>
              <a:rPr lang="en-US" dirty="0"/>
              <a:t>(e.g.: card on desk, a hand-signal)</a:t>
            </a:r>
          </a:p>
        </p:txBody>
      </p:sp>
      <p:pic>
        <p:nvPicPr>
          <p:cNvPr id="4" name="Picture 3" descr="Screen Shot 2019-02-12 at 4.19.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807" y="4604885"/>
            <a:ext cx="3400299" cy="1645483"/>
          </a:xfrm>
          <a:prstGeom prst="rect">
            <a:avLst/>
          </a:prstGeom>
        </p:spPr>
      </p:pic>
    </p:spTree>
    <p:extLst>
      <p:ext uri="{BB962C8B-B14F-4D97-AF65-F5344CB8AC3E}">
        <p14:creationId xmlns:p14="http://schemas.microsoft.com/office/powerpoint/2010/main" val="31858241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Strategy</a:t>
            </a:r>
            <a:br>
              <a:rPr lang="en-US" dirty="0"/>
            </a:br>
            <a:r>
              <a:rPr lang="en-US" dirty="0"/>
              <a:t>Belly Breathing</a:t>
            </a:r>
          </a:p>
        </p:txBody>
      </p:sp>
      <p:pic>
        <p:nvPicPr>
          <p:cNvPr id="4" name="Content Placeholder 3">
            <a:extLst>
              <a:ext uri="{FF2B5EF4-FFF2-40B4-BE49-F238E27FC236}">
                <a16:creationId xmlns:a16="http://schemas.microsoft.com/office/drawing/2014/main" id="{7A656B14-4C3B-624B-BF43-C8E380913D5C}"/>
              </a:ext>
            </a:extLst>
          </p:cNvPr>
          <p:cNvPicPr>
            <a:picLocks noGrp="1" noChangeAspect="1"/>
          </p:cNvPicPr>
          <p:nvPr>
            <p:ph idx="4294967295"/>
          </p:nvPr>
        </p:nvPicPr>
        <p:blipFill>
          <a:blip r:embed="rId3"/>
          <a:stretch>
            <a:fillRect/>
          </a:stretch>
        </p:blipFill>
        <p:spPr>
          <a:xfrm>
            <a:off x="5840875" y="1487507"/>
            <a:ext cx="4344987" cy="5100637"/>
          </a:xfrm>
        </p:spPr>
      </p:pic>
      <p:cxnSp>
        <p:nvCxnSpPr>
          <p:cNvPr id="7" name="Straight Arrow Connector 6">
            <a:extLst>
              <a:ext uri="{FF2B5EF4-FFF2-40B4-BE49-F238E27FC236}">
                <a16:creationId xmlns:a16="http://schemas.microsoft.com/office/drawing/2014/main" id="{6A48ACC7-733C-574C-B19F-B10E1FEB8911}"/>
              </a:ext>
            </a:extLst>
          </p:cNvPr>
          <p:cNvCxnSpPr>
            <a:cxnSpLocks/>
          </p:cNvCxnSpPr>
          <p:nvPr/>
        </p:nvCxnSpPr>
        <p:spPr>
          <a:xfrm>
            <a:off x="3868783" y="4301132"/>
            <a:ext cx="1608308" cy="1311239"/>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7F9C300C-3757-F143-A61A-E1D9F4C830B7}"/>
              </a:ext>
            </a:extLst>
          </p:cNvPr>
          <p:cNvSpPr txBox="1"/>
          <p:nvPr/>
        </p:nvSpPr>
        <p:spPr>
          <a:xfrm>
            <a:off x="2440639" y="2098426"/>
            <a:ext cx="3216615" cy="2062103"/>
          </a:xfrm>
          <a:prstGeom prst="rect">
            <a:avLst/>
          </a:prstGeom>
          <a:noFill/>
        </p:spPr>
        <p:txBody>
          <a:bodyPr wrap="square" rtlCol="0">
            <a:spAutoFit/>
          </a:bodyPr>
          <a:lstStyle/>
          <a:p>
            <a:pPr algn="ctr"/>
            <a:r>
              <a:rPr lang="en-US" sz="3200" dirty="0"/>
              <a:t>Baby’s naturally breathe from their bellies!</a:t>
            </a:r>
          </a:p>
        </p:txBody>
      </p:sp>
    </p:spTree>
    <p:extLst>
      <p:ext uri="{BB962C8B-B14F-4D97-AF65-F5344CB8AC3E}">
        <p14:creationId xmlns:p14="http://schemas.microsoft.com/office/powerpoint/2010/main" val="5727772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Strategy</a:t>
            </a:r>
            <a:br>
              <a:rPr lang="en-US" dirty="0"/>
            </a:br>
            <a:r>
              <a:rPr lang="en-US" dirty="0"/>
              <a:t>Deep Dive Breaks</a:t>
            </a:r>
          </a:p>
        </p:txBody>
      </p:sp>
      <p:sp>
        <p:nvSpPr>
          <p:cNvPr id="3" name="Content Placeholder 2"/>
          <p:cNvSpPr>
            <a:spLocks noGrp="1"/>
          </p:cNvSpPr>
          <p:nvPr>
            <p:ph type="body" idx="1"/>
          </p:nvPr>
        </p:nvSpPr>
        <p:spPr/>
        <p:txBody>
          <a:bodyPr/>
          <a:lstStyle/>
          <a:p>
            <a:r>
              <a:rPr lang="en-US" dirty="0"/>
              <a:t>Inhale for four counts</a:t>
            </a:r>
          </a:p>
          <a:p>
            <a:r>
              <a:rPr lang="en-US" dirty="0"/>
              <a:t>Hold for four counts</a:t>
            </a:r>
          </a:p>
          <a:p>
            <a:r>
              <a:rPr lang="en-US" dirty="0"/>
              <a:t>Exhale slowly for four counts.</a:t>
            </a:r>
          </a:p>
        </p:txBody>
      </p:sp>
      <p:pic>
        <p:nvPicPr>
          <p:cNvPr id="5" name="Picture 4">
            <a:extLst>
              <a:ext uri="{FF2B5EF4-FFF2-40B4-BE49-F238E27FC236}">
                <a16:creationId xmlns:a16="http://schemas.microsoft.com/office/drawing/2014/main" id="{98D56A20-B695-1B4E-9844-56181D5F94AE}"/>
              </a:ext>
            </a:extLst>
          </p:cNvPr>
          <p:cNvPicPr>
            <a:picLocks noChangeAspect="1"/>
          </p:cNvPicPr>
          <p:nvPr/>
        </p:nvPicPr>
        <p:blipFill>
          <a:blip r:embed="rId3"/>
          <a:stretch>
            <a:fillRect/>
          </a:stretch>
        </p:blipFill>
        <p:spPr>
          <a:xfrm>
            <a:off x="3383424" y="3632857"/>
            <a:ext cx="5425152" cy="2771545"/>
          </a:xfrm>
          <a:prstGeom prst="rect">
            <a:avLst/>
          </a:prstGeom>
        </p:spPr>
      </p:pic>
    </p:spTree>
    <p:extLst>
      <p:ext uri="{BB962C8B-B14F-4D97-AF65-F5344CB8AC3E}">
        <p14:creationId xmlns:p14="http://schemas.microsoft.com/office/powerpoint/2010/main" val="42104490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Strategy</a:t>
            </a:r>
            <a:br>
              <a:rPr lang="en-US" dirty="0"/>
            </a:br>
            <a:r>
              <a:rPr lang="en-US" dirty="0"/>
              <a:t>Feeling My Feet Activity</a:t>
            </a:r>
          </a:p>
        </p:txBody>
      </p:sp>
      <p:pic>
        <p:nvPicPr>
          <p:cNvPr id="4" name="Content Placeholder 3">
            <a:extLst>
              <a:ext uri="{FF2B5EF4-FFF2-40B4-BE49-F238E27FC236}">
                <a16:creationId xmlns:a16="http://schemas.microsoft.com/office/drawing/2014/main" id="{0101296B-B2ED-B646-B809-BC6FEC6A2446}"/>
              </a:ext>
            </a:extLst>
          </p:cNvPr>
          <p:cNvPicPr>
            <a:picLocks noGrp="1" noChangeAspect="1"/>
          </p:cNvPicPr>
          <p:nvPr>
            <p:ph idx="4294967295"/>
          </p:nvPr>
        </p:nvPicPr>
        <p:blipFill>
          <a:blip r:embed="rId3"/>
          <a:stretch>
            <a:fillRect/>
          </a:stretch>
        </p:blipFill>
        <p:spPr>
          <a:xfrm>
            <a:off x="3147219" y="1690688"/>
            <a:ext cx="5897562" cy="4421187"/>
          </a:xfrm>
        </p:spPr>
      </p:pic>
      <p:sp>
        <p:nvSpPr>
          <p:cNvPr id="5" name="TextBox 4"/>
          <p:cNvSpPr txBox="1"/>
          <p:nvPr/>
        </p:nvSpPr>
        <p:spPr>
          <a:xfrm>
            <a:off x="2969714" y="6200487"/>
            <a:ext cx="6252572" cy="584775"/>
          </a:xfrm>
          <a:prstGeom prst="rect">
            <a:avLst/>
          </a:prstGeom>
          <a:noFill/>
        </p:spPr>
        <p:txBody>
          <a:bodyPr wrap="square" rtlCol="0">
            <a:spAutoFit/>
          </a:bodyPr>
          <a:lstStyle/>
          <a:p>
            <a:pPr algn="ctr"/>
            <a:r>
              <a:rPr lang="en-US" sz="1600" dirty="0"/>
              <a:t>Mindful Games:  Sharing Mindfulness and Meditation with Children, Teens and Families  –Susan Kaiser Greenland</a:t>
            </a:r>
          </a:p>
        </p:txBody>
      </p:sp>
    </p:spTree>
    <p:extLst>
      <p:ext uri="{BB962C8B-B14F-4D97-AF65-F5344CB8AC3E}">
        <p14:creationId xmlns:p14="http://schemas.microsoft.com/office/powerpoint/2010/main" val="10503997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Regulation Strategy</a:t>
            </a:r>
            <a:br>
              <a:rPr lang="en-US" dirty="0"/>
            </a:br>
            <a:r>
              <a:rPr lang="en-US" dirty="0"/>
              <a:t>FIVE THINGS</a:t>
            </a:r>
          </a:p>
        </p:txBody>
      </p:sp>
      <p:sp>
        <p:nvSpPr>
          <p:cNvPr id="3" name="Content Placeholder 2"/>
          <p:cNvSpPr>
            <a:spLocks noGrp="1"/>
          </p:cNvSpPr>
          <p:nvPr>
            <p:ph type="body" idx="1"/>
          </p:nvPr>
        </p:nvSpPr>
        <p:spPr/>
        <p:txBody>
          <a:bodyPr/>
          <a:lstStyle/>
          <a:p>
            <a:r>
              <a:rPr lang="en-US" dirty="0"/>
              <a:t>Look around you, </a:t>
            </a:r>
            <a:br>
              <a:rPr lang="en-US" dirty="0"/>
            </a:br>
            <a:r>
              <a:rPr lang="en-US" dirty="0"/>
              <a:t>identify and name:</a:t>
            </a:r>
          </a:p>
          <a:p>
            <a:pPr lvl="1"/>
            <a:r>
              <a:rPr lang="en-US" dirty="0"/>
              <a:t>5 things you see</a:t>
            </a:r>
          </a:p>
          <a:p>
            <a:pPr lvl="1"/>
            <a:r>
              <a:rPr lang="en-US" dirty="0"/>
              <a:t>4 things you feel</a:t>
            </a:r>
          </a:p>
          <a:p>
            <a:pPr lvl="1"/>
            <a:r>
              <a:rPr lang="en-US" dirty="0"/>
              <a:t>3 things you hear</a:t>
            </a:r>
          </a:p>
          <a:p>
            <a:pPr lvl="1"/>
            <a:r>
              <a:rPr lang="en-US" dirty="0"/>
              <a:t>2 things you smell</a:t>
            </a:r>
          </a:p>
          <a:p>
            <a:pPr lvl="1"/>
            <a:r>
              <a:rPr lang="en-US" dirty="0"/>
              <a:t>1 thing you taste</a:t>
            </a:r>
          </a:p>
        </p:txBody>
      </p:sp>
      <p:pic>
        <p:nvPicPr>
          <p:cNvPr id="7" name="Picture 6">
            <a:extLst>
              <a:ext uri="{FF2B5EF4-FFF2-40B4-BE49-F238E27FC236}">
                <a16:creationId xmlns:a16="http://schemas.microsoft.com/office/drawing/2014/main" id="{B8B8CFBB-0CDA-F24E-803E-92CDD52DC8E5}"/>
              </a:ext>
            </a:extLst>
          </p:cNvPr>
          <p:cNvPicPr>
            <a:picLocks noChangeAspect="1"/>
          </p:cNvPicPr>
          <p:nvPr/>
        </p:nvPicPr>
        <p:blipFill>
          <a:blip r:embed="rId3"/>
          <a:stretch>
            <a:fillRect/>
          </a:stretch>
        </p:blipFill>
        <p:spPr>
          <a:xfrm>
            <a:off x="6352580" y="1469572"/>
            <a:ext cx="3149331" cy="4199107"/>
          </a:xfrm>
          <a:prstGeom prst="rect">
            <a:avLst/>
          </a:prstGeom>
        </p:spPr>
      </p:pic>
    </p:spTree>
    <p:extLst>
      <p:ext uri="{BB962C8B-B14F-4D97-AF65-F5344CB8AC3E}">
        <p14:creationId xmlns:p14="http://schemas.microsoft.com/office/powerpoint/2010/main" val="35773179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Strategy</a:t>
            </a:r>
            <a:br>
              <a:rPr lang="en-US" dirty="0"/>
            </a:br>
            <a:r>
              <a:rPr lang="en-US" dirty="0"/>
              <a:t>Brain Intervals</a:t>
            </a:r>
          </a:p>
        </p:txBody>
      </p:sp>
      <p:pic>
        <p:nvPicPr>
          <p:cNvPr id="5" name="Picture 4">
            <a:extLst>
              <a:ext uri="{FF2B5EF4-FFF2-40B4-BE49-F238E27FC236}">
                <a16:creationId xmlns:a16="http://schemas.microsoft.com/office/drawing/2014/main" id="{5420EC95-983E-9F41-ACD2-4E3BC781D886}"/>
              </a:ext>
            </a:extLst>
          </p:cNvPr>
          <p:cNvPicPr>
            <a:picLocks noChangeAspect="1"/>
          </p:cNvPicPr>
          <p:nvPr/>
        </p:nvPicPr>
        <p:blipFill>
          <a:blip r:embed="rId3"/>
          <a:stretch>
            <a:fillRect/>
          </a:stretch>
        </p:blipFill>
        <p:spPr>
          <a:xfrm>
            <a:off x="5813214" y="1749068"/>
            <a:ext cx="4412409" cy="3359865"/>
          </a:xfrm>
          <a:prstGeom prst="rect">
            <a:avLst/>
          </a:prstGeom>
        </p:spPr>
      </p:pic>
      <p:sp>
        <p:nvSpPr>
          <p:cNvPr id="10" name="Content Placeholder 3">
            <a:extLst>
              <a:ext uri="{FF2B5EF4-FFF2-40B4-BE49-F238E27FC236}">
                <a16:creationId xmlns:a16="http://schemas.microsoft.com/office/drawing/2014/main" id="{E2E0C0B1-5D2E-884C-BE0F-237D89A71ED8}"/>
              </a:ext>
            </a:extLst>
          </p:cNvPr>
          <p:cNvSpPr txBox="1">
            <a:spLocks/>
          </p:cNvSpPr>
          <p:nvPr/>
        </p:nvSpPr>
        <p:spPr>
          <a:xfrm>
            <a:off x="2563092" y="1946997"/>
            <a:ext cx="3532909" cy="4144962"/>
          </a:xfrm>
          <a:prstGeom prst="rect">
            <a:avLst/>
          </a:prstGeom>
        </p:spPr>
        <p:txBody>
          <a:bodyPr vert="horz" lIns="91440" tIns="45720" rIns="91440" bIns="45720" rtlCol="0">
            <a:normAutofit lnSpcReduction="10000"/>
          </a:bodyPr>
          <a:lstStyle>
            <a:lvl1pPr marL="342891" indent="-342891" algn="l" defTabSz="914377" rtl="0" eaLnBrk="1" latinLnBrk="0" hangingPunct="1">
              <a:lnSpc>
                <a:spcPct val="90000"/>
              </a:lnSpc>
              <a:spcBef>
                <a:spcPts val="1000"/>
              </a:spcBef>
              <a:buSzPct val="100000"/>
              <a:buFontTx/>
              <a:buBlip>
                <a:blip r:embed="rId4"/>
              </a:buBlip>
              <a:tabLst/>
              <a:defRPr sz="2800" kern="1200">
                <a:solidFill>
                  <a:schemeClr val="tx2"/>
                </a:solidFill>
                <a:latin typeface="+mn-lt"/>
                <a:ea typeface="+mn-ea"/>
                <a:cs typeface="+mn-cs"/>
              </a:defRPr>
            </a:lvl1pPr>
            <a:lvl2pPr marL="577836" indent="-227008" algn="l" defTabSz="914377"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lumMod val="75000"/>
                  </a:schemeClr>
                </a:solidFill>
                <a:latin typeface="+mn-lt"/>
                <a:ea typeface="+mn-ea"/>
                <a:cs typeface="+mn-cs"/>
              </a:defRPr>
            </a:lvl2pPr>
            <a:lvl3pPr marL="922316" indent="-228594" algn="l" defTabSz="914377" rtl="0" eaLnBrk="1" latinLnBrk="0" hangingPunct="1">
              <a:lnSpc>
                <a:spcPct val="90000"/>
              </a:lnSpc>
              <a:spcBef>
                <a:spcPts val="500"/>
              </a:spcBef>
              <a:buClr>
                <a:schemeClr val="tx1"/>
              </a:buClr>
              <a:buFont typeface="System Font Regular"/>
              <a:buChar char="-"/>
              <a:tabLst/>
              <a:defRPr sz="2000" kern="1200">
                <a:solidFill>
                  <a:schemeClr val="tx1"/>
                </a:solidFill>
                <a:latin typeface="+mn-lt"/>
                <a:ea typeface="+mn-ea"/>
                <a:cs typeface="+mn-cs"/>
              </a:defRPr>
            </a:lvl3pPr>
            <a:lvl4pPr marL="1327117" indent="-285744" algn="l" defTabSz="914377" rtl="0" eaLnBrk="1" latinLnBrk="0" hangingPunct="1">
              <a:lnSpc>
                <a:spcPct val="90000"/>
              </a:lnSpc>
              <a:spcBef>
                <a:spcPts val="500"/>
              </a:spcBef>
              <a:buClr>
                <a:schemeClr val="tx1"/>
              </a:buClr>
              <a:buFont typeface="Arial" panose="020B0604020202020204" pitchFamily="34" charset="0"/>
              <a:buChar char="•"/>
              <a:tabLst/>
              <a:defRPr sz="1800" kern="1200">
                <a:solidFill>
                  <a:schemeClr val="tx1">
                    <a:lumMod val="60000"/>
                    <a:lumOff val="40000"/>
                  </a:schemeClr>
                </a:solidFill>
                <a:latin typeface="+mn-lt"/>
                <a:ea typeface="+mn-ea"/>
                <a:cs typeface="+mn-cs"/>
              </a:defRPr>
            </a:lvl4pPr>
            <a:lvl5pPr marL="1665245" indent="-285744" algn="l" defTabSz="914377" rtl="0" eaLnBrk="1" latinLnBrk="0" hangingPunct="1">
              <a:lnSpc>
                <a:spcPct val="90000"/>
              </a:lnSpc>
              <a:spcBef>
                <a:spcPts val="500"/>
              </a:spcBef>
              <a:buClr>
                <a:schemeClr val="tx1"/>
              </a:buClr>
              <a:buFont typeface="Arial" panose="020B0604020202020204" pitchFamily="34" charset="0"/>
              <a:buChar char="•"/>
              <a:tabLst/>
              <a:defRPr sz="1800" kern="1200">
                <a:solidFill>
                  <a:schemeClr val="accent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Thumb wars</a:t>
            </a:r>
          </a:p>
          <a:p>
            <a:r>
              <a:rPr lang="en-US" sz="2200" dirty="0"/>
              <a:t>Rhythm patterns</a:t>
            </a:r>
          </a:p>
          <a:p>
            <a:r>
              <a:rPr lang="en-US" sz="2200" dirty="0"/>
              <a:t>Hidden pictures</a:t>
            </a:r>
          </a:p>
          <a:p>
            <a:r>
              <a:rPr lang="en-US" sz="2200" dirty="0"/>
              <a:t>Squiggle story</a:t>
            </a:r>
          </a:p>
          <a:p>
            <a:r>
              <a:rPr lang="en-US" sz="2200" dirty="0"/>
              <a:t>Junk bag</a:t>
            </a:r>
          </a:p>
          <a:p>
            <a:r>
              <a:rPr lang="en-US" sz="2200" dirty="0"/>
              <a:t>Mental math</a:t>
            </a:r>
          </a:p>
          <a:p>
            <a:r>
              <a:rPr lang="en-US" sz="2200" dirty="0">
                <a:hlinkClick r:id="rId5"/>
              </a:rPr>
              <a:t>https://www.edutopia.org/blog/brain-breaks-focused-attention-practices-lori-desautels</a:t>
            </a:r>
            <a:r>
              <a:rPr lang="en-US" sz="2200" dirty="0"/>
              <a:t> </a:t>
            </a:r>
          </a:p>
          <a:p>
            <a:endParaRPr lang="en-US" dirty="0"/>
          </a:p>
        </p:txBody>
      </p:sp>
    </p:spTree>
    <p:extLst>
      <p:ext uri="{BB962C8B-B14F-4D97-AF65-F5344CB8AC3E}">
        <p14:creationId xmlns:p14="http://schemas.microsoft.com/office/powerpoint/2010/main" val="31617516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Self-awareness strategies</a:t>
            </a:r>
          </a:p>
        </p:txBody>
      </p:sp>
      <p:sp>
        <p:nvSpPr>
          <p:cNvPr id="2" name="Subtitle 1">
            <a:extLst>
              <a:ext uri="{FF2B5EF4-FFF2-40B4-BE49-F238E27FC236}">
                <a16:creationId xmlns:a16="http://schemas.microsoft.com/office/drawing/2014/main" id="{9539EBDE-BA61-AA42-92F0-9D39350CD56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76597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Self-Awareness Strategies</a:t>
            </a:r>
          </a:p>
        </p:txBody>
      </p:sp>
      <p:sp>
        <p:nvSpPr>
          <p:cNvPr id="5" name="Content Placeholder 4"/>
          <p:cNvSpPr>
            <a:spLocks noGrp="1"/>
          </p:cNvSpPr>
          <p:nvPr>
            <p:ph type="body" idx="1"/>
          </p:nvPr>
        </p:nvSpPr>
        <p:spPr/>
        <p:txBody>
          <a:bodyPr/>
          <a:lstStyle/>
          <a:p>
            <a:pPr lvl="1"/>
            <a:r>
              <a:rPr lang="en-US" dirty="0"/>
              <a:t>Journal prompt about emotions</a:t>
            </a:r>
          </a:p>
          <a:p>
            <a:pPr lvl="1"/>
            <a:r>
              <a:rPr lang="en-US" dirty="0"/>
              <a:t>Connecting character in story (asking what emotions the character was feeling/displaying</a:t>
            </a:r>
          </a:p>
          <a:p>
            <a:pPr lvl="1"/>
            <a:r>
              <a:rPr lang="en-US" dirty="0"/>
              <a:t>Debriefing a situation with a student</a:t>
            </a:r>
          </a:p>
          <a:p>
            <a:pPr lvl="1"/>
            <a:r>
              <a:rPr lang="en-US" dirty="0"/>
              <a:t>Debriefing a situation with an entire class or sub-group</a:t>
            </a:r>
          </a:p>
          <a:p>
            <a:pPr lvl="1"/>
            <a:r>
              <a:rPr lang="en-US" dirty="0"/>
              <a:t>Morning meetings</a:t>
            </a:r>
          </a:p>
          <a:p>
            <a:pPr lvl="1"/>
            <a:r>
              <a:rPr lang="en-US" dirty="0"/>
              <a:t>Circles</a:t>
            </a:r>
          </a:p>
        </p:txBody>
      </p:sp>
    </p:spTree>
    <p:extLst>
      <p:ext uri="{BB962C8B-B14F-4D97-AF65-F5344CB8AC3E}">
        <p14:creationId xmlns:p14="http://schemas.microsoft.com/office/powerpoint/2010/main" val="33624474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Relationship Strategies</a:t>
            </a:r>
          </a:p>
        </p:txBody>
      </p:sp>
      <p:sp>
        <p:nvSpPr>
          <p:cNvPr id="3" name="Subtitle 2">
            <a:extLst>
              <a:ext uri="{FF2B5EF4-FFF2-40B4-BE49-F238E27FC236}">
                <a16:creationId xmlns:a16="http://schemas.microsoft.com/office/drawing/2014/main" id="{2724AD81-B4B2-FA4E-B483-FAF72553DCD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90004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Relationship Strategies</a:t>
            </a:r>
            <a:br>
              <a:rPr lang="en-US" dirty="0"/>
            </a:br>
            <a:r>
              <a:rPr lang="en-US" dirty="0"/>
              <a:t>Morning Meetings &amp; Community Circles</a:t>
            </a:r>
          </a:p>
        </p:txBody>
      </p:sp>
      <p:sp>
        <p:nvSpPr>
          <p:cNvPr id="7" name="Text Placeholder 6">
            <a:extLst>
              <a:ext uri="{FF2B5EF4-FFF2-40B4-BE49-F238E27FC236}">
                <a16:creationId xmlns:a16="http://schemas.microsoft.com/office/drawing/2014/main" id="{4F5D69DC-A9BB-6B45-91BA-586F74D70969}"/>
              </a:ext>
            </a:extLst>
          </p:cNvPr>
          <p:cNvSpPr>
            <a:spLocks noGrp="1"/>
          </p:cNvSpPr>
          <p:nvPr>
            <p:ph type="body" idx="1"/>
          </p:nvPr>
        </p:nvSpPr>
        <p:spPr/>
        <p:txBody>
          <a:bodyPr/>
          <a:lstStyle/>
          <a:p>
            <a:r>
              <a:rPr lang="en-US" dirty="0"/>
              <a:t>Greeting</a:t>
            </a:r>
          </a:p>
          <a:p>
            <a:r>
              <a:rPr lang="en-US" dirty="0"/>
              <a:t>Connecting</a:t>
            </a:r>
          </a:p>
          <a:p>
            <a:r>
              <a:rPr lang="en-US" dirty="0"/>
              <a:t>Sharing</a:t>
            </a:r>
          </a:p>
          <a:p>
            <a:r>
              <a:rPr lang="en-US" dirty="0"/>
              <a:t>Check-ins</a:t>
            </a:r>
          </a:p>
        </p:txBody>
      </p:sp>
      <p:sp>
        <p:nvSpPr>
          <p:cNvPr id="3" name="Rectangle 2">
            <a:extLst>
              <a:ext uri="{FF2B5EF4-FFF2-40B4-BE49-F238E27FC236}">
                <a16:creationId xmlns:a16="http://schemas.microsoft.com/office/drawing/2014/main" id="{212C8172-1257-9243-90CD-EF626CA1A4F9}"/>
              </a:ext>
            </a:extLst>
          </p:cNvPr>
          <p:cNvSpPr/>
          <p:nvPr/>
        </p:nvSpPr>
        <p:spPr>
          <a:xfrm>
            <a:off x="703385" y="5665569"/>
            <a:ext cx="10353821" cy="369332"/>
          </a:xfrm>
          <a:prstGeom prst="rect">
            <a:avLst/>
          </a:prstGeom>
        </p:spPr>
        <p:txBody>
          <a:bodyPr wrap="square">
            <a:spAutoFit/>
          </a:bodyPr>
          <a:lstStyle/>
          <a:p>
            <a:r>
              <a:rPr lang="en-US" dirty="0">
                <a:hlinkClick r:id="rId3"/>
              </a:rPr>
              <a:t>https://www.edutopia.org/blog/morning-meeting-changing-classroom-culture-lisa-dabbs</a:t>
            </a:r>
            <a:endParaRPr lang="en-US" dirty="0"/>
          </a:p>
        </p:txBody>
      </p:sp>
      <p:sp>
        <p:nvSpPr>
          <p:cNvPr id="6" name="Rectangle 5">
            <a:extLst>
              <a:ext uri="{FF2B5EF4-FFF2-40B4-BE49-F238E27FC236}">
                <a16:creationId xmlns:a16="http://schemas.microsoft.com/office/drawing/2014/main" id="{AC393BE0-5024-664A-AA9D-79993B3DE1C5}"/>
              </a:ext>
            </a:extLst>
          </p:cNvPr>
          <p:cNvSpPr/>
          <p:nvPr/>
        </p:nvSpPr>
        <p:spPr>
          <a:xfrm>
            <a:off x="1555653" y="4785047"/>
            <a:ext cx="7769116" cy="646331"/>
          </a:xfrm>
          <a:prstGeom prst="rect">
            <a:avLst/>
          </a:prstGeom>
        </p:spPr>
        <p:txBody>
          <a:bodyPr wrap="square">
            <a:spAutoFit/>
          </a:bodyPr>
          <a:lstStyle/>
          <a:p>
            <a:pPr defTabSz="609585">
              <a:defRPr/>
            </a:pPr>
            <a:r>
              <a:rPr lang="en-US" dirty="0">
                <a:hlinkClick r:id="rId4"/>
              </a:rPr>
              <a:t>https://www.responsiveclassroom.org/what-is-morning-meeting</a:t>
            </a:r>
            <a:endParaRPr lang="en-US" b="1" dirty="0"/>
          </a:p>
          <a:p>
            <a:pPr defTabSz="609585">
              <a:defRPr/>
            </a:pPr>
            <a:endParaRPr lang="en" b="1" dirty="0"/>
          </a:p>
        </p:txBody>
      </p:sp>
    </p:spTree>
    <p:extLst>
      <p:ext uri="{BB962C8B-B14F-4D97-AF65-F5344CB8AC3E}">
        <p14:creationId xmlns:p14="http://schemas.microsoft.com/office/powerpoint/2010/main" val="1103210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DDB2-12FE-EF44-9B66-F3DCAEE6E8EE}"/>
              </a:ext>
            </a:extLst>
          </p:cNvPr>
          <p:cNvSpPr>
            <a:spLocks noGrp="1"/>
          </p:cNvSpPr>
          <p:nvPr>
            <p:ph type="title"/>
          </p:nvPr>
        </p:nvSpPr>
        <p:spPr>
          <a:xfrm>
            <a:off x="838199" y="194248"/>
            <a:ext cx="10515600" cy="1325563"/>
          </a:xfrm>
        </p:spPr>
        <p:txBody>
          <a:bodyPr>
            <a:normAutofit fontScale="90000"/>
          </a:bodyPr>
          <a:lstStyle/>
          <a:p>
            <a:r>
              <a:rPr lang="en-US" b="1" dirty="0"/>
              <a:t>THE WALLS</a:t>
            </a:r>
            <a:br>
              <a:rPr lang="en-US" b="1" dirty="0"/>
            </a:br>
            <a:r>
              <a:rPr lang="en-US" sz="2800" dirty="0"/>
              <a:t>STRATEGIES &amp; PRACTICES</a:t>
            </a:r>
            <a:br>
              <a:rPr lang="en-US" b="1" dirty="0"/>
            </a:br>
            <a:endParaRPr lang="en-US" b="1" dirty="0"/>
          </a:p>
        </p:txBody>
      </p:sp>
      <p:pic>
        <p:nvPicPr>
          <p:cNvPr id="16" name="Picture Placeholder 15">
            <a:extLst>
              <a:ext uri="{FF2B5EF4-FFF2-40B4-BE49-F238E27FC236}">
                <a16:creationId xmlns:a16="http://schemas.microsoft.com/office/drawing/2014/main" id="{13904BFA-8D33-764E-87D8-B9DB8FB56E70}"/>
              </a:ext>
            </a:extLst>
          </p:cNvPr>
          <p:cNvPicPr>
            <a:picLocks noGrp="1" noChangeAspect="1"/>
          </p:cNvPicPr>
          <p:nvPr>
            <p:ph idx="1"/>
          </p:nvPr>
        </p:nvPicPr>
        <p:blipFill>
          <a:blip r:embed="rId3"/>
          <a:stretch>
            <a:fillRect/>
          </a:stretch>
        </p:blipFill>
        <p:spPr>
          <a:xfrm>
            <a:off x="3720058" y="1519811"/>
            <a:ext cx="5771213" cy="4339595"/>
          </a:xfrm>
        </p:spPr>
      </p:pic>
      <p:sp>
        <p:nvSpPr>
          <p:cNvPr id="4" name="TextBox 3">
            <a:extLst>
              <a:ext uri="{FF2B5EF4-FFF2-40B4-BE49-F238E27FC236}">
                <a16:creationId xmlns:a16="http://schemas.microsoft.com/office/drawing/2014/main" id="{53443630-CD59-BA41-9BF7-D86F1D9EDCC3}"/>
              </a:ext>
            </a:extLst>
          </p:cNvPr>
          <p:cNvSpPr txBox="1"/>
          <p:nvPr/>
        </p:nvSpPr>
        <p:spPr>
          <a:xfrm>
            <a:off x="5922897" y="3429000"/>
            <a:ext cx="907621" cy="369332"/>
          </a:xfrm>
          <a:prstGeom prst="rect">
            <a:avLst/>
          </a:prstGeom>
          <a:noFill/>
        </p:spPr>
        <p:txBody>
          <a:bodyPr wrap="none" rtlCol="0">
            <a:spAutoFit/>
          </a:bodyPr>
          <a:lstStyle/>
          <a:p>
            <a:r>
              <a:rPr lang="en-US" dirty="0"/>
              <a:t>WALLS</a:t>
            </a:r>
          </a:p>
        </p:txBody>
      </p:sp>
    </p:spTree>
    <p:extLst>
      <p:ext uri="{BB962C8B-B14F-4D97-AF65-F5344CB8AC3E}">
        <p14:creationId xmlns:p14="http://schemas.microsoft.com/office/powerpoint/2010/main" val="13994284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Relationship Strategies</a:t>
            </a:r>
            <a:br>
              <a:rPr lang="en-US" dirty="0"/>
            </a:br>
            <a:r>
              <a:rPr lang="en-US" dirty="0"/>
              <a:t>Holistic View of Students</a:t>
            </a:r>
          </a:p>
        </p:txBody>
      </p:sp>
      <p:graphicFrame>
        <p:nvGraphicFramePr>
          <p:cNvPr id="4" name="Table 3"/>
          <p:cNvGraphicFramePr>
            <a:graphicFrameLocks noGrp="1"/>
          </p:cNvGraphicFramePr>
          <p:nvPr>
            <p:extLst>
              <p:ext uri="{D42A27DB-BD31-4B8C-83A1-F6EECF244321}">
                <p14:modId xmlns:p14="http://schemas.microsoft.com/office/powerpoint/2010/main" val="2762787792"/>
              </p:ext>
            </p:extLst>
          </p:nvPr>
        </p:nvGraphicFramePr>
        <p:xfrm>
          <a:off x="478302" y="1895196"/>
          <a:ext cx="11233053" cy="3967940"/>
        </p:xfrm>
        <a:graphic>
          <a:graphicData uri="http://schemas.openxmlformats.org/drawingml/2006/table">
            <a:tbl>
              <a:tblPr firstRow="1" bandRow="1">
                <a:tableStyleId>{93296810-A885-4BE3-A3E7-6D5BEEA58F35}</a:tableStyleId>
              </a:tblPr>
              <a:tblGrid>
                <a:gridCol w="956005">
                  <a:extLst>
                    <a:ext uri="{9D8B030D-6E8A-4147-A177-3AD203B41FA5}">
                      <a16:colId xmlns:a16="http://schemas.microsoft.com/office/drawing/2014/main" val="20000"/>
                    </a:ext>
                  </a:extLst>
                </a:gridCol>
                <a:gridCol w="1480956">
                  <a:extLst>
                    <a:ext uri="{9D8B030D-6E8A-4147-A177-3AD203B41FA5}">
                      <a16:colId xmlns:a16="http://schemas.microsoft.com/office/drawing/2014/main" val="20001"/>
                    </a:ext>
                  </a:extLst>
                </a:gridCol>
                <a:gridCol w="1307391">
                  <a:extLst>
                    <a:ext uri="{9D8B030D-6E8A-4147-A177-3AD203B41FA5}">
                      <a16:colId xmlns:a16="http://schemas.microsoft.com/office/drawing/2014/main" val="20002"/>
                    </a:ext>
                  </a:extLst>
                </a:gridCol>
                <a:gridCol w="1346187">
                  <a:extLst>
                    <a:ext uri="{9D8B030D-6E8A-4147-A177-3AD203B41FA5}">
                      <a16:colId xmlns:a16="http://schemas.microsoft.com/office/drawing/2014/main" val="20003"/>
                    </a:ext>
                  </a:extLst>
                </a:gridCol>
                <a:gridCol w="1477898">
                  <a:extLst>
                    <a:ext uri="{9D8B030D-6E8A-4147-A177-3AD203B41FA5}">
                      <a16:colId xmlns:a16="http://schemas.microsoft.com/office/drawing/2014/main" val="20004"/>
                    </a:ext>
                  </a:extLst>
                </a:gridCol>
                <a:gridCol w="1046845">
                  <a:extLst>
                    <a:ext uri="{9D8B030D-6E8A-4147-A177-3AD203B41FA5}">
                      <a16:colId xmlns:a16="http://schemas.microsoft.com/office/drawing/2014/main" val="20005"/>
                    </a:ext>
                  </a:extLst>
                </a:gridCol>
                <a:gridCol w="1486514">
                  <a:extLst>
                    <a:ext uri="{9D8B030D-6E8A-4147-A177-3AD203B41FA5}">
                      <a16:colId xmlns:a16="http://schemas.microsoft.com/office/drawing/2014/main" val="20006"/>
                    </a:ext>
                  </a:extLst>
                </a:gridCol>
                <a:gridCol w="1069145">
                  <a:extLst>
                    <a:ext uri="{9D8B030D-6E8A-4147-A177-3AD203B41FA5}">
                      <a16:colId xmlns:a16="http://schemas.microsoft.com/office/drawing/2014/main" val="20007"/>
                    </a:ext>
                  </a:extLst>
                </a:gridCol>
                <a:gridCol w="1062112">
                  <a:extLst>
                    <a:ext uri="{9D8B030D-6E8A-4147-A177-3AD203B41FA5}">
                      <a16:colId xmlns:a16="http://schemas.microsoft.com/office/drawing/2014/main" val="20008"/>
                    </a:ext>
                  </a:extLst>
                </a:gridCol>
              </a:tblGrid>
              <a:tr h="1321529">
                <a:tc>
                  <a:txBody>
                    <a:bodyPr/>
                    <a:lstStyle/>
                    <a:p>
                      <a:r>
                        <a:rPr lang="en-US" sz="1600" dirty="0"/>
                        <a:t>Name</a:t>
                      </a:r>
                      <a:endParaRPr lang="en-US" sz="1600" dirty="0">
                        <a:solidFill>
                          <a:schemeClr val="tx2"/>
                        </a:solidFill>
                      </a:endParaRPr>
                    </a:p>
                  </a:txBody>
                  <a:tcPr marL="121920" marR="121920" marT="60960" marB="60960" vert="vert270"/>
                </a:tc>
                <a:tc>
                  <a:txBody>
                    <a:bodyPr/>
                    <a:lstStyle/>
                    <a:p>
                      <a:r>
                        <a:rPr lang="en-US" sz="1600" dirty="0"/>
                        <a:t>Passion</a:t>
                      </a:r>
                      <a:endParaRPr lang="en-US" sz="1600" dirty="0">
                        <a:solidFill>
                          <a:schemeClr val="tx2"/>
                        </a:solidFill>
                      </a:endParaRPr>
                    </a:p>
                  </a:txBody>
                  <a:tcPr marL="121920" marR="121920" marT="60960" marB="60960" vert="vert270"/>
                </a:tc>
                <a:tc>
                  <a:txBody>
                    <a:bodyPr/>
                    <a:lstStyle/>
                    <a:p>
                      <a:r>
                        <a:rPr lang="en-US" sz="1600" dirty="0"/>
                        <a:t>Family</a:t>
                      </a:r>
                      <a:endParaRPr lang="en-US" sz="1600" dirty="0">
                        <a:solidFill>
                          <a:schemeClr val="tx2"/>
                        </a:solidFill>
                      </a:endParaRPr>
                    </a:p>
                  </a:txBody>
                  <a:tcPr marL="121920" marR="121920" marT="60960" marB="60960" vert="vert270"/>
                </a:tc>
                <a:tc>
                  <a:txBody>
                    <a:bodyPr/>
                    <a:lstStyle/>
                    <a:p>
                      <a:r>
                        <a:rPr lang="en-US" sz="1600" dirty="0"/>
                        <a:t>Activities</a:t>
                      </a:r>
                      <a:endParaRPr lang="en-US" sz="1600" dirty="0">
                        <a:solidFill>
                          <a:schemeClr val="tx2"/>
                        </a:solidFill>
                      </a:endParaRPr>
                    </a:p>
                  </a:txBody>
                  <a:tcPr marL="121920" marR="121920" marT="60960" marB="60960" vert="vert270"/>
                </a:tc>
                <a:tc>
                  <a:txBody>
                    <a:bodyPr/>
                    <a:lstStyle/>
                    <a:p>
                      <a:r>
                        <a:rPr lang="en-US" sz="1600" dirty="0"/>
                        <a:t>Academics</a:t>
                      </a:r>
                      <a:endParaRPr lang="en-US" sz="1600" dirty="0">
                        <a:solidFill>
                          <a:schemeClr val="tx2"/>
                        </a:solidFill>
                      </a:endParaRPr>
                    </a:p>
                  </a:txBody>
                  <a:tcPr marL="121920" marR="121920" marT="60960" marB="60960" vert="vert270"/>
                </a:tc>
                <a:tc>
                  <a:txBody>
                    <a:bodyPr/>
                    <a:lstStyle/>
                    <a:p>
                      <a:r>
                        <a:rPr lang="en-US" sz="1600" dirty="0"/>
                        <a:t>Food</a:t>
                      </a:r>
                    </a:p>
                    <a:p>
                      <a:r>
                        <a:rPr lang="en-US" sz="1600" dirty="0"/>
                        <a:t>Drink</a:t>
                      </a:r>
                      <a:endParaRPr lang="en-US" sz="1600" dirty="0">
                        <a:solidFill>
                          <a:schemeClr val="tx2"/>
                        </a:solidFill>
                      </a:endParaRPr>
                    </a:p>
                  </a:txBody>
                  <a:tcPr marL="121920" marR="121920" marT="60960" marB="60960" vert="vert270"/>
                </a:tc>
                <a:tc>
                  <a:txBody>
                    <a:bodyPr/>
                    <a:lstStyle/>
                    <a:p>
                      <a:r>
                        <a:rPr lang="en-US" sz="1600" dirty="0"/>
                        <a:t>Physical</a:t>
                      </a:r>
                      <a:endParaRPr lang="en-US" sz="1600" dirty="0">
                        <a:solidFill>
                          <a:schemeClr val="tx2"/>
                        </a:solidFill>
                      </a:endParaRPr>
                    </a:p>
                  </a:txBody>
                  <a:tcPr marL="121920" marR="121920" marT="60960" marB="60960" vert="vert270"/>
                </a:tc>
                <a:tc>
                  <a:txBody>
                    <a:bodyPr/>
                    <a:lstStyle/>
                    <a:p>
                      <a:r>
                        <a:rPr lang="en-US" sz="1600" dirty="0"/>
                        <a:t>Skills</a:t>
                      </a:r>
                      <a:endParaRPr lang="en-US" sz="1600" dirty="0">
                        <a:solidFill>
                          <a:schemeClr val="tx2"/>
                        </a:solidFill>
                      </a:endParaRPr>
                    </a:p>
                  </a:txBody>
                  <a:tcPr marL="121920" marR="121920" marT="60960" marB="60960" vert="vert270"/>
                </a:tc>
                <a:tc>
                  <a:txBody>
                    <a:bodyPr/>
                    <a:lstStyle/>
                    <a:p>
                      <a:r>
                        <a:rPr lang="en-US" sz="1600" dirty="0"/>
                        <a:t>other</a:t>
                      </a:r>
                      <a:endParaRPr lang="en-US" sz="1600" dirty="0">
                        <a:solidFill>
                          <a:schemeClr val="tx2"/>
                        </a:solidFill>
                      </a:endParaRPr>
                    </a:p>
                  </a:txBody>
                  <a:tcPr marL="121920" marR="121920" marT="60960" marB="60960" vert="vert270"/>
                </a:tc>
                <a:extLst>
                  <a:ext uri="{0D108BD9-81ED-4DB2-BD59-A6C34878D82A}">
                    <a16:rowId xmlns:a16="http://schemas.microsoft.com/office/drawing/2014/main" val="10000"/>
                  </a:ext>
                </a:extLst>
              </a:tr>
              <a:tr h="2646411">
                <a:tc>
                  <a:txBody>
                    <a:bodyPr/>
                    <a:lstStyle/>
                    <a:p>
                      <a:r>
                        <a:rPr lang="en-US" sz="1800" dirty="0"/>
                        <a:t>Will</a:t>
                      </a:r>
                    </a:p>
                  </a:txBody>
                  <a:tcPr marL="121920" marR="121920" marT="60960" marB="60960"/>
                </a:tc>
                <a:tc>
                  <a:txBody>
                    <a:bodyPr/>
                    <a:lstStyle/>
                    <a:p>
                      <a:r>
                        <a:rPr lang="en-US" sz="1800" dirty="0"/>
                        <a:t>Cubs</a:t>
                      </a:r>
                    </a:p>
                    <a:p>
                      <a:r>
                        <a:rPr lang="en-US" sz="1800" dirty="0"/>
                        <a:t>Dogs</a:t>
                      </a:r>
                    </a:p>
                  </a:txBody>
                  <a:tcPr marL="121920" marR="121920" marT="60960" marB="60960"/>
                </a:tc>
                <a:tc>
                  <a:txBody>
                    <a:bodyPr/>
                    <a:lstStyle/>
                    <a:p>
                      <a:r>
                        <a:rPr lang="en-US" sz="1800" dirty="0"/>
                        <a:t>Lives with mom, </a:t>
                      </a:r>
                    </a:p>
                    <a:p>
                      <a:r>
                        <a:rPr lang="en-US" sz="1800" dirty="0"/>
                        <a:t>step-dad, </a:t>
                      </a:r>
                    </a:p>
                    <a:p>
                      <a:r>
                        <a:rPr lang="en-US" sz="1800" dirty="0"/>
                        <a:t>16 </a:t>
                      </a:r>
                      <a:r>
                        <a:rPr lang="en-US" sz="1800" dirty="0" err="1"/>
                        <a:t>y.o</a:t>
                      </a:r>
                      <a:r>
                        <a:rPr lang="en-US" sz="1800" dirty="0"/>
                        <a:t>.</a:t>
                      </a:r>
                      <a:r>
                        <a:rPr lang="en-US" sz="1800" baseline="0" dirty="0"/>
                        <a:t> cousin, </a:t>
                      </a:r>
                    </a:p>
                    <a:p>
                      <a:r>
                        <a:rPr lang="en-US" sz="1800" dirty="0"/>
                        <a:t>two cats</a:t>
                      </a:r>
                    </a:p>
                    <a:p>
                      <a:r>
                        <a:rPr lang="en-US" sz="1800" dirty="0"/>
                        <a:t> one dog</a:t>
                      </a:r>
                    </a:p>
                  </a:txBody>
                  <a:tcPr marL="121920" marR="121920" marT="60960" marB="60960"/>
                </a:tc>
                <a:tc>
                  <a:txBody>
                    <a:bodyPr/>
                    <a:lstStyle/>
                    <a:p>
                      <a:r>
                        <a:rPr lang="en-US" sz="1800" dirty="0"/>
                        <a:t>Baseball</a:t>
                      </a:r>
                    </a:p>
                  </a:txBody>
                  <a:tcPr marL="121920" marR="121920" marT="60960" marB="60960"/>
                </a:tc>
                <a:tc>
                  <a:txBody>
                    <a:bodyPr/>
                    <a:lstStyle/>
                    <a:p>
                      <a:r>
                        <a:rPr lang="en-US" sz="1800" dirty="0"/>
                        <a:t>Hates</a:t>
                      </a:r>
                      <a:r>
                        <a:rPr lang="en-US" sz="1800" baseline="0" dirty="0"/>
                        <a:t> to read</a:t>
                      </a:r>
                    </a:p>
                    <a:p>
                      <a:endParaRPr lang="en-US" sz="1800" baseline="0" dirty="0"/>
                    </a:p>
                    <a:p>
                      <a:r>
                        <a:rPr lang="en-US" sz="1800" baseline="0" dirty="0"/>
                        <a:t>Loves math</a:t>
                      </a:r>
                      <a:endParaRPr lang="en-US" sz="1800" dirty="0"/>
                    </a:p>
                  </a:txBody>
                  <a:tcPr marL="121920" marR="121920" marT="60960" marB="60960"/>
                </a:tc>
                <a:tc>
                  <a:txBody>
                    <a:bodyPr/>
                    <a:lstStyle/>
                    <a:p>
                      <a:r>
                        <a:rPr lang="en-US" sz="1800" dirty="0"/>
                        <a:t>Pizza</a:t>
                      </a:r>
                    </a:p>
                    <a:p>
                      <a:endParaRPr lang="en-US" sz="1800" dirty="0"/>
                    </a:p>
                    <a:p>
                      <a:r>
                        <a:rPr lang="en-US" sz="1800" dirty="0"/>
                        <a:t>M&amp;M</a:t>
                      </a:r>
                    </a:p>
                    <a:p>
                      <a:endParaRPr lang="en-US" sz="1800" dirty="0"/>
                    </a:p>
                    <a:p>
                      <a:r>
                        <a:rPr lang="en-US" sz="1800" dirty="0"/>
                        <a:t>Coke</a:t>
                      </a:r>
                    </a:p>
                  </a:txBody>
                  <a:tcPr marL="121920" marR="121920" marT="60960" marB="60960"/>
                </a:tc>
                <a:tc>
                  <a:txBody>
                    <a:bodyPr/>
                    <a:lstStyle/>
                    <a:p>
                      <a:r>
                        <a:rPr lang="en-US" sz="1800" dirty="0"/>
                        <a:t>Asthma</a:t>
                      </a:r>
                    </a:p>
                    <a:p>
                      <a:endParaRPr lang="en-US" sz="1800" dirty="0"/>
                    </a:p>
                    <a:p>
                      <a:r>
                        <a:rPr lang="en-US" sz="1800" dirty="0"/>
                        <a:t>Allergies to everything</a:t>
                      </a:r>
                      <a:r>
                        <a:rPr lang="en-US" sz="1800" baseline="0" dirty="0"/>
                        <a:t> outside</a:t>
                      </a:r>
                      <a:endParaRPr lang="en-US" sz="1800" dirty="0"/>
                    </a:p>
                  </a:txBody>
                  <a:tcPr marL="121920" marR="121920" marT="60960" marB="60960"/>
                </a:tc>
                <a:tc>
                  <a:txBody>
                    <a:bodyPr/>
                    <a:lstStyle/>
                    <a:p>
                      <a:r>
                        <a:rPr lang="en-US" sz="1800" dirty="0"/>
                        <a:t>Board games</a:t>
                      </a:r>
                    </a:p>
                  </a:txBody>
                  <a:tcPr marL="121920" marR="121920" marT="60960" marB="60960"/>
                </a:tc>
                <a:tc>
                  <a:txBody>
                    <a:bodyPr/>
                    <a:lstStyle/>
                    <a:p>
                      <a:r>
                        <a:rPr lang="en-US" sz="1800" dirty="0"/>
                        <a:t>Moved here from NY </a:t>
                      </a:r>
                    </a:p>
                    <a:p>
                      <a:endParaRPr lang="en-US" sz="1800" dirty="0"/>
                    </a:p>
                    <a:p>
                      <a:r>
                        <a:rPr lang="en-US" sz="1800" dirty="0"/>
                        <a:t>dog died last year</a:t>
                      </a:r>
                    </a:p>
                  </a:txBody>
                  <a:tcPr marL="121920" marR="121920" marT="60960" marB="6096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40427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5"/>
          <p:cNvSpPr txBox="1">
            <a:spLocks noGrp="1"/>
          </p:cNvSpPr>
          <p:nvPr>
            <p:ph type="title"/>
          </p:nvPr>
        </p:nvSpPr>
        <p:spPr/>
        <p:txBody>
          <a:bodyPr>
            <a:normAutofit/>
          </a:bodyPr>
          <a:lstStyle/>
          <a:p>
            <a:r>
              <a:rPr lang="en-US" dirty="0">
                <a:sym typeface="Georgia"/>
              </a:rPr>
              <a:t>Relationship Strategies</a:t>
            </a:r>
            <a:br>
              <a:rPr lang="en-US" dirty="0">
                <a:sym typeface="Georgia"/>
              </a:rPr>
            </a:br>
            <a:r>
              <a:rPr lang="en-US" dirty="0">
                <a:sym typeface="Georgia"/>
              </a:rPr>
              <a:t>Student &amp; Family Surveys</a:t>
            </a:r>
          </a:p>
        </p:txBody>
      </p:sp>
      <p:pic>
        <p:nvPicPr>
          <p:cNvPr id="410" name="Google Shape;410;p65"/>
          <p:cNvPicPr preferRelativeResize="0"/>
          <p:nvPr/>
        </p:nvPicPr>
        <p:blipFill rotWithShape="1">
          <a:blip r:embed="rId3">
            <a:alphaModFix/>
          </a:blip>
          <a:srcRect l="23285" t="15028" r="24245" b="7583"/>
          <a:stretch/>
        </p:blipFill>
        <p:spPr>
          <a:xfrm>
            <a:off x="365761" y="1909145"/>
            <a:ext cx="6504880" cy="4948855"/>
          </a:xfrm>
          <a:prstGeom prst="rect">
            <a:avLst/>
          </a:prstGeom>
          <a:noFill/>
          <a:ln>
            <a:noFill/>
          </a:ln>
        </p:spPr>
      </p:pic>
      <p:sp>
        <p:nvSpPr>
          <p:cNvPr id="411" name="Google Shape;411;p65"/>
          <p:cNvSpPr txBox="1"/>
          <p:nvPr/>
        </p:nvSpPr>
        <p:spPr>
          <a:xfrm>
            <a:off x="1702873" y="1382070"/>
            <a:ext cx="5229335" cy="688000"/>
          </a:xfrm>
          <a:prstGeom prst="rect">
            <a:avLst/>
          </a:prstGeom>
          <a:noFill/>
          <a:ln>
            <a:noFill/>
          </a:ln>
        </p:spPr>
        <p:txBody>
          <a:bodyPr spcFirstLastPara="1" wrap="square" lIns="121900" tIns="121900" rIns="121900" bIns="121900" anchor="t" anchorCtr="0">
            <a:noAutofit/>
          </a:bodyPr>
          <a:lstStyle/>
          <a:p>
            <a:pPr algn="ctr"/>
            <a:r>
              <a:rPr lang="en" sz="1867" b="1" dirty="0">
                <a:sym typeface="Georgia"/>
              </a:rPr>
              <a:t>Parent Survey with Contact Information </a:t>
            </a:r>
            <a:endParaRPr sz="1867" b="1" dirty="0">
              <a:sym typeface="Georgia"/>
            </a:endParaRPr>
          </a:p>
        </p:txBody>
      </p:sp>
      <p:sp>
        <p:nvSpPr>
          <p:cNvPr id="412" name="Google Shape;412;p65"/>
          <p:cNvSpPr txBox="1"/>
          <p:nvPr/>
        </p:nvSpPr>
        <p:spPr>
          <a:xfrm>
            <a:off x="7796881" y="511781"/>
            <a:ext cx="3478098" cy="1629942"/>
          </a:xfrm>
          <a:prstGeom prst="rect">
            <a:avLst/>
          </a:prstGeom>
          <a:noFill/>
          <a:ln>
            <a:noFill/>
          </a:ln>
        </p:spPr>
        <p:txBody>
          <a:bodyPr spcFirstLastPara="1" wrap="square" lIns="121900" tIns="121900" rIns="121900" bIns="121900" anchor="t" anchorCtr="0">
            <a:noAutofit/>
          </a:bodyPr>
          <a:lstStyle/>
          <a:p>
            <a:pPr algn="ctr"/>
            <a:r>
              <a:rPr lang="en" sz="1600" b="1" dirty="0">
                <a:sym typeface="Georgia"/>
              </a:rPr>
              <a:t>Student Survey: </a:t>
            </a:r>
            <a:r>
              <a:rPr lang="en" sz="1600" dirty="0">
                <a:sym typeface="Georgia"/>
              </a:rPr>
              <a:t>asks for how they want to be praised, how they learn best, what their home environment is like, and what they see as their strengths and weakness among other things. </a:t>
            </a:r>
            <a:endParaRPr sz="1600" dirty="0">
              <a:sym typeface="Georgia"/>
            </a:endParaRPr>
          </a:p>
        </p:txBody>
      </p:sp>
      <p:sp>
        <p:nvSpPr>
          <p:cNvPr id="413" name="Google Shape;413;p65"/>
          <p:cNvSpPr txBox="1"/>
          <p:nvPr/>
        </p:nvSpPr>
        <p:spPr>
          <a:xfrm>
            <a:off x="10320767" y="1249900"/>
            <a:ext cx="1604800" cy="2972800"/>
          </a:xfrm>
          <a:prstGeom prst="rect">
            <a:avLst/>
          </a:prstGeom>
          <a:noFill/>
          <a:ln>
            <a:noFill/>
          </a:ln>
        </p:spPr>
        <p:txBody>
          <a:bodyPr spcFirstLastPara="1" wrap="square" lIns="121900" tIns="121900" rIns="121900" bIns="121900" anchor="t" anchorCtr="0">
            <a:noAutofit/>
          </a:bodyPr>
          <a:lstStyle/>
          <a:p>
            <a:pPr algn="ctr"/>
            <a:endParaRPr sz="1867" b="1"/>
          </a:p>
        </p:txBody>
      </p:sp>
      <p:sp>
        <p:nvSpPr>
          <p:cNvPr id="414" name="Google Shape;414;p65"/>
          <p:cNvSpPr txBox="1"/>
          <p:nvPr/>
        </p:nvSpPr>
        <p:spPr>
          <a:xfrm>
            <a:off x="2568656" y="2647228"/>
            <a:ext cx="1503200" cy="523600"/>
          </a:xfrm>
          <a:prstGeom prst="rect">
            <a:avLst/>
          </a:prstGeom>
          <a:noFill/>
          <a:ln>
            <a:noFill/>
          </a:ln>
        </p:spPr>
        <p:txBody>
          <a:bodyPr spcFirstLastPara="1" wrap="square" lIns="121900" tIns="121900" rIns="121900" bIns="121900" anchor="t" anchorCtr="0">
            <a:noAutofit/>
          </a:bodyPr>
          <a:lstStyle/>
          <a:p>
            <a:r>
              <a:rPr lang="en" sz="1867" dirty="0">
                <a:sym typeface="Cabin Sketch"/>
              </a:rPr>
              <a:t>-strengths</a:t>
            </a:r>
            <a:endParaRPr sz="1867" dirty="0">
              <a:sym typeface="Cabin Sketch"/>
            </a:endParaRPr>
          </a:p>
        </p:txBody>
      </p:sp>
      <p:sp>
        <p:nvSpPr>
          <p:cNvPr id="415" name="Google Shape;415;p65"/>
          <p:cNvSpPr txBox="1"/>
          <p:nvPr/>
        </p:nvSpPr>
        <p:spPr>
          <a:xfrm>
            <a:off x="2096086" y="3611799"/>
            <a:ext cx="3197145" cy="523600"/>
          </a:xfrm>
          <a:prstGeom prst="rect">
            <a:avLst/>
          </a:prstGeom>
          <a:noFill/>
          <a:ln>
            <a:noFill/>
          </a:ln>
        </p:spPr>
        <p:txBody>
          <a:bodyPr spcFirstLastPara="1" wrap="square" lIns="121900" tIns="121900" rIns="121900" bIns="121900" anchor="t" anchorCtr="0">
            <a:noAutofit/>
          </a:bodyPr>
          <a:lstStyle/>
          <a:p>
            <a:r>
              <a:rPr lang="en" sz="1867" dirty="0"/>
              <a:t>-</a:t>
            </a:r>
            <a:r>
              <a:rPr lang="en" sz="1867" dirty="0">
                <a:sym typeface="Cabin Sketch"/>
              </a:rPr>
              <a:t>learning environment</a:t>
            </a:r>
            <a:endParaRPr sz="1867" dirty="0">
              <a:sym typeface="Cabin Sketch"/>
            </a:endParaRPr>
          </a:p>
        </p:txBody>
      </p:sp>
      <p:sp>
        <p:nvSpPr>
          <p:cNvPr id="416" name="Google Shape;416;p65"/>
          <p:cNvSpPr txBox="1"/>
          <p:nvPr/>
        </p:nvSpPr>
        <p:spPr>
          <a:xfrm>
            <a:off x="2540031" y="4887941"/>
            <a:ext cx="2753200" cy="523600"/>
          </a:xfrm>
          <a:prstGeom prst="rect">
            <a:avLst/>
          </a:prstGeom>
          <a:noFill/>
          <a:ln>
            <a:noFill/>
          </a:ln>
        </p:spPr>
        <p:txBody>
          <a:bodyPr spcFirstLastPara="1" wrap="square" lIns="121900" tIns="121900" rIns="121900" bIns="121900" anchor="t" anchorCtr="0">
            <a:noAutofit/>
          </a:bodyPr>
          <a:lstStyle/>
          <a:p>
            <a:r>
              <a:rPr lang="en" sz="1867" dirty="0"/>
              <a:t>-</a:t>
            </a:r>
            <a:r>
              <a:rPr lang="en" sz="1867" dirty="0">
                <a:sym typeface="Cabin Sketch"/>
              </a:rPr>
              <a:t>learning difficulties</a:t>
            </a:r>
            <a:endParaRPr sz="1867" dirty="0">
              <a:sym typeface="Cabin Sketch"/>
            </a:endParaRPr>
          </a:p>
        </p:txBody>
      </p:sp>
      <p:sp>
        <p:nvSpPr>
          <p:cNvPr id="417" name="Google Shape;417;p65"/>
          <p:cNvSpPr txBox="1"/>
          <p:nvPr/>
        </p:nvSpPr>
        <p:spPr>
          <a:xfrm>
            <a:off x="2318058" y="6164083"/>
            <a:ext cx="2753200" cy="523600"/>
          </a:xfrm>
          <a:prstGeom prst="rect">
            <a:avLst/>
          </a:prstGeom>
          <a:noFill/>
          <a:ln>
            <a:noFill/>
          </a:ln>
        </p:spPr>
        <p:txBody>
          <a:bodyPr spcFirstLastPara="1" wrap="square" lIns="121900" tIns="121900" rIns="121900" bIns="121900" anchor="t" anchorCtr="0">
            <a:noAutofit/>
          </a:bodyPr>
          <a:lstStyle/>
          <a:p>
            <a:r>
              <a:rPr lang="en" sz="1867" dirty="0"/>
              <a:t>-</a:t>
            </a:r>
            <a:r>
              <a:rPr lang="en" sz="1867" dirty="0">
                <a:sym typeface="Cabin Sketch"/>
              </a:rPr>
              <a:t>background info.</a:t>
            </a:r>
            <a:endParaRPr sz="1867" dirty="0">
              <a:sym typeface="Cabin Sketch"/>
            </a:endParaRPr>
          </a:p>
        </p:txBody>
      </p:sp>
      <p:sp>
        <p:nvSpPr>
          <p:cNvPr id="418" name="Google Shape;418;p65"/>
          <p:cNvSpPr txBox="1"/>
          <p:nvPr/>
        </p:nvSpPr>
        <p:spPr>
          <a:xfrm>
            <a:off x="7943704" y="2556174"/>
            <a:ext cx="3416530" cy="3758349"/>
          </a:xfrm>
          <a:prstGeom prst="rect">
            <a:avLst/>
          </a:prstGeom>
          <a:noFill/>
          <a:ln>
            <a:noFill/>
          </a:ln>
        </p:spPr>
        <p:txBody>
          <a:bodyPr spcFirstLastPara="1" wrap="square" lIns="121900" tIns="121900" rIns="121900" bIns="121900" anchor="t" anchorCtr="0">
            <a:noAutofit/>
          </a:bodyPr>
          <a:lstStyle/>
          <a:p>
            <a:pPr marL="609585" indent="-440256">
              <a:buSzPts val="1600"/>
              <a:buFont typeface="Georgia"/>
              <a:buChar char="●"/>
            </a:pPr>
            <a:r>
              <a:rPr lang="en" sz="1600" dirty="0">
                <a:sym typeface="Georgia"/>
              </a:rPr>
              <a:t>Name one person you look up to and why</a:t>
            </a:r>
            <a:endParaRPr sz="1600" dirty="0">
              <a:sym typeface="Georgia"/>
            </a:endParaRPr>
          </a:p>
          <a:p>
            <a:pPr marL="609585" indent="-440256">
              <a:buSzPts val="1600"/>
              <a:buFont typeface="Georgia"/>
              <a:buChar char="●"/>
            </a:pPr>
            <a:r>
              <a:rPr lang="en" sz="1600" dirty="0">
                <a:sym typeface="Georgia"/>
              </a:rPr>
              <a:t>What is one think you like about yourself and why?</a:t>
            </a:r>
            <a:endParaRPr sz="1600" dirty="0">
              <a:sym typeface="Georgia"/>
            </a:endParaRPr>
          </a:p>
          <a:p>
            <a:pPr marL="609585" indent="-440256">
              <a:buSzPts val="1600"/>
              <a:buFont typeface="Georgia"/>
              <a:buChar char="●"/>
            </a:pPr>
            <a:r>
              <a:rPr lang="en" sz="1600" dirty="0">
                <a:sym typeface="Georgia"/>
              </a:rPr>
              <a:t>What do you like about Reading and what intimidates you?</a:t>
            </a:r>
            <a:endParaRPr sz="1600" dirty="0">
              <a:sym typeface="Georgia"/>
            </a:endParaRPr>
          </a:p>
          <a:p>
            <a:pPr marL="609585" indent="-440256">
              <a:buSzPts val="1600"/>
              <a:buFont typeface="Georgia"/>
              <a:buChar char="●"/>
            </a:pPr>
            <a:r>
              <a:rPr lang="en" sz="1600" dirty="0">
                <a:sym typeface="Georgia"/>
              </a:rPr>
              <a:t>3 words you’d use to describe yourself</a:t>
            </a:r>
            <a:endParaRPr sz="1600" dirty="0">
              <a:sym typeface="Georgia"/>
            </a:endParaRPr>
          </a:p>
          <a:p>
            <a:pPr marL="609585" indent="-440256">
              <a:buSzPts val="1600"/>
              <a:buFont typeface="Georgia"/>
              <a:buChar char="●"/>
            </a:pPr>
            <a:r>
              <a:rPr lang="en" sz="1600" dirty="0">
                <a:sym typeface="Georgia"/>
              </a:rPr>
              <a:t>3 words others would use to describe you </a:t>
            </a:r>
            <a:endParaRPr sz="1600" dirty="0">
              <a:sym typeface="Georgia"/>
            </a:endParaRPr>
          </a:p>
          <a:p>
            <a:pPr marL="609585" indent="-440256">
              <a:buSzPts val="1600"/>
              <a:buFont typeface="Georgia"/>
              <a:buChar char="●"/>
            </a:pPr>
            <a:r>
              <a:rPr lang="en" sz="1600" dirty="0">
                <a:sym typeface="Georgia"/>
              </a:rPr>
              <a:t>Are you able to access the internet? If so, where?</a:t>
            </a:r>
            <a:endParaRPr sz="1600" dirty="0">
              <a:sym typeface="Georgia"/>
            </a:endParaRPr>
          </a:p>
          <a:p>
            <a:pPr marL="609585" indent="-440256">
              <a:buSzPts val="1600"/>
              <a:buFont typeface="Georgia"/>
              <a:buChar char="●"/>
            </a:pPr>
            <a:r>
              <a:rPr lang="en" sz="1600" dirty="0">
                <a:sym typeface="Georgia"/>
              </a:rPr>
              <a:t>Favorites-food, book, movie, subject, singer</a:t>
            </a:r>
            <a:endParaRPr sz="1600" dirty="0">
              <a:sym typeface="Georgia"/>
            </a:endParaRPr>
          </a:p>
        </p:txBody>
      </p:sp>
    </p:spTree>
    <p:extLst>
      <p:ext uri="{BB962C8B-B14F-4D97-AF65-F5344CB8AC3E}">
        <p14:creationId xmlns:p14="http://schemas.microsoft.com/office/powerpoint/2010/main" val="32734078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Strategies</a:t>
            </a:r>
          </a:p>
        </p:txBody>
      </p:sp>
      <p:sp>
        <p:nvSpPr>
          <p:cNvPr id="6" name="Text Placeholder 5">
            <a:extLst>
              <a:ext uri="{FF2B5EF4-FFF2-40B4-BE49-F238E27FC236}">
                <a16:creationId xmlns:a16="http://schemas.microsoft.com/office/drawing/2014/main" id="{07CEB47A-A3C2-BA4A-B5BB-C2228AFA39C6}"/>
              </a:ext>
            </a:extLst>
          </p:cNvPr>
          <p:cNvSpPr>
            <a:spLocks noGrp="1"/>
          </p:cNvSpPr>
          <p:nvPr>
            <p:ph type="body" idx="1"/>
          </p:nvPr>
        </p:nvSpPr>
        <p:spPr/>
        <p:txBody>
          <a:bodyPr/>
          <a:lstStyle/>
          <a:p>
            <a:pPr marL="457189" indent="-457189">
              <a:buFont typeface="Wingdings" charset="2"/>
              <a:buChar char="§"/>
            </a:pPr>
            <a:r>
              <a:rPr lang="en-US" dirty="0">
                <a:solidFill>
                  <a:srgbClr val="1D2A53"/>
                </a:solidFill>
              </a:rPr>
              <a:t>Multi-player thumb war</a:t>
            </a:r>
          </a:p>
          <a:p>
            <a:pPr marL="457189" indent="-457189">
              <a:buFont typeface="Wingdings" charset="2"/>
              <a:buChar char="§"/>
            </a:pPr>
            <a:r>
              <a:rPr lang="en-US" dirty="0">
                <a:solidFill>
                  <a:srgbClr val="1D2A53"/>
                </a:solidFill>
              </a:rPr>
              <a:t>Group drumming</a:t>
            </a:r>
          </a:p>
          <a:p>
            <a:pPr marL="457189" indent="-457189">
              <a:buFont typeface="Wingdings" charset="2"/>
              <a:buChar char="§"/>
            </a:pPr>
            <a:r>
              <a:rPr lang="en-US" dirty="0">
                <a:solidFill>
                  <a:srgbClr val="1D2A53"/>
                </a:solidFill>
              </a:rPr>
              <a:t>2 x 10 strategy</a:t>
            </a:r>
          </a:p>
        </p:txBody>
      </p:sp>
      <p:pic>
        <p:nvPicPr>
          <p:cNvPr id="4" name="Picture 3">
            <a:extLst>
              <a:ext uri="{FF2B5EF4-FFF2-40B4-BE49-F238E27FC236}">
                <a16:creationId xmlns:a16="http://schemas.microsoft.com/office/drawing/2014/main" id="{66D33B06-D206-CE4F-9F0E-A24FC9D67DF6}"/>
              </a:ext>
            </a:extLst>
          </p:cNvPr>
          <p:cNvPicPr>
            <a:picLocks noChangeAspect="1"/>
          </p:cNvPicPr>
          <p:nvPr/>
        </p:nvPicPr>
        <p:blipFill>
          <a:blip r:embed="rId3"/>
          <a:stretch>
            <a:fillRect/>
          </a:stretch>
        </p:blipFill>
        <p:spPr>
          <a:xfrm>
            <a:off x="6096000" y="3067397"/>
            <a:ext cx="3779802" cy="2500805"/>
          </a:xfrm>
          <a:prstGeom prst="rect">
            <a:avLst/>
          </a:prstGeom>
        </p:spPr>
      </p:pic>
    </p:spTree>
    <p:extLst>
      <p:ext uri="{BB962C8B-B14F-4D97-AF65-F5344CB8AC3E}">
        <p14:creationId xmlns:p14="http://schemas.microsoft.com/office/powerpoint/2010/main" val="311730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4C6-3A67-9347-ABF8-1837438B5C1E}"/>
              </a:ext>
            </a:extLst>
          </p:cNvPr>
          <p:cNvSpPr>
            <a:spLocks noGrp="1"/>
          </p:cNvSpPr>
          <p:nvPr>
            <p:ph type="title"/>
          </p:nvPr>
        </p:nvSpPr>
        <p:spPr>
          <a:xfrm>
            <a:off x="838200" y="44749"/>
            <a:ext cx="10515600" cy="1325563"/>
          </a:xfrm>
        </p:spPr>
        <p:txBody>
          <a:bodyPr/>
          <a:lstStyle/>
          <a:p>
            <a:r>
              <a:rPr lang="en-US" b="1" dirty="0"/>
              <a:t>FASTENERS &amp; JOINERS</a:t>
            </a:r>
            <a:br>
              <a:rPr lang="en-US" b="1" dirty="0"/>
            </a:br>
            <a:r>
              <a:rPr lang="en-US" sz="3200" dirty="0"/>
              <a:t>RELATIONSHIPS</a:t>
            </a:r>
          </a:p>
        </p:txBody>
      </p:sp>
      <p:pic>
        <p:nvPicPr>
          <p:cNvPr id="5" name="Content Placeholder 4">
            <a:extLst>
              <a:ext uri="{FF2B5EF4-FFF2-40B4-BE49-F238E27FC236}">
                <a16:creationId xmlns:a16="http://schemas.microsoft.com/office/drawing/2014/main" id="{34426F28-7C78-8D40-B536-B652E1D7B917}"/>
              </a:ext>
            </a:extLst>
          </p:cNvPr>
          <p:cNvPicPr>
            <a:picLocks noGrp="1" noChangeAspect="1"/>
          </p:cNvPicPr>
          <p:nvPr>
            <p:ph idx="1"/>
          </p:nvPr>
        </p:nvPicPr>
        <p:blipFill>
          <a:blip r:embed="rId3"/>
          <a:stretch>
            <a:fillRect/>
          </a:stretch>
        </p:blipFill>
        <p:spPr>
          <a:xfrm>
            <a:off x="6519787" y="1370312"/>
            <a:ext cx="4419808" cy="4419808"/>
          </a:xfrm>
        </p:spPr>
      </p:pic>
      <p:pic>
        <p:nvPicPr>
          <p:cNvPr id="7" name="Picture 6">
            <a:extLst>
              <a:ext uri="{FF2B5EF4-FFF2-40B4-BE49-F238E27FC236}">
                <a16:creationId xmlns:a16="http://schemas.microsoft.com/office/drawing/2014/main" id="{AF7A6DDB-27AF-E14E-B29F-37EED3189952}"/>
              </a:ext>
            </a:extLst>
          </p:cNvPr>
          <p:cNvPicPr>
            <a:picLocks noChangeAspect="1"/>
          </p:cNvPicPr>
          <p:nvPr/>
        </p:nvPicPr>
        <p:blipFill>
          <a:blip r:embed="rId4"/>
          <a:stretch>
            <a:fillRect/>
          </a:stretch>
        </p:blipFill>
        <p:spPr>
          <a:xfrm>
            <a:off x="1139252" y="2309214"/>
            <a:ext cx="4532963" cy="2861232"/>
          </a:xfrm>
          <a:prstGeom prst="rect">
            <a:avLst/>
          </a:prstGeom>
        </p:spPr>
      </p:pic>
    </p:spTree>
    <p:extLst>
      <p:ext uri="{BB962C8B-B14F-4D97-AF65-F5344CB8AC3E}">
        <p14:creationId xmlns:p14="http://schemas.microsoft.com/office/powerpoint/2010/main" val="90096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E92C5-839B-2D45-976E-4B24077E5A3F}"/>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A5B601F2-B9E4-DE4C-8C2C-76C5162A0195}"/>
              </a:ext>
            </a:extLst>
          </p:cNvPr>
          <p:cNvSpPr>
            <a:spLocks noGrp="1"/>
          </p:cNvSpPr>
          <p:nvPr>
            <p:ph idx="1"/>
          </p:nvPr>
        </p:nvSpPr>
        <p:spPr/>
        <p:txBody>
          <a:bodyPr>
            <a:normAutofit lnSpcReduction="10000"/>
          </a:bodyPr>
          <a:lstStyle/>
          <a:p>
            <a:r>
              <a:rPr lang="en-US" dirty="0"/>
              <a:t>Be able to describe one way that the brain is impacted by stress and trauma </a:t>
            </a:r>
          </a:p>
          <a:p>
            <a:pPr marL="0" indent="0">
              <a:buNone/>
            </a:pPr>
            <a:endParaRPr lang="en-US" dirty="0"/>
          </a:p>
          <a:p>
            <a:r>
              <a:rPr lang="en-US" dirty="0"/>
              <a:t>Know one way PBIS and being trauma-informed overlap</a:t>
            </a:r>
          </a:p>
          <a:p>
            <a:pPr marL="0" indent="0">
              <a:buNone/>
            </a:pPr>
            <a:endParaRPr lang="en-US" dirty="0"/>
          </a:p>
          <a:p>
            <a:r>
              <a:rPr lang="en-US" dirty="0"/>
              <a:t>Identify one way that relationships are connected to having a trauma-informed classroom.</a:t>
            </a:r>
          </a:p>
          <a:p>
            <a:pPr marL="0" indent="0">
              <a:buNone/>
            </a:pPr>
            <a:endParaRPr lang="en-US" dirty="0"/>
          </a:p>
          <a:p>
            <a:r>
              <a:rPr lang="en-US" dirty="0"/>
              <a:t>Know one practice/strategy that will help contribute to a trauma informed classroom.</a:t>
            </a:r>
          </a:p>
        </p:txBody>
      </p:sp>
    </p:spTree>
    <p:extLst>
      <p:ext uri="{BB962C8B-B14F-4D97-AF65-F5344CB8AC3E}">
        <p14:creationId xmlns:p14="http://schemas.microsoft.com/office/powerpoint/2010/main" val="3808586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EAA103-B118-A54F-BAB2-73556EB84800}"/>
              </a:ext>
            </a:extLst>
          </p:cNvPr>
          <p:cNvPicPr>
            <a:picLocks noChangeAspect="1"/>
          </p:cNvPicPr>
          <p:nvPr/>
        </p:nvPicPr>
        <p:blipFill>
          <a:blip r:embed="rId3"/>
          <a:stretch>
            <a:fillRect/>
          </a:stretch>
        </p:blipFill>
        <p:spPr>
          <a:xfrm>
            <a:off x="838199" y="1697129"/>
            <a:ext cx="9867412" cy="4496542"/>
          </a:xfrm>
          <a:prstGeom prst="rect">
            <a:avLst/>
          </a:prstGeom>
        </p:spPr>
      </p:pic>
      <p:sp>
        <p:nvSpPr>
          <p:cNvPr id="6" name="Title 5">
            <a:extLst>
              <a:ext uri="{FF2B5EF4-FFF2-40B4-BE49-F238E27FC236}">
                <a16:creationId xmlns:a16="http://schemas.microsoft.com/office/drawing/2014/main" id="{D7EA4901-4DBF-0B48-A468-27579152E447}"/>
              </a:ext>
            </a:extLst>
          </p:cNvPr>
          <p:cNvSpPr>
            <a:spLocks noGrp="1"/>
          </p:cNvSpPr>
          <p:nvPr>
            <p:ph type="ctrTitle"/>
          </p:nvPr>
        </p:nvSpPr>
        <p:spPr>
          <a:xfrm>
            <a:off x="600138" y="150078"/>
            <a:ext cx="10572000" cy="1069201"/>
          </a:xfrm>
        </p:spPr>
        <p:txBody>
          <a:bodyPr>
            <a:normAutofit/>
          </a:bodyPr>
          <a:lstStyle/>
          <a:p>
            <a:pPr algn="ctr"/>
            <a:r>
              <a:rPr lang="en-US" sz="3600" b="1" dirty="0"/>
              <a:t>FOUNDATION</a:t>
            </a:r>
            <a:br>
              <a:rPr lang="en-US" sz="3600" b="1" dirty="0"/>
            </a:br>
            <a:r>
              <a:rPr lang="en-US" sz="3600" b="1" dirty="0"/>
              <a:t>UNDERSTANDING THE BRAIN, STRESS &amp; TRAUMA</a:t>
            </a:r>
          </a:p>
        </p:txBody>
      </p:sp>
      <p:sp>
        <p:nvSpPr>
          <p:cNvPr id="8" name="Subtitle 7">
            <a:extLst>
              <a:ext uri="{FF2B5EF4-FFF2-40B4-BE49-F238E27FC236}">
                <a16:creationId xmlns:a16="http://schemas.microsoft.com/office/drawing/2014/main" id="{4DC43B63-92CF-BD4A-8ACA-996C0EADBA9E}"/>
              </a:ext>
            </a:extLst>
          </p:cNvPr>
          <p:cNvSpPr>
            <a:spLocks noGrp="1"/>
          </p:cNvSpPr>
          <p:nvPr>
            <p:ph type="subTitle" idx="1"/>
          </p:nvPr>
        </p:nvSpPr>
        <p:spPr>
          <a:xfrm>
            <a:off x="1135465" y="1240717"/>
            <a:ext cx="9570146" cy="434974"/>
          </a:xfrm>
        </p:spPr>
        <p:txBody>
          <a:bodyPr/>
          <a:lstStyle/>
          <a:p>
            <a:r>
              <a:rPr lang="en-US" b="1" dirty="0"/>
              <a:t>Be able to describe one way that the brain is impacted by stress and trauma </a:t>
            </a:r>
          </a:p>
          <a:p>
            <a:endParaRPr lang="en-US" dirty="0"/>
          </a:p>
        </p:txBody>
      </p:sp>
    </p:spTree>
    <p:extLst>
      <p:ext uri="{BB962C8B-B14F-4D97-AF65-F5344CB8AC3E}">
        <p14:creationId xmlns:p14="http://schemas.microsoft.com/office/powerpoint/2010/main" val="21619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2226708" y="1"/>
            <a:ext cx="8229600" cy="837999"/>
          </a:xfrm>
          <a:prstGeom prst="rect">
            <a:avLst/>
          </a:prstGeom>
          <a:noFill/>
          <a:ln>
            <a:noFill/>
          </a:ln>
        </p:spPr>
        <p:txBody>
          <a:bodyPr vert="horz" lIns="91425" tIns="45700" rIns="91425" bIns="45700" rtlCol="0" anchor="ctr" anchorCtr="0">
            <a:noAutofit/>
          </a:bodyPr>
          <a:lstStyle/>
          <a:p>
            <a:pPr algn="ctr">
              <a:spcBef>
                <a:spcPts val="0"/>
              </a:spcBef>
              <a:buClr>
                <a:schemeClr val="dk2"/>
              </a:buClr>
              <a:buSzPct val="25000"/>
            </a:pPr>
            <a:r>
              <a:rPr lang="en-US" sz="3600" dirty="0">
                <a:latin typeface="Tw Cen MT" panose="020B0602020104020603" pitchFamily="34" charset="77"/>
                <a:ea typeface="Palatino Linotype"/>
                <a:cs typeface="Arial" panose="020B0604020202020204" pitchFamily="34" charset="0"/>
                <a:sym typeface="Palatino Linotype"/>
              </a:rPr>
              <a:t>Bottom-Up Development</a:t>
            </a:r>
          </a:p>
        </p:txBody>
      </p:sp>
      <p:pic>
        <p:nvPicPr>
          <p:cNvPr id="136" name="Shape 136"/>
          <p:cNvPicPr preferRelativeResize="0"/>
          <p:nvPr/>
        </p:nvPicPr>
        <p:blipFill rotWithShape="1">
          <a:blip r:embed="rId3">
            <a:alphaModFix/>
          </a:blip>
          <a:srcRect t="13316" b="7084"/>
          <a:stretch/>
        </p:blipFill>
        <p:spPr>
          <a:xfrm>
            <a:off x="4284108" y="762000"/>
            <a:ext cx="3886200" cy="2590800"/>
          </a:xfrm>
          <a:prstGeom prst="rect">
            <a:avLst/>
          </a:prstGeom>
          <a:noFill/>
          <a:ln>
            <a:noFill/>
          </a:ln>
        </p:spPr>
      </p:pic>
      <p:sp>
        <p:nvSpPr>
          <p:cNvPr id="137" name="Shape 137"/>
          <p:cNvSpPr/>
          <p:nvPr/>
        </p:nvSpPr>
        <p:spPr>
          <a:xfrm>
            <a:off x="8839200" y="5562600"/>
            <a:ext cx="914400" cy="1295600"/>
          </a:xfrm>
          <a:prstGeom prst="rect">
            <a:avLst/>
          </a:prstGeom>
          <a:noFill/>
          <a:ln>
            <a:noFill/>
          </a:ln>
        </p:spPr>
        <p:txBody>
          <a:bodyPr lIns="22850" tIns="22850" rIns="22850" bIns="22850" anchor="ctr" anchorCtr="0">
            <a:noAutofit/>
          </a:bodyPr>
          <a:lstStyle/>
          <a:p>
            <a:pPr algn="ctr">
              <a:lnSpc>
                <a:spcPct val="90000"/>
              </a:lnSpc>
              <a:buClr>
                <a:srgbClr val="3A54A5"/>
              </a:buClr>
            </a:pPr>
            <a:endParaRPr dirty="0">
              <a:solidFill>
                <a:srgbClr val="3A54A5"/>
              </a:solidFill>
              <a:latin typeface="Tw Cen MT" panose="020B0602020104020603" pitchFamily="34" charset="77"/>
              <a:ea typeface="Calibri"/>
              <a:cs typeface="Calibri"/>
              <a:sym typeface="Calibri"/>
            </a:endParaRPr>
          </a:p>
        </p:txBody>
      </p:sp>
      <p:grpSp>
        <p:nvGrpSpPr>
          <p:cNvPr id="138" name="Shape 138"/>
          <p:cNvGrpSpPr/>
          <p:nvPr/>
        </p:nvGrpSpPr>
        <p:grpSpPr>
          <a:xfrm>
            <a:off x="1800577" y="3733801"/>
            <a:ext cx="3657600" cy="2588406"/>
            <a:chOff x="-28222" y="0"/>
            <a:chExt cx="3657600" cy="2588406"/>
          </a:xfrm>
        </p:grpSpPr>
        <p:sp>
          <p:nvSpPr>
            <p:cNvPr id="139" name="Shape 139"/>
            <p:cNvSpPr/>
            <p:nvPr/>
          </p:nvSpPr>
          <p:spPr>
            <a:xfrm rot="10800000">
              <a:off x="-28222" y="149"/>
              <a:ext cx="3657600" cy="666600"/>
            </a:xfrm>
            <a:prstGeom prst="trapezoid">
              <a:avLst>
                <a:gd name="adj" fmla="val 68571"/>
              </a:avLst>
            </a:prstGeom>
            <a:solidFill>
              <a:srgbClr val="2821AF">
                <a:alpha val="52156"/>
              </a:srgbClr>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40" name="Shape 140"/>
            <p:cNvSpPr txBox="1"/>
            <p:nvPr/>
          </p:nvSpPr>
          <p:spPr>
            <a:xfrm>
              <a:off x="640079" y="0"/>
              <a:ext cx="2377500" cy="6666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400" dirty="0">
                  <a:solidFill>
                    <a:srgbClr val="1D2A53"/>
                  </a:solidFill>
                  <a:latin typeface="Tw Cen MT"/>
                  <a:ea typeface="Calibri"/>
                  <a:cs typeface="Tw Cen MT"/>
                  <a:sym typeface="Calibri"/>
                </a:rPr>
                <a:t>Cognition</a:t>
              </a:r>
              <a:endParaRPr lang="en-US" sz="2000" dirty="0">
                <a:solidFill>
                  <a:srgbClr val="1D2A53"/>
                </a:solidFill>
                <a:latin typeface="Tw Cen MT"/>
                <a:ea typeface="Calibri"/>
                <a:cs typeface="Tw Cen MT"/>
                <a:sym typeface="Calibri"/>
              </a:endParaRPr>
            </a:p>
          </p:txBody>
        </p:sp>
        <p:sp>
          <p:nvSpPr>
            <p:cNvPr id="141" name="Shape 141"/>
            <p:cNvSpPr/>
            <p:nvPr/>
          </p:nvSpPr>
          <p:spPr>
            <a:xfrm rot="10800000">
              <a:off x="412016" y="685859"/>
              <a:ext cx="2740713" cy="647640"/>
            </a:xfrm>
            <a:prstGeom prst="trapezoid">
              <a:avLst>
                <a:gd name="adj" fmla="val 68571"/>
              </a:avLst>
            </a:prstGeom>
            <a:solidFill>
              <a:srgbClr val="89DDBE"/>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42" name="Shape 142"/>
            <p:cNvSpPr txBox="1"/>
            <p:nvPr/>
          </p:nvSpPr>
          <p:spPr>
            <a:xfrm>
              <a:off x="903705" y="666749"/>
              <a:ext cx="1783199" cy="6666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000" dirty="0">
                  <a:solidFill>
                    <a:srgbClr val="1D2A53"/>
                  </a:solidFill>
                  <a:latin typeface="Tw Cen MT"/>
                  <a:ea typeface="Calibri"/>
                  <a:cs typeface="Tw Cen MT"/>
                  <a:sym typeface="Calibri"/>
                </a:rPr>
                <a:t>Social/ Emotional</a:t>
              </a:r>
            </a:p>
          </p:txBody>
        </p:sp>
        <p:sp>
          <p:nvSpPr>
            <p:cNvPr id="143" name="Shape 143"/>
            <p:cNvSpPr/>
            <p:nvPr/>
          </p:nvSpPr>
          <p:spPr>
            <a:xfrm rot="10800000">
              <a:off x="864388" y="1333349"/>
              <a:ext cx="1828800" cy="627682"/>
            </a:xfrm>
            <a:prstGeom prst="trapezoid">
              <a:avLst>
                <a:gd name="adj" fmla="val 68571"/>
              </a:avLst>
            </a:prstGeom>
            <a:solidFill>
              <a:srgbClr val="A2DC68"/>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44" name="Shape 144"/>
            <p:cNvSpPr txBox="1"/>
            <p:nvPr/>
          </p:nvSpPr>
          <p:spPr>
            <a:xfrm>
              <a:off x="1198540" y="1294279"/>
              <a:ext cx="1188599" cy="6666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000" dirty="0">
                  <a:solidFill>
                    <a:srgbClr val="1D2A53"/>
                  </a:solidFill>
                  <a:latin typeface="Tw Cen MT"/>
                  <a:ea typeface="Calibri"/>
                  <a:cs typeface="Tw Cen MT"/>
                  <a:sym typeface="Calibri"/>
                </a:rPr>
                <a:t>Regulation</a:t>
              </a:r>
            </a:p>
          </p:txBody>
        </p:sp>
        <p:sp>
          <p:nvSpPr>
            <p:cNvPr id="145" name="Shape 145"/>
            <p:cNvSpPr/>
            <p:nvPr/>
          </p:nvSpPr>
          <p:spPr>
            <a:xfrm rot="10800000">
              <a:off x="1302933" y="1972887"/>
              <a:ext cx="938399" cy="599594"/>
            </a:xfrm>
            <a:prstGeom prst="trapezoid">
              <a:avLst>
                <a:gd name="adj" fmla="val 81925"/>
              </a:avLst>
            </a:prstGeom>
            <a:solidFill>
              <a:srgbClr val="DD7D4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46" name="Shape 146"/>
            <p:cNvSpPr txBox="1"/>
            <p:nvPr/>
          </p:nvSpPr>
          <p:spPr>
            <a:xfrm>
              <a:off x="1313391" y="1921806"/>
              <a:ext cx="938399" cy="6666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000" dirty="0">
                  <a:solidFill>
                    <a:srgbClr val="1D2A53"/>
                  </a:solidFill>
                  <a:latin typeface="Tw Cen MT"/>
                  <a:ea typeface="Calibri"/>
                  <a:cs typeface="Tw Cen MT"/>
                  <a:sym typeface="Calibri"/>
                </a:rPr>
                <a:t>Survival</a:t>
              </a:r>
            </a:p>
          </p:txBody>
        </p:sp>
      </p:grpSp>
      <p:grpSp>
        <p:nvGrpSpPr>
          <p:cNvPr id="147" name="Shape 147"/>
          <p:cNvGrpSpPr/>
          <p:nvPr/>
        </p:nvGrpSpPr>
        <p:grpSpPr>
          <a:xfrm>
            <a:off x="6083861" y="3733802"/>
            <a:ext cx="4230079" cy="2590859"/>
            <a:chOff x="64060" y="-62"/>
            <a:chExt cx="4230080" cy="2590861"/>
          </a:xfrm>
        </p:grpSpPr>
        <p:sp>
          <p:nvSpPr>
            <p:cNvPr id="148" name="Shape 148"/>
            <p:cNvSpPr/>
            <p:nvPr/>
          </p:nvSpPr>
          <p:spPr>
            <a:xfrm>
              <a:off x="1653985" y="98614"/>
              <a:ext cx="1066799" cy="647700"/>
            </a:xfrm>
            <a:prstGeom prst="trapezoid">
              <a:avLst>
                <a:gd name="adj" fmla="val 85294"/>
              </a:avLst>
            </a:prstGeom>
            <a:solidFill>
              <a:srgbClr val="8F8FDC"/>
            </a:solidFill>
            <a:ln w="38100" cap="flat" cmpd="sng">
              <a:solidFill>
                <a:schemeClr val="lt1"/>
              </a:solidFill>
              <a:prstDash val="solid"/>
              <a:round/>
              <a:headEnd type="none" w="med" len="med"/>
              <a:tailEnd type="none" w="med" len="med"/>
            </a:ln>
            <a:effectLst>
              <a:outerShdw blurRad="39999" dist="20000" dir="5400000" rotWithShape="0">
                <a:srgbClr val="000000">
                  <a:alpha val="37647"/>
                </a:srgbClr>
              </a:outerShdw>
            </a:effectLst>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49" name="Shape 149"/>
            <p:cNvSpPr txBox="1"/>
            <p:nvPr/>
          </p:nvSpPr>
          <p:spPr>
            <a:xfrm>
              <a:off x="1678548" y="-62"/>
              <a:ext cx="1066799" cy="6477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000" dirty="0">
                  <a:solidFill>
                    <a:srgbClr val="1D2A53"/>
                  </a:solidFill>
                  <a:latin typeface="Tw Cen MT"/>
                  <a:ea typeface="Calibri"/>
                  <a:cs typeface="Tw Cen MT"/>
                  <a:sym typeface="Calibri"/>
                </a:rPr>
                <a:t>Cognition</a:t>
              </a:r>
            </a:p>
          </p:txBody>
        </p:sp>
        <p:sp>
          <p:nvSpPr>
            <p:cNvPr id="150" name="Shape 150"/>
            <p:cNvSpPr/>
            <p:nvPr/>
          </p:nvSpPr>
          <p:spPr>
            <a:xfrm>
              <a:off x="1143008" y="768865"/>
              <a:ext cx="2106599" cy="572329"/>
            </a:xfrm>
            <a:prstGeom prst="trapezoid">
              <a:avLst>
                <a:gd name="adj" fmla="val 85294"/>
              </a:avLst>
            </a:prstGeom>
            <a:solidFill>
              <a:srgbClr val="89DDBE"/>
            </a:solidFill>
            <a:ln w="38100" cap="flat" cmpd="sng">
              <a:solidFill>
                <a:schemeClr val="lt1"/>
              </a:solidFill>
              <a:prstDash val="solid"/>
              <a:round/>
              <a:headEnd type="none" w="med" len="med"/>
              <a:tailEnd type="none" w="med" len="med"/>
            </a:ln>
            <a:effectLst>
              <a:outerShdw blurRad="39999" dist="20000" dir="5400000" rotWithShape="0">
                <a:srgbClr val="000000">
                  <a:alpha val="37647"/>
                </a:srgbClr>
              </a:outerShdw>
            </a:effectLst>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51" name="Shape 151"/>
            <p:cNvSpPr txBox="1"/>
            <p:nvPr/>
          </p:nvSpPr>
          <p:spPr>
            <a:xfrm>
              <a:off x="1511650" y="685797"/>
              <a:ext cx="1369199" cy="6477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000" dirty="0">
                  <a:solidFill>
                    <a:srgbClr val="1D2A53"/>
                  </a:solidFill>
                  <a:latin typeface="Tw Cen MT"/>
                  <a:ea typeface="Calibri"/>
                  <a:cs typeface="Tw Cen MT"/>
                  <a:sym typeface="Calibri"/>
                </a:rPr>
                <a:t>Social/ Emotional</a:t>
              </a:r>
            </a:p>
          </p:txBody>
        </p:sp>
        <p:sp>
          <p:nvSpPr>
            <p:cNvPr id="152" name="Shape 152"/>
            <p:cNvSpPr/>
            <p:nvPr/>
          </p:nvSpPr>
          <p:spPr>
            <a:xfrm>
              <a:off x="612422" y="1378764"/>
              <a:ext cx="3152131" cy="578217"/>
            </a:xfrm>
            <a:prstGeom prst="trapezoid">
              <a:avLst>
                <a:gd name="adj" fmla="val 85294"/>
              </a:avLst>
            </a:prstGeom>
            <a:solidFill>
              <a:srgbClr val="A2DC68"/>
            </a:solidFill>
            <a:ln w="38100" cap="flat" cmpd="sng">
              <a:solidFill>
                <a:schemeClr val="lt1"/>
              </a:solidFill>
              <a:prstDash val="solid"/>
              <a:round/>
              <a:headEnd type="none" w="med" len="med"/>
              <a:tailEnd type="none" w="med" len="med"/>
            </a:ln>
            <a:effectLst>
              <a:outerShdw blurRad="39999" dist="20000" dir="5400000" rotWithShape="0">
                <a:srgbClr val="000000">
                  <a:alpha val="37647"/>
                </a:srgbClr>
              </a:outerShdw>
            </a:effectLst>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53" name="Shape 153"/>
            <p:cNvSpPr txBox="1"/>
            <p:nvPr/>
          </p:nvSpPr>
          <p:spPr>
            <a:xfrm>
              <a:off x="1100712" y="1340070"/>
              <a:ext cx="2121000" cy="6477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000" dirty="0">
                  <a:solidFill>
                    <a:srgbClr val="1D2A53"/>
                  </a:solidFill>
                  <a:latin typeface="Tw Cen MT"/>
                  <a:ea typeface="Calibri"/>
                  <a:cs typeface="Tw Cen MT"/>
                  <a:sym typeface="Calibri"/>
                </a:rPr>
                <a:t>Regulation</a:t>
              </a:r>
            </a:p>
          </p:txBody>
        </p:sp>
        <p:sp>
          <p:nvSpPr>
            <p:cNvPr id="154" name="Shape 154"/>
            <p:cNvSpPr/>
            <p:nvPr/>
          </p:nvSpPr>
          <p:spPr>
            <a:xfrm>
              <a:off x="64060" y="1987770"/>
              <a:ext cx="4230080" cy="603029"/>
            </a:xfrm>
            <a:prstGeom prst="trapezoid">
              <a:avLst>
                <a:gd name="adj" fmla="val 85294"/>
              </a:avLst>
            </a:prstGeom>
            <a:solidFill>
              <a:srgbClr val="DD7D44"/>
            </a:solidFill>
            <a:ln w="38100" cap="flat" cmpd="sng">
              <a:solidFill>
                <a:schemeClr val="lt1"/>
              </a:solidFill>
              <a:prstDash val="solid"/>
              <a:round/>
              <a:headEnd type="none" w="med" len="med"/>
              <a:tailEnd type="none" w="med" len="med"/>
            </a:ln>
            <a:effectLst>
              <a:outerShdw blurRad="39999" dist="20000" dir="5400000" rotWithShape="0">
                <a:srgbClr val="000000">
                  <a:alpha val="37647"/>
                </a:srgbClr>
              </a:outerShdw>
            </a:effectLst>
          </p:spPr>
          <p:txBody>
            <a:bodyPr lIns="91425" tIns="91425" rIns="91425" bIns="91425" anchor="ctr" anchorCtr="0">
              <a:noAutofit/>
            </a:bodyPr>
            <a:lstStyle/>
            <a:p>
              <a:pPr>
                <a:buClr>
                  <a:srgbClr val="3A54A5"/>
                </a:buClr>
              </a:pPr>
              <a:endParaRPr dirty="0">
                <a:solidFill>
                  <a:srgbClr val="1D2A53"/>
                </a:solidFill>
                <a:latin typeface="Tw Cen MT"/>
                <a:ea typeface="Calibri"/>
                <a:cs typeface="Tw Cen MT"/>
                <a:sym typeface="Calibri"/>
              </a:endParaRPr>
            </a:p>
          </p:txBody>
        </p:sp>
        <p:sp>
          <p:nvSpPr>
            <p:cNvPr id="155" name="Shape 155"/>
            <p:cNvSpPr txBox="1"/>
            <p:nvPr/>
          </p:nvSpPr>
          <p:spPr>
            <a:xfrm>
              <a:off x="815070" y="1943099"/>
              <a:ext cx="2789399" cy="647700"/>
            </a:xfrm>
            <a:prstGeom prst="rect">
              <a:avLst/>
            </a:prstGeom>
            <a:noFill/>
            <a:ln>
              <a:noFill/>
            </a:ln>
          </p:spPr>
          <p:txBody>
            <a:bodyPr lIns="25400" tIns="25400" rIns="25400" bIns="25400" anchor="ctr" anchorCtr="0">
              <a:noAutofit/>
            </a:bodyPr>
            <a:lstStyle/>
            <a:p>
              <a:pPr algn="ctr">
                <a:lnSpc>
                  <a:spcPct val="90000"/>
                </a:lnSpc>
                <a:buClr>
                  <a:srgbClr val="E2AC00"/>
                </a:buClr>
                <a:buSzPct val="25000"/>
              </a:pPr>
              <a:r>
                <a:rPr lang="en-US" sz="2400" dirty="0">
                  <a:solidFill>
                    <a:srgbClr val="1D2A53"/>
                  </a:solidFill>
                  <a:latin typeface="Tw Cen MT"/>
                  <a:ea typeface="Calibri"/>
                  <a:cs typeface="Tw Cen MT"/>
                  <a:sym typeface="Calibri"/>
                </a:rPr>
                <a:t>Survival</a:t>
              </a:r>
              <a:endParaRPr lang="en-US" sz="2000" dirty="0">
                <a:solidFill>
                  <a:srgbClr val="1D2A53"/>
                </a:solidFill>
                <a:latin typeface="Tw Cen MT"/>
                <a:ea typeface="Calibri"/>
                <a:cs typeface="Tw Cen MT"/>
                <a:sym typeface="Calibri"/>
              </a:endParaRPr>
            </a:p>
          </p:txBody>
        </p:sp>
      </p:grpSp>
      <p:sp>
        <p:nvSpPr>
          <p:cNvPr id="156" name="Shape 156"/>
          <p:cNvSpPr txBox="1"/>
          <p:nvPr/>
        </p:nvSpPr>
        <p:spPr>
          <a:xfrm>
            <a:off x="2133601" y="3276601"/>
            <a:ext cx="2971799" cy="461599"/>
          </a:xfrm>
          <a:prstGeom prst="rect">
            <a:avLst/>
          </a:prstGeom>
          <a:noFill/>
          <a:ln>
            <a:noFill/>
          </a:ln>
        </p:spPr>
        <p:txBody>
          <a:bodyPr lIns="91425" tIns="45700" rIns="91425" bIns="45700" anchor="t" anchorCtr="0">
            <a:noAutofit/>
          </a:bodyPr>
          <a:lstStyle/>
          <a:p>
            <a:pPr algn="ctr">
              <a:buClr>
                <a:srgbClr val="3A54A5"/>
              </a:buClr>
              <a:buSzPct val="25000"/>
            </a:pPr>
            <a:r>
              <a:rPr lang="en-US" sz="2400" dirty="0">
                <a:solidFill>
                  <a:srgbClr val="1D2A53"/>
                </a:solidFill>
                <a:latin typeface="Tw Cen MT"/>
                <a:ea typeface="Calibri"/>
                <a:cs typeface="Tw Cen MT"/>
                <a:sym typeface="Calibri"/>
              </a:rPr>
              <a:t>Typical Development</a:t>
            </a:r>
          </a:p>
        </p:txBody>
      </p:sp>
      <p:sp>
        <p:nvSpPr>
          <p:cNvPr id="157" name="Shape 157"/>
          <p:cNvSpPr txBox="1"/>
          <p:nvPr/>
        </p:nvSpPr>
        <p:spPr>
          <a:xfrm>
            <a:off x="6396481" y="3276601"/>
            <a:ext cx="4042799" cy="461599"/>
          </a:xfrm>
          <a:prstGeom prst="rect">
            <a:avLst/>
          </a:prstGeom>
          <a:noFill/>
          <a:ln>
            <a:noFill/>
          </a:ln>
        </p:spPr>
        <p:txBody>
          <a:bodyPr lIns="91425" tIns="45700" rIns="91425" bIns="45700" anchor="t" anchorCtr="0">
            <a:noAutofit/>
          </a:bodyPr>
          <a:lstStyle/>
          <a:p>
            <a:pPr algn="ctr">
              <a:buClr>
                <a:srgbClr val="3A54A5"/>
              </a:buClr>
              <a:buSzPct val="25000"/>
            </a:pPr>
            <a:r>
              <a:rPr lang="en-US" sz="2400" dirty="0">
                <a:solidFill>
                  <a:srgbClr val="1D2A53"/>
                </a:solidFill>
                <a:latin typeface="Tw Cen MT"/>
                <a:ea typeface="Calibri"/>
                <a:cs typeface="Tw Cen MT"/>
                <a:sym typeface="Calibri"/>
              </a:rPr>
              <a:t>Adverse Experiences</a:t>
            </a:r>
          </a:p>
        </p:txBody>
      </p:sp>
      <p:sp>
        <p:nvSpPr>
          <p:cNvPr id="158" name="Shape 158"/>
          <p:cNvSpPr/>
          <p:nvPr/>
        </p:nvSpPr>
        <p:spPr>
          <a:xfrm>
            <a:off x="1116090" y="6508988"/>
            <a:ext cx="5158470" cy="369199"/>
          </a:xfrm>
          <a:prstGeom prst="rect">
            <a:avLst/>
          </a:prstGeom>
          <a:noFill/>
          <a:ln>
            <a:noFill/>
          </a:ln>
        </p:spPr>
        <p:txBody>
          <a:bodyPr lIns="91425" tIns="45700" rIns="91425" bIns="45700" anchor="t" anchorCtr="0">
            <a:noAutofit/>
          </a:bodyPr>
          <a:lstStyle/>
          <a:p>
            <a:pPr algn="ctr">
              <a:buClr>
                <a:srgbClr val="3A54A5"/>
              </a:buClr>
              <a:buSzPct val="25000"/>
            </a:pPr>
            <a:r>
              <a:rPr lang="en-US" dirty="0">
                <a:solidFill>
                  <a:srgbClr val="3A54A5"/>
                </a:solidFill>
                <a:latin typeface="Tw Cen MT"/>
                <a:ea typeface="Calibri"/>
                <a:cs typeface="Tw Cen MT"/>
                <a:sym typeface="Calibri"/>
              </a:rPr>
              <a:t>Adapted from Holt &amp; Jordan, Ohio Dept. of Education</a:t>
            </a:r>
          </a:p>
        </p:txBody>
      </p:sp>
    </p:spTree>
    <p:extLst>
      <p:ext uri="{BB962C8B-B14F-4D97-AF65-F5344CB8AC3E}">
        <p14:creationId xmlns:p14="http://schemas.microsoft.com/office/powerpoint/2010/main" val="177595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B5A42A-0F76-694C-9A67-8EB703F0266C}"/>
              </a:ext>
            </a:extLst>
          </p:cNvPr>
          <p:cNvSpPr>
            <a:spLocks noGrp="1"/>
          </p:cNvSpPr>
          <p:nvPr>
            <p:ph type="title"/>
          </p:nvPr>
        </p:nvSpPr>
        <p:spPr/>
        <p:txBody>
          <a:bodyPr/>
          <a:lstStyle/>
          <a:p>
            <a:r>
              <a:rPr lang="en-US" dirty="0"/>
              <a:t>A little about the brain…</a:t>
            </a:r>
          </a:p>
        </p:txBody>
      </p:sp>
      <p:sp>
        <p:nvSpPr>
          <p:cNvPr id="3" name="Content Placeholder 2">
            <a:extLst>
              <a:ext uri="{FF2B5EF4-FFF2-40B4-BE49-F238E27FC236}">
                <a16:creationId xmlns:a16="http://schemas.microsoft.com/office/drawing/2014/main" id="{BCE21DE2-AFF8-FD40-960E-3648590D58A5}"/>
              </a:ext>
            </a:extLst>
          </p:cNvPr>
          <p:cNvSpPr>
            <a:spLocks noGrp="1"/>
          </p:cNvSpPr>
          <p:nvPr>
            <p:ph idx="1"/>
          </p:nvPr>
        </p:nvSpPr>
        <p:spPr/>
        <p:txBody>
          <a:bodyPr/>
          <a:lstStyle/>
          <a:p>
            <a:r>
              <a:rPr lang="en-US" dirty="0"/>
              <a:t>All learning begins with sensory information</a:t>
            </a:r>
          </a:p>
          <a:p>
            <a:pPr marL="0" indent="0">
              <a:buNone/>
            </a:pPr>
            <a:endParaRPr lang="en-US" dirty="0"/>
          </a:p>
          <a:p>
            <a:r>
              <a:rPr lang="en-US" dirty="0"/>
              <a:t>Info enters the brain and Information is filtered (reticular activity system)</a:t>
            </a:r>
          </a:p>
          <a:p>
            <a:endParaRPr lang="en-US" dirty="0"/>
          </a:p>
          <a:p>
            <a:r>
              <a:rPr lang="en-US" dirty="0"/>
              <a:t>Filtered to determine if focus will be on storing new information or if it will focus on survival (what is new, different, changed, unexpected)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67531CA6-EBCC-2D4E-BD30-BD3F4DE4DF65}"/>
              </a:ext>
            </a:extLst>
          </p:cNvPr>
          <p:cNvPicPr>
            <a:picLocks noChangeAspect="1"/>
          </p:cNvPicPr>
          <p:nvPr/>
        </p:nvPicPr>
        <p:blipFill>
          <a:blip r:embed="rId3"/>
          <a:stretch>
            <a:fillRect/>
          </a:stretch>
        </p:blipFill>
        <p:spPr>
          <a:xfrm>
            <a:off x="10290874" y="4841248"/>
            <a:ext cx="1441343" cy="2016751"/>
          </a:xfrm>
          <a:prstGeom prst="rect">
            <a:avLst/>
          </a:prstGeom>
        </p:spPr>
      </p:pic>
      <p:sp>
        <p:nvSpPr>
          <p:cNvPr id="5" name="TextBox 4">
            <a:extLst>
              <a:ext uri="{FF2B5EF4-FFF2-40B4-BE49-F238E27FC236}">
                <a16:creationId xmlns:a16="http://schemas.microsoft.com/office/drawing/2014/main" id="{EC46A1B0-D269-0A4D-B4CE-9D01F75BD316}"/>
              </a:ext>
            </a:extLst>
          </p:cNvPr>
          <p:cNvSpPr txBox="1"/>
          <p:nvPr/>
        </p:nvSpPr>
        <p:spPr>
          <a:xfrm>
            <a:off x="4262033" y="6183824"/>
            <a:ext cx="2403222" cy="369332"/>
          </a:xfrm>
          <a:prstGeom prst="rect">
            <a:avLst/>
          </a:prstGeom>
          <a:noFill/>
        </p:spPr>
        <p:txBody>
          <a:bodyPr wrap="none" rtlCol="0">
            <a:spAutoFit/>
          </a:bodyPr>
          <a:lstStyle/>
          <a:p>
            <a:r>
              <a:rPr lang="en-US" dirty="0"/>
              <a:t>(Jay McTighe, 2019)</a:t>
            </a:r>
          </a:p>
        </p:txBody>
      </p:sp>
    </p:spTree>
    <p:extLst>
      <p:ext uri="{BB962C8B-B14F-4D97-AF65-F5344CB8AC3E}">
        <p14:creationId xmlns:p14="http://schemas.microsoft.com/office/powerpoint/2010/main" val="242756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261838-8E29-428D-9234-8E48C690136E}"/>
              </a:ext>
            </a:extLst>
          </p:cNvPr>
          <p:cNvSpPr/>
          <p:nvPr/>
        </p:nvSpPr>
        <p:spPr>
          <a:xfrm>
            <a:off x="168166" y="158055"/>
            <a:ext cx="11808371" cy="5078313"/>
          </a:xfrm>
          <a:prstGeom prst="rect">
            <a:avLst/>
          </a:prstGeom>
          <a:noFill/>
          <a:ln w="76200">
            <a:solidFill>
              <a:schemeClr val="accent1"/>
            </a:solidFill>
          </a:ln>
          <a:scene3d>
            <a:camera prst="orthographicFront"/>
            <a:lightRig rig="threePt" dir="t"/>
          </a:scene3d>
          <a:sp3d>
            <a:bevelT/>
          </a:sp3d>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dirty="0">
                <a:ln/>
                <a:solidFill>
                  <a:schemeClr val="bg2">
                    <a:lumMod val="75000"/>
                  </a:schemeClr>
                </a:solidFill>
              </a:rPr>
              <a:t>REFLECT on “WHY” </a:t>
            </a:r>
          </a:p>
          <a:p>
            <a:pPr algn="ctr"/>
            <a:r>
              <a:rPr lang="en-US" sz="2800" b="1" i="1" dirty="0">
                <a:ln/>
                <a:solidFill>
                  <a:schemeClr val="bg2">
                    <a:lumMod val="75000"/>
                  </a:schemeClr>
                </a:solidFill>
              </a:rPr>
              <a:t>you are part of high school reform </a:t>
            </a:r>
          </a:p>
          <a:p>
            <a:pPr algn="ctr"/>
            <a:r>
              <a:rPr lang="en-US" sz="8000" b="1" dirty="0">
                <a:ln/>
                <a:solidFill>
                  <a:schemeClr val="bg2">
                    <a:lumMod val="75000"/>
                  </a:schemeClr>
                </a:solidFill>
              </a:rPr>
              <a:t>ENCOURAGE</a:t>
            </a:r>
            <a:r>
              <a:rPr lang="en-US" sz="3200" b="1" dirty="0">
                <a:ln/>
                <a:solidFill>
                  <a:schemeClr val="bg2">
                    <a:lumMod val="75000"/>
                  </a:schemeClr>
                </a:solidFill>
              </a:rPr>
              <a:t> </a:t>
            </a:r>
          </a:p>
          <a:p>
            <a:pPr algn="ctr"/>
            <a:r>
              <a:rPr lang="en-US" sz="2800" b="1" i="1" dirty="0">
                <a:ln/>
                <a:solidFill>
                  <a:schemeClr val="bg2">
                    <a:lumMod val="75000"/>
                  </a:schemeClr>
                </a:solidFill>
              </a:rPr>
              <a:t>coalescing around the topic  </a:t>
            </a:r>
          </a:p>
          <a:p>
            <a:pPr algn="ctr"/>
            <a:r>
              <a:rPr lang="en-US" sz="8000" b="1" dirty="0">
                <a:ln/>
                <a:solidFill>
                  <a:schemeClr val="bg2">
                    <a:lumMod val="75000"/>
                  </a:schemeClr>
                </a:solidFill>
              </a:rPr>
              <a:t>CELEBRATE</a:t>
            </a:r>
            <a:r>
              <a:rPr lang="en-US" sz="3200" b="1" dirty="0">
                <a:ln/>
                <a:solidFill>
                  <a:schemeClr val="bg2">
                    <a:lumMod val="75000"/>
                  </a:schemeClr>
                </a:solidFill>
              </a:rPr>
              <a:t> </a:t>
            </a:r>
          </a:p>
          <a:p>
            <a:pPr algn="ctr"/>
            <a:r>
              <a:rPr lang="en-US" sz="2800" b="1" i="1" dirty="0">
                <a:ln/>
                <a:solidFill>
                  <a:schemeClr val="bg2">
                    <a:lumMod val="75000"/>
                  </a:schemeClr>
                </a:solidFill>
              </a:rPr>
              <a:t>participation and involvement in the transformation</a:t>
            </a:r>
          </a:p>
        </p:txBody>
      </p:sp>
      <p:sp>
        <p:nvSpPr>
          <p:cNvPr id="4" name="Rectangle 3">
            <a:extLst>
              <a:ext uri="{FF2B5EF4-FFF2-40B4-BE49-F238E27FC236}">
                <a16:creationId xmlns:a16="http://schemas.microsoft.com/office/drawing/2014/main" id="{6EE59D98-8B8B-4BAB-B741-BB7E5D158900}"/>
              </a:ext>
            </a:extLst>
          </p:cNvPr>
          <p:cNvSpPr/>
          <p:nvPr/>
        </p:nvSpPr>
        <p:spPr>
          <a:xfrm>
            <a:off x="249766" y="5505583"/>
            <a:ext cx="11524310"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a:ln/>
                <a:effectLst/>
              </a:rPr>
              <a:t>AUTHENTIC ENGAGEMENT</a:t>
            </a:r>
          </a:p>
        </p:txBody>
      </p:sp>
      <p:pic>
        <p:nvPicPr>
          <p:cNvPr id="6" name="Picture 5" descr="A picture containing text, businesscard, clipart&#10;&#10;Description automatically generated">
            <a:extLst>
              <a:ext uri="{FF2B5EF4-FFF2-40B4-BE49-F238E27FC236}">
                <a16:creationId xmlns:a16="http://schemas.microsoft.com/office/drawing/2014/main" id="{F4EBC6BC-6821-44DA-85A0-410A698A6F67}"/>
              </a:ext>
            </a:extLst>
          </p:cNvPr>
          <p:cNvPicPr>
            <a:picLocks noChangeAspect="1"/>
          </p:cNvPicPr>
          <p:nvPr/>
        </p:nvPicPr>
        <p:blipFill>
          <a:blip r:embed="rId3"/>
          <a:stretch>
            <a:fillRect/>
          </a:stretch>
        </p:blipFill>
        <p:spPr>
          <a:xfrm>
            <a:off x="600092" y="1971926"/>
            <a:ext cx="2248040" cy="2000548"/>
          </a:xfrm>
          <a:prstGeom prst="rect">
            <a:avLst/>
          </a:prstGeom>
        </p:spPr>
      </p:pic>
      <p:pic>
        <p:nvPicPr>
          <p:cNvPr id="5" name="Picture 4" descr="A picture containing lamp, light&#10;&#10;Description automatically generated">
            <a:extLst>
              <a:ext uri="{FF2B5EF4-FFF2-40B4-BE49-F238E27FC236}">
                <a16:creationId xmlns:a16="http://schemas.microsoft.com/office/drawing/2014/main" id="{8509D262-4BCB-49F0-91FA-B43B24997499}"/>
              </a:ext>
            </a:extLst>
          </p:cNvPr>
          <p:cNvPicPr>
            <a:picLocks noChangeAspect="1"/>
          </p:cNvPicPr>
          <p:nvPr/>
        </p:nvPicPr>
        <p:blipFill>
          <a:blip r:embed="rId4"/>
          <a:stretch>
            <a:fillRect/>
          </a:stretch>
        </p:blipFill>
        <p:spPr>
          <a:xfrm>
            <a:off x="668400" y="2101378"/>
            <a:ext cx="2179732" cy="2179732"/>
          </a:xfrm>
          <a:prstGeom prst="rect">
            <a:avLst/>
          </a:prstGeom>
        </p:spPr>
      </p:pic>
    </p:spTree>
    <p:extLst>
      <p:ext uri="{BB962C8B-B14F-4D97-AF65-F5344CB8AC3E}">
        <p14:creationId xmlns:p14="http://schemas.microsoft.com/office/powerpoint/2010/main" val="30765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250"/>
                                  </p:stCondLst>
                                  <p:endCondLst>
                                    <p:cond evt="onNext" delay="0">
                                      <p:tgtEl>
                                        <p:sldTgt/>
                                      </p:tgtEl>
                                    </p:cond>
                                  </p:endCondLst>
                                  <p:childTnLst>
                                    <p:animMotion origin="layout" path="M 0.03855 0.05579 C 0.05717 0.05579 0.07227 0.00787 0.07227 -0.05092 C 0.07227 -0.12014 0.05547 -0.14514 0.04532 -0.15579 L 0.03178 -0.16643 C 0.02162 -0.17708 0.00482 -0.2037 0.00482 -0.28194 C 0.00482 -0.33171 0.01993 -0.38866 0.03855 -0.38866 C 0.05717 -0.38866 0.07227 -0.33171 0.07227 -0.28194 C 0.07227 -0.2037 0.05547 -0.17708 0.04532 -0.16643 L 0.03178 -0.15579 C 0.02162 -0.14514 0.00482 -0.12014 0.00482 -0.05092 C 0.00482 0.00787 0.01993 0.05579 0.03855 0.05579 Z " pathEditMode="relative" rAng="16200000" ptsTypes="AAAAAAAAAAA">
                                      <p:cBhvr>
                                        <p:cTn id="6" dur="4750" fill="hold"/>
                                        <p:tgtEl>
                                          <p:spTgt spid="5"/>
                                        </p:tgtEl>
                                        <p:attrNameLst>
                                          <p:attrName>ppt_x</p:attrName>
                                          <p:attrName>ppt_y</p:attrName>
                                        </p:attrNameLst>
                                      </p:cBhvr>
                                      <p:rCtr x="0" y="-2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B5A42A-0F76-694C-9A67-8EB703F0266C}"/>
              </a:ext>
            </a:extLst>
          </p:cNvPr>
          <p:cNvSpPr>
            <a:spLocks noGrp="1"/>
          </p:cNvSpPr>
          <p:nvPr>
            <p:ph type="title"/>
          </p:nvPr>
        </p:nvSpPr>
        <p:spPr/>
        <p:txBody>
          <a:bodyPr/>
          <a:lstStyle/>
          <a:p>
            <a:r>
              <a:rPr lang="en-US" dirty="0"/>
              <a:t>A little more about the brain…</a:t>
            </a:r>
          </a:p>
        </p:txBody>
      </p:sp>
      <p:sp>
        <p:nvSpPr>
          <p:cNvPr id="3" name="Content Placeholder 2">
            <a:extLst>
              <a:ext uri="{FF2B5EF4-FFF2-40B4-BE49-F238E27FC236}">
                <a16:creationId xmlns:a16="http://schemas.microsoft.com/office/drawing/2014/main" id="{BCE21DE2-AFF8-FD40-960E-3648590D58A5}"/>
              </a:ext>
            </a:extLst>
          </p:cNvPr>
          <p:cNvSpPr>
            <a:spLocks noGrp="1"/>
          </p:cNvSpPr>
          <p:nvPr>
            <p:ph idx="1"/>
          </p:nvPr>
        </p:nvSpPr>
        <p:spPr/>
        <p:txBody>
          <a:bodyPr/>
          <a:lstStyle/>
          <a:p>
            <a:pPr marL="0" indent="0">
              <a:buNone/>
            </a:pPr>
            <a:endParaRPr lang="en-US" dirty="0"/>
          </a:p>
          <a:p>
            <a:r>
              <a:rPr lang="en-US" dirty="0"/>
              <a:t>One of the brain’s switching systems (Amygdala) determines if upper or lower brain</a:t>
            </a:r>
          </a:p>
          <a:p>
            <a:pPr marL="0" indent="0">
              <a:buNone/>
            </a:pPr>
            <a:endParaRPr lang="en-US" dirty="0"/>
          </a:p>
          <a:p>
            <a:r>
              <a:rPr lang="en-US" dirty="0"/>
              <a:t>Level of activity in the amygdala determines if the information is going to go into the lower brain or up to the reflective and memory storing “thinking brain”</a:t>
            </a:r>
          </a:p>
        </p:txBody>
      </p:sp>
      <p:sp>
        <p:nvSpPr>
          <p:cNvPr id="5" name="TextBox 4">
            <a:extLst>
              <a:ext uri="{FF2B5EF4-FFF2-40B4-BE49-F238E27FC236}">
                <a16:creationId xmlns:a16="http://schemas.microsoft.com/office/drawing/2014/main" id="{EC46A1B0-D269-0A4D-B4CE-9D01F75BD316}"/>
              </a:ext>
            </a:extLst>
          </p:cNvPr>
          <p:cNvSpPr txBox="1"/>
          <p:nvPr/>
        </p:nvSpPr>
        <p:spPr>
          <a:xfrm>
            <a:off x="4262033" y="6183824"/>
            <a:ext cx="2403222" cy="369332"/>
          </a:xfrm>
          <a:prstGeom prst="rect">
            <a:avLst/>
          </a:prstGeom>
          <a:noFill/>
        </p:spPr>
        <p:txBody>
          <a:bodyPr wrap="none" rtlCol="0">
            <a:spAutoFit/>
          </a:bodyPr>
          <a:lstStyle/>
          <a:p>
            <a:r>
              <a:rPr lang="en-US" dirty="0"/>
              <a:t>(Jay McTighe, 2019)</a:t>
            </a:r>
          </a:p>
        </p:txBody>
      </p:sp>
    </p:spTree>
    <p:extLst>
      <p:ext uri="{BB962C8B-B14F-4D97-AF65-F5344CB8AC3E}">
        <p14:creationId xmlns:p14="http://schemas.microsoft.com/office/powerpoint/2010/main" val="3382832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148A-251D-F042-B994-5EBE4171633D}"/>
              </a:ext>
            </a:extLst>
          </p:cNvPr>
          <p:cNvSpPr>
            <a:spLocks noGrp="1"/>
          </p:cNvSpPr>
          <p:nvPr>
            <p:ph type="title"/>
          </p:nvPr>
        </p:nvSpPr>
        <p:spPr>
          <a:xfrm>
            <a:off x="946688" y="482844"/>
            <a:ext cx="10515600" cy="1325563"/>
          </a:xfrm>
        </p:spPr>
        <p:txBody>
          <a:bodyPr/>
          <a:lstStyle/>
          <a:p>
            <a:pPr algn="ctr"/>
            <a:r>
              <a:rPr lang="en-US" dirty="0"/>
              <a:t>Lower Brain:  Involuntary</a:t>
            </a:r>
            <a:br>
              <a:rPr lang="en-US" dirty="0"/>
            </a:br>
            <a:r>
              <a:rPr lang="en-US" b="1" dirty="0"/>
              <a:t>More REACTIVE than reflective</a:t>
            </a:r>
            <a:br>
              <a:rPr lang="en-US" b="1" dirty="0"/>
            </a:br>
            <a:endParaRPr lang="en-US" dirty="0"/>
          </a:p>
        </p:txBody>
      </p:sp>
      <p:sp>
        <p:nvSpPr>
          <p:cNvPr id="3" name="Content Placeholder 2">
            <a:extLst>
              <a:ext uri="{FF2B5EF4-FFF2-40B4-BE49-F238E27FC236}">
                <a16:creationId xmlns:a16="http://schemas.microsoft.com/office/drawing/2014/main" id="{E8F7379C-6A2F-3441-B4BC-6728C86E577F}"/>
              </a:ext>
            </a:extLst>
          </p:cNvPr>
          <p:cNvSpPr>
            <a:spLocks noGrp="1"/>
          </p:cNvSpPr>
          <p:nvPr>
            <p:ph idx="1"/>
          </p:nvPr>
        </p:nvSpPr>
        <p:spPr>
          <a:xfrm>
            <a:off x="838200" y="2135590"/>
            <a:ext cx="5624593" cy="4351338"/>
          </a:xfrm>
        </p:spPr>
        <p:txBody>
          <a:bodyPr/>
          <a:lstStyle/>
          <a:p>
            <a:pPr marL="342900" indent="-342900">
              <a:buFont typeface="Arial"/>
              <a:buChar char="•"/>
            </a:pPr>
            <a:r>
              <a:rPr lang="en-US" dirty="0">
                <a:latin typeface="Tw Cen MT" panose="020B0602020104020603" pitchFamily="34" charset="77"/>
                <a:cs typeface="Arial" panose="020B0604020202020204" pitchFamily="34" charset="0"/>
              </a:rPr>
              <a:t>Brain stem and limbic region</a:t>
            </a:r>
          </a:p>
          <a:p>
            <a:pPr marL="342900" indent="-342900">
              <a:buFont typeface="Arial"/>
              <a:buChar char="•"/>
            </a:pPr>
            <a:r>
              <a:rPr lang="en-US" dirty="0">
                <a:latin typeface="Tw Cen MT" panose="020B0602020104020603" pitchFamily="34" charset="77"/>
                <a:cs typeface="Arial" panose="020B0604020202020204" pitchFamily="34" charset="0"/>
              </a:rPr>
              <a:t>Lower parts of the brain</a:t>
            </a:r>
          </a:p>
          <a:p>
            <a:pPr marL="342900" indent="-342900">
              <a:buFont typeface="Arial"/>
              <a:buChar char="•"/>
            </a:pPr>
            <a:r>
              <a:rPr lang="en-US" dirty="0">
                <a:latin typeface="Tw Cen MT" panose="020B0602020104020603" pitchFamily="34" charset="77"/>
                <a:cs typeface="Arial" panose="020B0604020202020204" pitchFamily="34" charset="0"/>
              </a:rPr>
              <a:t>Top of neck to bridge of nose</a:t>
            </a:r>
          </a:p>
          <a:p>
            <a:pPr marL="342900" indent="-342900">
              <a:buFont typeface="Arial"/>
              <a:buChar char="•"/>
            </a:pPr>
            <a:r>
              <a:rPr lang="en-US" dirty="0">
                <a:latin typeface="Tw Cen MT" panose="020B0602020104020603" pitchFamily="34" charset="77"/>
                <a:cs typeface="Arial" panose="020B0604020202020204" pitchFamily="34" charset="0"/>
              </a:rPr>
              <a:t>More primitive </a:t>
            </a:r>
          </a:p>
          <a:p>
            <a:pPr marL="342900" indent="-342900">
              <a:buFont typeface="Arial"/>
              <a:buChar char="•"/>
            </a:pPr>
            <a:r>
              <a:rPr lang="en-US" dirty="0">
                <a:latin typeface="Tw Cen MT" panose="020B0602020104020603" pitchFamily="34" charset="77"/>
                <a:cs typeface="Arial" panose="020B0604020202020204" pitchFamily="34" charset="0"/>
              </a:rPr>
              <a:t>Basic functions</a:t>
            </a:r>
          </a:p>
          <a:p>
            <a:pPr marL="800100" lvl="1" indent="-342900">
              <a:buFont typeface="Arial"/>
              <a:buChar char="•"/>
            </a:pPr>
            <a:r>
              <a:rPr lang="en-US" dirty="0">
                <a:latin typeface="Tw Cen MT" panose="020B0602020104020603" pitchFamily="34" charset="77"/>
                <a:cs typeface="Arial" panose="020B0604020202020204" pitchFamily="34" charset="0"/>
              </a:rPr>
              <a:t>Breathing and blinking</a:t>
            </a:r>
          </a:p>
          <a:p>
            <a:pPr marL="342900" indent="-342900">
              <a:buFont typeface="Arial"/>
              <a:buChar char="•"/>
            </a:pPr>
            <a:r>
              <a:rPr lang="en-US" dirty="0">
                <a:latin typeface="Tw Cen MT" panose="020B0602020104020603" pitchFamily="34" charset="77"/>
                <a:cs typeface="Arial" panose="020B0604020202020204" pitchFamily="34" charset="0"/>
              </a:rPr>
              <a:t>Innate reactions &amp; impulses</a:t>
            </a:r>
          </a:p>
          <a:p>
            <a:pPr marL="800100" lvl="1" indent="-342900">
              <a:buFont typeface="Arial"/>
              <a:buChar char="•"/>
            </a:pPr>
            <a:r>
              <a:rPr lang="en-US" dirty="0">
                <a:latin typeface="Tw Cen MT" panose="020B0602020104020603" pitchFamily="34" charset="77"/>
                <a:cs typeface="Arial" panose="020B0604020202020204" pitchFamily="34" charset="0"/>
              </a:rPr>
              <a:t>Fight/flight</a:t>
            </a:r>
          </a:p>
          <a:p>
            <a:pPr marL="0" indent="0">
              <a:buNone/>
            </a:pPr>
            <a:endParaRPr lang="en-US" dirty="0"/>
          </a:p>
        </p:txBody>
      </p:sp>
      <p:pic>
        <p:nvPicPr>
          <p:cNvPr id="4" name="Picture 3">
            <a:extLst>
              <a:ext uri="{FF2B5EF4-FFF2-40B4-BE49-F238E27FC236}">
                <a16:creationId xmlns:a16="http://schemas.microsoft.com/office/drawing/2014/main" id="{5332ABF1-C2C9-0C40-B4E0-11A6D303C27E}"/>
              </a:ext>
            </a:extLst>
          </p:cNvPr>
          <p:cNvPicPr>
            <a:picLocks noChangeAspect="1"/>
          </p:cNvPicPr>
          <p:nvPr/>
        </p:nvPicPr>
        <p:blipFill>
          <a:blip r:embed="rId3"/>
          <a:stretch>
            <a:fillRect/>
          </a:stretch>
        </p:blipFill>
        <p:spPr>
          <a:xfrm>
            <a:off x="9404819" y="2409035"/>
            <a:ext cx="1716507" cy="2657574"/>
          </a:xfrm>
          <a:prstGeom prst="rect">
            <a:avLst/>
          </a:prstGeom>
        </p:spPr>
      </p:pic>
      <p:sp>
        <p:nvSpPr>
          <p:cNvPr id="7" name="TextBox 6">
            <a:extLst>
              <a:ext uri="{FF2B5EF4-FFF2-40B4-BE49-F238E27FC236}">
                <a16:creationId xmlns:a16="http://schemas.microsoft.com/office/drawing/2014/main" id="{13E394DE-AD83-B74C-B03C-746A6732CCBE}"/>
              </a:ext>
            </a:extLst>
          </p:cNvPr>
          <p:cNvSpPr txBox="1"/>
          <p:nvPr/>
        </p:nvSpPr>
        <p:spPr>
          <a:xfrm>
            <a:off x="5687572" y="5451826"/>
            <a:ext cx="6519926" cy="923330"/>
          </a:xfrm>
          <a:prstGeom prst="rect">
            <a:avLst/>
          </a:prstGeom>
          <a:noFill/>
        </p:spPr>
        <p:txBody>
          <a:bodyPr wrap="none" rtlCol="0">
            <a:spAutoFit/>
          </a:bodyPr>
          <a:lstStyle/>
          <a:p>
            <a:pPr algn="ctr"/>
            <a:r>
              <a:rPr lang="en-US" dirty="0">
                <a:solidFill>
                  <a:srgbClr val="3A54A5"/>
                </a:solidFill>
                <a:latin typeface="Tw Cen MT" panose="020B0602020104020603" pitchFamily="34" charset="77"/>
              </a:rPr>
              <a:t>THE WHOLE BRAIN CHILD:  12 12 REVOLUTIONARY STRATEGIES TO</a:t>
            </a:r>
            <a:br>
              <a:rPr lang="en-US" dirty="0">
                <a:solidFill>
                  <a:srgbClr val="3A54A5"/>
                </a:solidFill>
                <a:latin typeface="Tw Cen MT" panose="020B0602020104020603" pitchFamily="34" charset="77"/>
              </a:rPr>
            </a:br>
            <a:r>
              <a:rPr lang="en-US" dirty="0">
                <a:solidFill>
                  <a:srgbClr val="3A54A5"/>
                </a:solidFill>
                <a:latin typeface="Tw Cen MT" panose="020B0602020104020603" pitchFamily="34" charset="77"/>
              </a:rPr>
              <a:t> NURTURE YOUR CHILD’S DEVELOPING MIND</a:t>
            </a:r>
          </a:p>
          <a:p>
            <a:pPr algn="ctr"/>
            <a:r>
              <a:rPr lang="en-US" dirty="0">
                <a:solidFill>
                  <a:srgbClr val="3A54A5"/>
                </a:solidFill>
                <a:latin typeface="Tw Cen MT" panose="020B0602020104020603" pitchFamily="34" charset="77"/>
              </a:rPr>
              <a:t> DANIEL J. SIEGEL, TINA PAYNE BRYSON</a:t>
            </a:r>
          </a:p>
        </p:txBody>
      </p:sp>
    </p:spTree>
    <p:extLst>
      <p:ext uri="{BB962C8B-B14F-4D97-AF65-F5344CB8AC3E}">
        <p14:creationId xmlns:p14="http://schemas.microsoft.com/office/powerpoint/2010/main" val="3472559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EFB9-8EBC-7F4D-83E0-CBF2B79CAA8E}"/>
              </a:ext>
            </a:extLst>
          </p:cNvPr>
          <p:cNvSpPr>
            <a:spLocks noGrp="1"/>
          </p:cNvSpPr>
          <p:nvPr>
            <p:ph type="title"/>
          </p:nvPr>
        </p:nvSpPr>
        <p:spPr/>
        <p:txBody>
          <a:bodyPr/>
          <a:lstStyle/>
          <a:p>
            <a:r>
              <a:rPr lang="en-US" dirty="0"/>
              <a:t>Switch activates the downstairs brain when…</a:t>
            </a:r>
          </a:p>
        </p:txBody>
      </p:sp>
      <p:sp>
        <p:nvSpPr>
          <p:cNvPr id="3" name="Content Placeholder 2">
            <a:extLst>
              <a:ext uri="{FF2B5EF4-FFF2-40B4-BE49-F238E27FC236}">
                <a16:creationId xmlns:a16="http://schemas.microsoft.com/office/drawing/2014/main" id="{D6460AB5-172D-514A-9314-CC6EB09910A6}"/>
              </a:ext>
            </a:extLst>
          </p:cNvPr>
          <p:cNvSpPr>
            <a:spLocks noGrp="1"/>
          </p:cNvSpPr>
          <p:nvPr>
            <p:ph idx="1"/>
          </p:nvPr>
        </p:nvSpPr>
        <p:spPr/>
        <p:txBody>
          <a:bodyPr/>
          <a:lstStyle/>
          <a:p>
            <a:r>
              <a:rPr lang="en-US" dirty="0"/>
              <a:t>Repeated failure to succeed</a:t>
            </a:r>
          </a:p>
          <a:p>
            <a:r>
              <a:rPr lang="en-US" dirty="0"/>
              <a:t>Alienation</a:t>
            </a:r>
          </a:p>
          <a:p>
            <a:r>
              <a:rPr lang="en-US" dirty="0"/>
              <a:t>Sustained boredom (mastered tasks perceived as irrelevant)</a:t>
            </a:r>
          </a:p>
          <a:p>
            <a:r>
              <a:rPr lang="en-US" dirty="0"/>
              <a:t>Stress response is triggered</a:t>
            </a:r>
          </a:p>
        </p:txBody>
      </p:sp>
      <p:sp>
        <p:nvSpPr>
          <p:cNvPr id="5" name="TextBox 4">
            <a:extLst>
              <a:ext uri="{FF2B5EF4-FFF2-40B4-BE49-F238E27FC236}">
                <a16:creationId xmlns:a16="http://schemas.microsoft.com/office/drawing/2014/main" id="{CBBB3DF9-4024-CE4C-8910-6778B267ABB2}"/>
              </a:ext>
            </a:extLst>
          </p:cNvPr>
          <p:cNvSpPr txBox="1"/>
          <p:nvPr/>
        </p:nvSpPr>
        <p:spPr>
          <a:xfrm>
            <a:off x="2743200" y="5966847"/>
            <a:ext cx="2403222" cy="369332"/>
          </a:xfrm>
          <a:prstGeom prst="rect">
            <a:avLst/>
          </a:prstGeom>
          <a:noFill/>
        </p:spPr>
        <p:txBody>
          <a:bodyPr wrap="none" rtlCol="0">
            <a:spAutoFit/>
          </a:bodyPr>
          <a:lstStyle/>
          <a:p>
            <a:r>
              <a:rPr lang="en-US" dirty="0"/>
              <a:t>(Jay McTighe, 2019)</a:t>
            </a:r>
          </a:p>
        </p:txBody>
      </p:sp>
    </p:spTree>
    <p:extLst>
      <p:ext uri="{BB962C8B-B14F-4D97-AF65-F5344CB8AC3E}">
        <p14:creationId xmlns:p14="http://schemas.microsoft.com/office/powerpoint/2010/main" val="3453317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148A-251D-F042-B994-5EBE4171633D}"/>
              </a:ext>
            </a:extLst>
          </p:cNvPr>
          <p:cNvSpPr>
            <a:spLocks noGrp="1"/>
          </p:cNvSpPr>
          <p:nvPr>
            <p:ph type="title"/>
          </p:nvPr>
        </p:nvSpPr>
        <p:spPr/>
        <p:txBody>
          <a:bodyPr/>
          <a:lstStyle/>
          <a:p>
            <a:pPr algn="ctr"/>
            <a:r>
              <a:rPr lang="en-US" dirty="0"/>
              <a:t>Upper Brain:  Voluntary</a:t>
            </a:r>
            <a:br>
              <a:rPr lang="en-US" dirty="0"/>
            </a:br>
            <a:r>
              <a:rPr lang="en-US" b="1" dirty="0"/>
              <a:t>More REFLECTIVE than reactive</a:t>
            </a:r>
            <a:endParaRPr lang="en-US" dirty="0"/>
          </a:p>
        </p:txBody>
      </p:sp>
      <p:sp>
        <p:nvSpPr>
          <p:cNvPr id="3" name="Content Placeholder 2">
            <a:extLst>
              <a:ext uri="{FF2B5EF4-FFF2-40B4-BE49-F238E27FC236}">
                <a16:creationId xmlns:a16="http://schemas.microsoft.com/office/drawing/2014/main" id="{E8F7379C-6A2F-3441-B4BC-6728C86E577F}"/>
              </a:ext>
            </a:extLst>
          </p:cNvPr>
          <p:cNvSpPr>
            <a:spLocks noGrp="1"/>
          </p:cNvSpPr>
          <p:nvPr>
            <p:ph idx="1"/>
          </p:nvPr>
        </p:nvSpPr>
        <p:spPr>
          <a:xfrm>
            <a:off x="838200" y="1690688"/>
            <a:ext cx="10515600" cy="4351338"/>
          </a:xfrm>
        </p:spPr>
        <p:txBody>
          <a:bodyPr/>
          <a:lstStyle/>
          <a:p>
            <a:pPr marL="0" indent="0" algn="ctr">
              <a:buNone/>
            </a:pPr>
            <a:endParaRPr lang="en-US" sz="1600" dirty="0">
              <a:solidFill>
                <a:srgbClr val="3A54A5"/>
              </a:solidFill>
              <a:latin typeface="Tw Cen MT" panose="020B0602020104020603" pitchFamily="34" charset="77"/>
            </a:endParaRPr>
          </a:p>
          <a:p>
            <a:r>
              <a:rPr lang="en-US" sz="2400" dirty="0">
                <a:latin typeface="Tw Cen MT" panose="020B0602020104020603" pitchFamily="34" charset="77"/>
                <a:cs typeface="Arial" panose="020B0604020202020204" pitchFamily="34" charset="0"/>
              </a:rPr>
              <a:t>Made up of cerebral cortex/parts behind forehead (middle prefrontal cortex)</a:t>
            </a:r>
          </a:p>
          <a:p>
            <a:r>
              <a:rPr lang="en-US" sz="2400" dirty="0">
                <a:latin typeface="Tw Cen MT" panose="020B0602020104020603" pitchFamily="34" charset="77"/>
                <a:cs typeface="Arial" panose="020B0604020202020204" pitchFamily="34" charset="0"/>
              </a:rPr>
              <a:t>More evolved and fuller perspective</a:t>
            </a:r>
          </a:p>
          <a:p>
            <a:r>
              <a:rPr lang="en-US" sz="2400" dirty="0">
                <a:latin typeface="Tw Cen MT" panose="020B0602020104020603" pitchFamily="34" charset="77"/>
                <a:cs typeface="Arial" panose="020B0604020202020204" pitchFamily="34" charset="0"/>
              </a:rPr>
              <a:t>Highly sophisticated</a:t>
            </a:r>
          </a:p>
          <a:p>
            <a:r>
              <a:rPr lang="en-US" sz="2400" dirty="0">
                <a:latin typeface="Tw Cen MT" panose="020B0602020104020603" pitchFamily="34" charset="77"/>
                <a:cs typeface="Arial" panose="020B0604020202020204" pitchFamily="34" charset="0"/>
              </a:rPr>
              <a:t>Intricate mental processes </a:t>
            </a:r>
          </a:p>
          <a:p>
            <a:r>
              <a:rPr lang="en-US" sz="2400" dirty="0">
                <a:latin typeface="Tw Cen MT" panose="020B0602020104020603" pitchFamily="34" charset="77"/>
                <a:cs typeface="Arial" panose="020B0604020202020204" pitchFamily="34" charset="0"/>
              </a:rPr>
              <a:t>Higher order and analytical thinking</a:t>
            </a:r>
          </a:p>
          <a:p>
            <a:pPr lvl="1"/>
            <a:r>
              <a:rPr lang="en-US" sz="2000" dirty="0">
                <a:latin typeface="Tw Cen MT" panose="020B0602020104020603" pitchFamily="34" charset="77"/>
                <a:cs typeface="Arial" panose="020B0604020202020204" pitchFamily="34" charset="0"/>
              </a:rPr>
              <a:t>Planning</a:t>
            </a:r>
          </a:p>
          <a:p>
            <a:pPr lvl="1"/>
            <a:r>
              <a:rPr lang="en-US" sz="2000" dirty="0">
                <a:latin typeface="Tw Cen MT" panose="020B0602020104020603" pitchFamily="34" charset="77"/>
                <a:cs typeface="Arial" panose="020B0604020202020204" pitchFamily="34" charset="0"/>
              </a:rPr>
              <a:t>Control over emotions</a:t>
            </a:r>
          </a:p>
          <a:p>
            <a:pPr lvl="1"/>
            <a:r>
              <a:rPr lang="en-US" sz="2000" dirty="0">
                <a:latin typeface="Tw Cen MT" panose="020B0602020104020603" pitchFamily="34" charset="77"/>
                <a:cs typeface="Arial" panose="020B0604020202020204" pitchFamily="34" charset="0"/>
              </a:rPr>
              <a:t>Self-understanding</a:t>
            </a:r>
          </a:p>
          <a:p>
            <a:pPr lvl="1"/>
            <a:r>
              <a:rPr lang="en-US" sz="2000" dirty="0">
                <a:latin typeface="Tw Cen MT" panose="020B0602020104020603" pitchFamily="34" charset="77"/>
                <a:cs typeface="Arial" panose="020B0604020202020204" pitchFamily="34" charset="0"/>
              </a:rPr>
              <a:t>Empathy</a:t>
            </a:r>
          </a:p>
          <a:p>
            <a:pPr lvl="1"/>
            <a:r>
              <a:rPr lang="en-US" sz="2000" dirty="0">
                <a:latin typeface="Tw Cen MT" panose="020B0602020104020603" pitchFamily="34" charset="77"/>
                <a:cs typeface="Arial" panose="020B0604020202020204" pitchFamily="34" charset="0"/>
              </a:rPr>
              <a:t>Morality</a:t>
            </a:r>
          </a:p>
          <a:p>
            <a:pPr marL="457200" lvl="1" indent="0" algn="ctr">
              <a:buNone/>
            </a:pPr>
            <a:r>
              <a:rPr lang="en-US" sz="1800" dirty="0">
                <a:solidFill>
                  <a:srgbClr val="3A54A5"/>
                </a:solidFill>
                <a:latin typeface="Tw Cen MT" panose="020B0602020104020603" pitchFamily="34" charset="77"/>
              </a:rPr>
              <a:t>THE WHOLE BRAIN CHILD:  12 12 REVOLUTIONARY STRATEGIES TO</a:t>
            </a:r>
            <a:br>
              <a:rPr lang="en-US" sz="1800" dirty="0">
                <a:solidFill>
                  <a:srgbClr val="3A54A5"/>
                </a:solidFill>
                <a:latin typeface="Tw Cen MT" panose="020B0602020104020603" pitchFamily="34" charset="77"/>
              </a:rPr>
            </a:br>
            <a:r>
              <a:rPr lang="en-US" sz="1800" dirty="0">
                <a:solidFill>
                  <a:srgbClr val="3A54A5"/>
                </a:solidFill>
                <a:latin typeface="Tw Cen MT" panose="020B0602020104020603" pitchFamily="34" charset="77"/>
              </a:rPr>
              <a:t> NURTURE YOUR CHILD’S DEVELOPING MIND</a:t>
            </a:r>
          </a:p>
          <a:p>
            <a:pPr marL="0" indent="0" algn="ctr">
              <a:buNone/>
            </a:pPr>
            <a:r>
              <a:rPr lang="en-US" sz="1800" dirty="0">
                <a:solidFill>
                  <a:srgbClr val="3A54A5"/>
                </a:solidFill>
                <a:latin typeface="Tw Cen MT" panose="020B0602020104020603" pitchFamily="34" charset="77"/>
              </a:rPr>
              <a:t> DANIEL J. SIEGEL, TINA PAYNE BRYSON</a:t>
            </a:r>
          </a:p>
          <a:p>
            <a:pPr lvl="1"/>
            <a:endParaRPr lang="en-US" sz="1800" dirty="0">
              <a:latin typeface="Tw Cen MT" panose="020B0602020104020603" pitchFamily="34" charset="77"/>
              <a:cs typeface="Arial" panose="020B0604020202020204" pitchFamily="34" charset="0"/>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endParaRPr lang="en-US" sz="1600" dirty="0">
              <a:solidFill>
                <a:srgbClr val="3A54A5"/>
              </a:solidFill>
              <a:latin typeface="Tw Cen MT" panose="020B0602020104020603" pitchFamily="34" charset="77"/>
            </a:endParaRPr>
          </a:p>
          <a:p>
            <a:pPr marL="0" indent="0" algn="ctr">
              <a:buNone/>
            </a:pPr>
            <a:r>
              <a:rPr lang="en-US" sz="1600" dirty="0">
                <a:solidFill>
                  <a:srgbClr val="3A54A5"/>
                </a:solidFill>
                <a:latin typeface="Tw Cen MT" panose="020B0602020104020603" pitchFamily="34" charset="77"/>
              </a:rPr>
              <a:t>THE WHOLE BRAIN CHILD:  12 12 REVOLUTIONARY STRATEGIES TO</a:t>
            </a:r>
            <a:br>
              <a:rPr lang="en-US" sz="1600" dirty="0">
                <a:solidFill>
                  <a:srgbClr val="3A54A5"/>
                </a:solidFill>
                <a:latin typeface="Tw Cen MT" panose="020B0602020104020603" pitchFamily="34" charset="77"/>
              </a:rPr>
            </a:br>
            <a:r>
              <a:rPr lang="en-US" sz="1600" dirty="0">
                <a:solidFill>
                  <a:srgbClr val="3A54A5"/>
                </a:solidFill>
                <a:latin typeface="Tw Cen MT" panose="020B0602020104020603" pitchFamily="34" charset="77"/>
              </a:rPr>
              <a:t> NURTURE YOUR CHILD’S DEVELOPING MIND</a:t>
            </a:r>
          </a:p>
          <a:p>
            <a:pPr marL="0" indent="0" algn="ctr">
              <a:buNone/>
            </a:pPr>
            <a:r>
              <a:rPr lang="en-US" sz="1600" dirty="0">
                <a:solidFill>
                  <a:srgbClr val="3A54A5"/>
                </a:solidFill>
                <a:latin typeface="Tw Cen MT" panose="020B0602020104020603" pitchFamily="34" charset="77"/>
              </a:rPr>
              <a:t> DANIEL J. SIEGEL, TINA PAYNE BRYSON</a:t>
            </a:r>
          </a:p>
          <a:p>
            <a:pPr marL="0" indent="0">
              <a:buNone/>
            </a:pPr>
            <a:endParaRPr lang="en-US" dirty="0"/>
          </a:p>
        </p:txBody>
      </p:sp>
      <p:pic>
        <p:nvPicPr>
          <p:cNvPr id="6" name="Picture 5">
            <a:extLst>
              <a:ext uri="{FF2B5EF4-FFF2-40B4-BE49-F238E27FC236}">
                <a16:creationId xmlns:a16="http://schemas.microsoft.com/office/drawing/2014/main" id="{48B90D4F-CAB0-AA43-967A-4AFDA4840221}"/>
              </a:ext>
            </a:extLst>
          </p:cNvPr>
          <p:cNvPicPr>
            <a:picLocks noChangeAspect="1"/>
          </p:cNvPicPr>
          <p:nvPr/>
        </p:nvPicPr>
        <p:blipFill>
          <a:blip r:embed="rId3"/>
          <a:stretch>
            <a:fillRect/>
          </a:stretch>
        </p:blipFill>
        <p:spPr>
          <a:xfrm>
            <a:off x="6950341" y="3016251"/>
            <a:ext cx="4010187" cy="2673458"/>
          </a:xfrm>
          <a:prstGeom prst="rect">
            <a:avLst/>
          </a:prstGeom>
        </p:spPr>
      </p:pic>
    </p:spTree>
    <p:extLst>
      <p:ext uri="{BB962C8B-B14F-4D97-AF65-F5344CB8AC3E}">
        <p14:creationId xmlns:p14="http://schemas.microsoft.com/office/powerpoint/2010/main" val="1156065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EFB9-8EBC-7F4D-83E0-CBF2B79CAA8E}"/>
              </a:ext>
            </a:extLst>
          </p:cNvPr>
          <p:cNvSpPr>
            <a:spLocks noGrp="1"/>
          </p:cNvSpPr>
          <p:nvPr>
            <p:ph type="title"/>
          </p:nvPr>
        </p:nvSpPr>
        <p:spPr/>
        <p:txBody>
          <a:bodyPr/>
          <a:lstStyle/>
          <a:p>
            <a:r>
              <a:rPr lang="en-US" dirty="0"/>
              <a:t>Switch activates the upstairs brain when… </a:t>
            </a:r>
            <a:br>
              <a:rPr lang="en-US" dirty="0"/>
            </a:br>
            <a:r>
              <a:rPr lang="en-US" dirty="0"/>
              <a:t>…</a:t>
            </a:r>
          </a:p>
        </p:txBody>
      </p:sp>
      <p:sp>
        <p:nvSpPr>
          <p:cNvPr id="3" name="Content Placeholder 2">
            <a:extLst>
              <a:ext uri="{FF2B5EF4-FFF2-40B4-BE49-F238E27FC236}">
                <a16:creationId xmlns:a16="http://schemas.microsoft.com/office/drawing/2014/main" id="{D6460AB5-172D-514A-9314-CC6EB09910A6}"/>
              </a:ext>
            </a:extLst>
          </p:cNvPr>
          <p:cNvSpPr>
            <a:spLocks noGrp="1"/>
          </p:cNvSpPr>
          <p:nvPr>
            <p:ph idx="1"/>
          </p:nvPr>
        </p:nvSpPr>
        <p:spPr/>
        <p:txBody>
          <a:bodyPr/>
          <a:lstStyle/>
          <a:p>
            <a:r>
              <a:rPr lang="en-US" dirty="0"/>
              <a:t>Experienced previous success</a:t>
            </a:r>
          </a:p>
          <a:p>
            <a:r>
              <a:rPr lang="en-US" dirty="0"/>
              <a:t>Sees progress towards goals</a:t>
            </a:r>
          </a:p>
          <a:p>
            <a:r>
              <a:rPr lang="en-US" dirty="0"/>
              <a:t>They have power to improve</a:t>
            </a:r>
          </a:p>
          <a:p>
            <a:r>
              <a:rPr lang="en-US" dirty="0"/>
              <a:t>Feels connected (relationships)</a:t>
            </a:r>
          </a:p>
          <a:p>
            <a:r>
              <a:rPr lang="en-US" dirty="0"/>
              <a:t>Understands purpose</a:t>
            </a:r>
          </a:p>
          <a:p>
            <a:r>
              <a:rPr lang="en-US" dirty="0"/>
              <a:t>Safe, Consistent, Predictable Environment</a:t>
            </a:r>
          </a:p>
          <a:p>
            <a:r>
              <a:rPr lang="en-US" dirty="0"/>
              <a:t>Stress response is NOT triggered</a:t>
            </a:r>
          </a:p>
        </p:txBody>
      </p:sp>
      <p:sp>
        <p:nvSpPr>
          <p:cNvPr id="5" name="Rectangle 4">
            <a:extLst>
              <a:ext uri="{FF2B5EF4-FFF2-40B4-BE49-F238E27FC236}">
                <a16:creationId xmlns:a16="http://schemas.microsoft.com/office/drawing/2014/main" id="{248CBB6E-20C2-7745-9585-1671A338249D}"/>
              </a:ext>
            </a:extLst>
          </p:cNvPr>
          <p:cNvSpPr/>
          <p:nvPr/>
        </p:nvSpPr>
        <p:spPr>
          <a:xfrm>
            <a:off x="3615225" y="6127234"/>
            <a:ext cx="2047868"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(Jay McTighe, 2019)</a:t>
            </a:r>
          </a:p>
        </p:txBody>
      </p:sp>
    </p:spTree>
    <p:extLst>
      <p:ext uri="{BB962C8B-B14F-4D97-AF65-F5344CB8AC3E}">
        <p14:creationId xmlns:p14="http://schemas.microsoft.com/office/powerpoint/2010/main" val="3075122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70" name="Shape 270"/>
          <p:cNvSpPr txBox="1">
            <a:spLocks noGrp="1"/>
          </p:cNvSpPr>
          <p:nvPr>
            <p:ph type="ctrTitle"/>
          </p:nvPr>
        </p:nvSpPr>
        <p:spPr>
          <a:xfrm>
            <a:off x="2336322" y="722071"/>
            <a:ext cx="7772400" cy="1470025"/>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2"/>
              </a:buClr>
              <a:buSzPts val="3200"/>
            </a:pPr>
            <a:r>
              <a:rPr lang="en-US" sz="3600" dirty="0">
                <a:solidFill>
                  <a:schemeClr val="dk2"/>
                </a:solidFill>
                <a:ea typeface="Arial"/>
                <a:sym typeface="Arial"/>
              </a:rPr>
              <a:t>Imagine</a:t>
            </a:r>
            <a:br>
              <a:rPr lang="en-US" sz="3600" dirty="0">
                <a:solidFill>
                  <a:schemeClr val="dk2"/>
                </a:solidFill>
                <a:ea typeface="Arial"/>
                <a:sym typeface="Arial"/>
              </a:rPr>
            </a:br>
            <a:r>
              <a:rPr lang="en-US" sz="3600" dirty="0">
                <a:solidFill>
                  <a:schemeClr val="dk2"/>
                </a:solidFill>
                <a:ea typeface="Arial"/>
                <a:sym typeface="Arial"/>
              </a:rPr>
              <a:t>you are sitting in a beautiful meadow eating a delicious gourmet meal of cheese, French bread and chocolate </a:t>
            </a:r>
            <a:endParaRPr sz="3600" dirty="0">
              <a:solidFill>
                <a:schemeClr val="dk2"/>
              </a:solidFill>
              <a:ea typeface="Arial"/>
              <a:sym typeface="Arial"/>
            </a:endParaRPr>
          </a:p>
        </p:txBody>
      </p:sp>
      <p:pic>
        <p:nvPicPr>
          <p:cNvPr id="3" name="Picture 2">
            <a:extLst>
              <a:ext uri="{FF2B5EF4-FFF2-40B4-BE49-F238E27FC236}">
                <a16:creationId xmlns:a16="http://schemas.microsoft.com/office/drawing/2014/main" id="{882AB974-7825-3D46-BE63-3120D47C795F}"/>
              </a:ext>
            </a:extLst>
          </p:cNvPr>
          <p:cNvPicPr>
            <a:picLocks noChangeAspect="1"/>
          </p:cNvPicPr>
          <p:nvPr/>
        </p:nvPicPr>
        <p:blipFill>
          <a:blip r:embed="rId3"/>
          <a:stretch>
            <a:fillRect/>
          </a:stretch>
        </p:blipFill>
        <p:spPr>
          <a:xfrm>
            <a:off x="1824942" y="2962800"/>
            <a:ext cx="4572000" cy="3049774"/>
          </a:xfrm>
          <a:prstGeom prst="rect">
            <a:avLst/>
          </a:prstGeom>
        </p:spPr>
      </p:pic>
      <p:pic>
        <p:nvPicPr>
          <p:cNvPr id="5" name="Picture 4">
            <a:extLst>
              <a:ext uri="{FF2B5EF4-FFF2-40B4-BE49-F238E27FC236}">
                <a16:creationId xmlns:a16="http://schemas.microsoft.com/office/drawing/2014/main" id="{BB1769F6-40AF-2A41-AEF7-8B4248704767}"/>
              </a:ext>
            </a:extLst>
          </p:cNvPr>
          <p:cNvPicPr>
            <a:picLocks noChangeAspect="1"/>
          </p:cNvPicPr>
          <p:nvPr/>
        </p:nvPicPr>
        <p:blipFill>
          <a:blip r:embed="rId4"/>
          <a:stretch>
            <a:fillRect/>
          </a:stretch>
        </p:blipFill>
        <p:spPr>
          <a:xfrm>
            <a:off x="6676179" y="4085863"/>
            <a:ext cx="3899222" cy="2599481"/>
          </a:xfrm>
          <a:prstGeom prst="rect">
            <a:avLst/>
          </a:prstGeom>
        </p:spPr>
      </p:pic>
    </p:spTree>
    <p:extLst>
      <p:ext uri="{BB962C8B-B14F-4D97-AF65-F5344CB8AC3E}">
        <p14:creationId xmlns:p14="http://schemas.microsoft.com/office/powerpoint/2010/main" val="1145379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Shape 277"/>
          <p:cNvSpPr txBox="1"/>
          <p:nvPr/>
        </p:nvSpPr>
        <p:spPr>
          <a:xfrm>
            <a:off x="1524000" y="5197819"/>
            <a:ext cx="8808334" cy="1470025"/>
          </a:xfrm>
          <a:prstGeom prst="rect">
            <a:avLst/>
          </a:prstGeom>
          <a:noFill/>
          <a:ln>
            <a:noFill/>
          </a:ln>
        </p:spPr>
        <p:txBody>
          <a:bodyPr spcFirstLastPara="1" wrap="square" lIns="91425" tIns="45700" rIns="91425" bIns="45700" anchor="ctr" anchorCtr="0">
            <a:noAutofit/>
          </a:bodyPr>
          <a:lstStyle/>
          <a:p>
            <a:pPr algn="ctr">
              <a:buClr>
                <a:srgbClr val="1D2A53"/>
              </a:buClr>
              <a:buSzPts val="800"/>
            </a:pPr>
            <a:r>
              <a:rPr lang="en-US" sz="3600" dirty="0">
                <a:solidFill>
                  <a:srgbClr val="1D2A53"/>
                </a:solidFill>
                <a:latin typeface="Tw Cen MT" panose="020B0602020104020603" pitchFamily="34" charset="77"/>
                <a:ea typeface="Questrial"/>
                <a:cs typeface="Questrial"/>
                <a:sym typeface="Questrial"/>
              </a:rPr>
              <a:t>You hear a sound, you look behind you and you see a BEAR. </a:t>
            </a:r>
            <a:endParaRPr sz="3600" dirty="0">
              <a:latin typeface="Tw Cen MT" panose="020B0602020104020603" pitchFamily="34" charset="77"/>
            </a:endParaRPr>
          </a:p>
        </p:txBody>
      </p:sp>
      <p:pic>
        <p:nvPicPr>
          <p:cNvPr id="4" name="Picture 3">
            <a:extLst>
              <a:ext uri="{FF2B5EF4-FFF2-40B4-BE49-F238E27FC236}">
                <a16:creationId xmlns:a16="http://schemas.microsoft.com/office/drawing/2014/main" id="{F604BC56-5D34-0C4F-87C4-E3D2880BC804}"/>
              </a:ext>
            </a:extLst>
          </p:cNvPr>
          <p:cNvPicPr>
            <a:picLocks noChangeAspect="1"/>
          </p:cNvPicPr>
          <p:nvPr/>
        </p:nvPicPr>
        <p:blipFill>
          <a:blip r:embed="rId3"/>
          <a:stretch>
            <a:fillRect/>
          </a:stretch>
        </p:blipFill>
        <p:spPr>
          <a:xfrm>
            <a:off x="2935469" y="425369"/>
            <a:ext cx="5985397" cy="4489048"/>
          </a:xfrm>
          <a:prstGeom prst="rect">
            <a:avLst/>
          </a:prstGeom>
        </p:spPr>
      </p:pic>
    </p:spTree>
    <p:extLst>
      <p:ext uri="{BB962C8B-B14F-4D97-AF65-F5344CB8AC3E}">
        <p14:creationId xmlns:p14="http://schemas.microsoft.com/office/powerpoint/2010/main" val="351766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Shape 284"/>
          <p:cNvSpPr txBox="1"/>
          <p:nvPr/>
        </p:nvSpPr>
        <p:spPr>
          <a:xfrm>
            <a:off x="1524000" y="4843966"/>
            <a:ext cx="9144000" cy="1470025"/>
          </a:xfrm>
          <a:prstGeom prst="rect">
            <a:avLst/>
          </a:prstGeom>
          <a:noFill/>
          <a:ln>
            <a:noFill/>
          </a:ln>
        </p:spPr>
        <p:txBody>
          <a:bodyPr spcFirstLastPara="1" wrap="square" lIns="91425" tIns="45700" rIns="91425" bIns="45700" anchor="ctr" anchorCtr="0">
            <a:noAutofit/>
          </a:bodyPr>
          <a:lstStyle/>
          <a:p>
            <a:pPr algn="ctr">
              <a:buClr>
                <a:srgbClr val="1D2A53"/>
              </a:buClr>
              <a:buSzPts val="800"/>
            </a:pPr>
            <a:r>
              <a:rPr lang="en-US" sz="3600" dirty="0">
                <a:solidFill>
                  <a:srgbClr val="1D2A53"/>
                </a:solidFill>
                <a:latin typeface="Tw Cen MT" panose="020B0602020104020603" pitchFamily="34" charset="77"/>
                <a:ea typeface="Questrial"/>
                <a:cs typeface="Arial" panose="020B0604020202020204" pitchFamily="34" charset="0"/>
                <a:sym typeface="Questrial"/>
              </a:rPr>
              <a:t>A Big Brown Mamma BEAR with her Cub</a:t>
            </a:r>
            <a:endParaRPr sz="3600" dirty="0">
              <a:solidFill>
                <a:srgbClr val="1D2A53"/>
              </a:solidFill>
              <a:latin typeface="Tw Cen MT" panose="020B0602020104020603" pitchFamily="34" charset="77"/>
              <a:ea typeface="Questrial"/>
              <a:cs typeface="Arial" panose="020B0604020202020204" pitchFamily="34" charset="0"/>
              <a:sym typeface="Questrial"/>
            </a:endParaRPr>
          </a:p>
        </p:txBody>
      </p:sp>
      <p:pic>
        <p:nvPicPr>
          <p:cNvPr id="7" name="Picture 6">
            <a:extLst>
              <a:ext uri="{FF2B5EF4-FFF2-40B4-BE49-F238E27FC236}">
                <a16:creationId xmlns:a16="http://schemas.microsoft.com/office/drawing/2014/main" id="{AF43037D-3046-7E43-83E3-B7FFFA159BEF}"/>
              </a:ext>
            </a:extLst>
          </p:cNvPr>
          <p:cNvPicPr>
            <a:picLocks noChangeAspect="1"/>
          </p:cNvPicPr>
          <p:nvPr/>
        </p:nvPicPr>
        <p:blipFill>
          <a:blip r:embed="rId3"/>
          <a:stretch>
            <a:fillRect/>
          </a:stretch>
        </p:blipFill>
        <p:spPr>
          <a:xfrm>
            <a:off x="2826678" y="196433"/>
            <a:ext cx="6759615" cy="4508637"/>
          </a:xfrm>
          <a:prstGeom prst="rect">
            <a:avLst/>
          </a:prstGeom>
        </p:spPr>
      </p:pic>
    </p:spTree>
    <p:extLst>
      <p:ext uri="{BB962C8B-B14F-4D97-AF65-F5344CB8AC3E}">
        <p14:creationId xmlns:p14="http://schemas.microsoft.com/office/powerpoint/2010/main" val="3846885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Shape 291"/>
          <p:cNvSpPr txBox="1"/>
          <p:nvPr/>
        </p:nvSpPr>
        <p:spPr>
          <a:xfrm>
            <a:off x="4865273" y="136123"/>
            <a:ext cx="7772400" cy="1470025"/>
          </a:xfrm>
          <a:prstGeom prst="rect">
            <a:avLst/>
          </a:prstGeom>
          <a:noFill/>
          <a:ln>
            <a:noFill/>
          </a:ln>
        </p:spPr>
        <p:txBody>
          <a:bodyPr spcFirstLastPara="1" wrap="square" lIns="91425" tIns="45700" rIns="91425" bIns="45700" anchor="ctr" anchorCtr="0">
            <a:noAutofit/>
          </a:bodyPr>
          <a:lstStyle/>
          <a:p>
            <a:pPr>
              <a:buClr>
                <a:schemeClr val="dk2"/>
              </a:buClr>
              <a:buSzPts val="800"/>
            </a:pPr>
            <a:r>
              <a:rPr lang="en-US" sz="2400" dirty="0">
                <a:solidFill>
                  <a:schemeClr val="dk2"/>
                </a:solidFill>
                <a:latin typeface="Tw Cen MT" panose="020B0602020104020603" pitchFamily="34" charset="77"/>
                <a:ea typeface="Questrial"/>
                <a:cs typeface="Arial" panose="020B0604020202020204" pitchFamily="34" charset="0"/>
                <a:sym typeface="Questrial"/>
              </a:rPr>
              <a:t>Your hands get sweaty</a:t>
            </a:r>
            <a:endParaRPr sz="2400" dirty="0">
              <a:solidFill>
                <a:schemeClr val="dk2"/>
              </a:solidFill>
              <a:latin typeface="Tw Cen MT" panose="020B0602020104020603" pitchFamily="34" charset="77"/>
              <a:ea typeface="Questrial"/>
              <a:cs typeface="Arial" panose="020B0604020202020204" pitchFamily="34" charset="0"/>
              <a:sym typeface="Questrial"/>
            </a:endParaRPr>
          </a:p>
        </p:txBody>
      </p:sp>
      <p:sp>
        <p:nvSpPr>
          <p:cNvPr id="294" name="Shape 294"/>
          <p:cNvSpPr txBox="1"/>
          <p:nvPr/>
        </p:nvSpPr>
        <p:spPr>
          <a:xfrm>
            <a:off x="7673019" y="1593608"/>
            <a:ext cx="2913958" cy="1202608"/>
          </a:xfrm>
          <a:prstGeom prst="rect">
            <a:avLst/>
          </a:prstGeom>
          <a:noFill/>
          <a:ln>
            <a:noFill/>
          </a:ln>
        </p:spPr>
        <p:txBody>
          <a:bodyPr spcFirstLastPara="1" wrap="square" lIns="91425" tIns="45700" rIns="91425" bIns="45700" anchor="ctr" anchorCtr="0">
            <a:noAutofit/>
          </a:bodyPr>
          <a:lstStyle/>
          <a:p>
            <a:pPr algn="ctr">
              <a:buClr>
                <a:schemeClr val="dk2"/>
              </a:buClr>
              <a:buSzPts val="800"/>
            </a:pPr>
            <a:r>
              <a:rPr lang="en-US" sz="2400" dirty="0">
                <a:solidFill>
                  <a:schemeClr val="dk2"/>
                </a:solidFill>
                <a:latin typeface="Tw Cen MT" panose="020B0602020104020603" pitchFamily="34" charset="77"/>
                <a:ea typeface="Questrial"/>
                <a:cs typeface="Arial" panose="020B0604020202020204" pitchFamily="34" charset="0"/>
                <a:sym typeface="Questrial"/>
              </a:rPr>
              <a:t>Your heart starts racing</a:t>
            </a:r>
            <a:endParaRPr sz="2400" dirty="0">
              <a:solidFill>
                <a:schemeClr val="dk2"/>
              </a:solidFill>
              <a:latin typeface="Tw Cen MT" panose="020B0602020104020603" pitchFamily="34" charset="77"/>
              <a:ea typeface="Questrial"/>
              <a:cs typeface="Arial" panose="020B0604020202020204" pitchFamily="34" charset="0"/>
              <a:sym typeface="Questrial"/>
            </a:endParaRPr>
          </a:p>
        </p:txBody>
      </p:sp>
      <p:sp>
        <p:nvSpPr>
          <p:cNvPr id="295" name="Shape 295"/>
          <p:cNvSpPr txBox="1"/>
          <p:nvPr/>
        </p:nvSpPr>
        <p:spPr>
          <a:xfrm>
            <a:off x="2211968" y="5068073"/>
            <a:ext cx="7279274" cy="1470025"/>
          </a:xfrm>
          <a:prstGeom prst="rect">
            <a:avLst/>
          </a:prstGeom>
          <a:noFill/>
          <a:ln>
            <a:noFill/>
          </a:ln>
        </p:spPr>
        <p:txBody>
          <a:bodyPr spcFirstLastPara="1" wrap="square" lIns="91425" tIns="45700" rIns="91425" bIns="45700" anchor="ctr" anchorCtr="0">
            <a:noAutofit/>
          </a:bodyPr>
          <a:lstStyle/>
          <a:p>
            <a:pPr algn="ctr">
              <a:buClr>
                <a:schemeClr val="dk2"/>
              </a:buClr>
              <a:buSzPts val="500"/>
            </a:pPr>
            <a:endParaRPr lang="en-US" sz="2400" dirty="0">
              <a:solidFill>
                <a:schemeClr val="dk2"/>
              </a:solidFill>
              <a:latin typeface="Tw Cen MT" panose="020B0602020104020603" pitchFamily="34" charset="77"/>
              <a:ea typeface="Questrial"/>
              <a:cs typeface="Arial" panose="020B0604020202020204" pitchFamily="34" charset="0"/>
              <a:sym typeface="Questrial"/>
            </a:endParaRPr>
          </a:p>
          <a:p>
            <a:pPr algn="ctr">
              <a:buClr>
                <a:schemeClr val="dk2"/>
              </a:buClr>
              <a:buSzPts val="500"/>
            </a:pPr>
            <a:r>
              <a:rPr lang="en-US" sz="2400" dirty="0">
                <a:solidFill>
                  <a:schemeClr val="dk2"/>
                </a:solidFill>
                <a:latin typeface="Tw Cen MT" panose="020B0602020104020603" pitchFamily="34" charset="77"/>
                <a:ea typeface="Questrial"/>
                <a:cs typeface="Arial" panose="020B0604020202020204" pitchFamily="34" charset="0"/>
                <a:sym typeface="Questrial"/>
              </a:rPr>
              <a:t>Your body immediately begins to ramp up to handle this dangerous situation.  </a:t>
            </a:r>
          </a:p>
          <a:p>
            <a:pPr algn="ctr">
              <a:buClr>
                <a:schemeClr val="dk2"/>
              </a:buClr>
              <a:buSzPts val="500"/>
            </a:pPr>
            <a:r>
              <a:rPr lang="en-US" sz="2400" dirty="0">
                <a:solidFill>
                  <a:schemeClr val="dk2"/>
                </a:solidFill>
                <a:latin typeface="Tw Cen MT" panose="020B0602020104020603" pitchFamily="34" charset="77"/>
                <a:ea typeface="Questrial"/>
                <a:cs typeface="Arial" panose="020B0604020202020204" pitchFamily="34" charset="0"/>
                <a:sym typeface="Questrial"/>
              </a:rPr>
              <a:t>Your body has a stress-response and it is going to take over in an effort to save your life. </a:t>
            </a:r>
            <a:endParaRPr sz="2400" dirty="0">
              <a:latin typeface="Tw Cen MT" panose="020B0602020104020603" pitchFamily="34" charset="77"/>
              <a:cs typeface="Arial" panose="020B0604020202020204" pitchFamily="34" charset="0"/>
            </a:endParaRPr>
          </a:p>
        </p:txBody>
      </p:sp>
      <p:pic>
        <p:nvPicPr>
          <p:cNvPr id="3" name="Picture 2">
            <a:extLst>
              <a:ext uri="{FF2B5EF4-FFF2-40B4-BE49-F238E27FC236}">
                <a16:creationId xmlns:a16="http://schemas.microsoft.com/office/drawing/2014/main" id="{7B846648-A463-134A-9FDD-1C57A21FFB11}"/>
              </a:ext>
            </a:extLst>
          </p:cNvPr>
          <p:cNvPicPr>
            <a:picLocks noChangeAspect="1"/>
          </p:cNvPicPr>
          <p:nvPr/>
        </p:nvPicPr>
        <p:blipFill>
          <a:blip r:embed="rId3"/>
          <a:stretch>
            <a:fillRect/>
          </a:stretch>
        </p:blipFill>
        <p:spPr>
          <a:xfrm>
            <a:off x="2605188" y="15508"/>
            <a:ext cx="2032276" cy="3198839"/>
          </a:xfrm>
          <a:prstGeom prst="rect">
            <a:avLst/>
          </a:prstGeom>
        </p:spPr>
      </p:pic>
      <p:pic>
        <p:nvPicPr>
          <p:cNvPr id="5" name="Picture 4">
            <a:extLst>
              <a:ext uri="{FF2B5EF4-FFF2-40B4-BE49-F238E27FC236}">
                <a16:creationId xmlns:a16="http://schemas.microsoft.com/office/drawing/2014/main" id="{A346B068-A7FC-E24C-B008-388C7037BB9A}"/>
              </a:ext>
            </a:extLst>
          </p:cNvPr>
          <p:cNvPicPr>
            <a:picLocks noChangeAspect="1"/>
          </p:cNvPicPr>
          <p:nvPr/>
        </p:nvPicPr>
        <p:blipFill>
          <a:blip r:embed="rId4"/>
          <a:stretch>
            <a:fillRect/>
          </a:stretch>
        </p:blipFill>
        <p:spPr>
          <a:xfrm>
            <a:off x="5113507" y="1475245"/>
            <a:ext cx="2692562" cy="1795041"/>
          </a:xfrm>
          <a:prstGeom prst="rect">
            <a:avLst/>
          </a:prstGeom>
        </p:spPr>
      </p:pic>
      <p:pic>
        <p:nvPicPr>
          <p:cNvPr id="7" name="Picture 6">
            <a:extLst>
              <a:ext uri="{FF2B5EF4-FFF2-40B4-BE49-F238E27FC236}">
                <a16:creationId xmlns:a16="http://schemas.microsoft.com/office/drawing/2014/main" id="{ADC5FDD5-A6B5-744D-B183-8D97E10F11E4}"/>
              </a:ext>
            </a:extLst>
          </p:cNvPr>
          <p:cNvPicPr>
            <a:picLocks noChangeAspect="1"/>
          </p:cNvPicPr>
          <p:nvPr/>
        </p:nvPicPr>
        <p:blipFill>
          <a:blip r:embed="rId5"/>
          <a:stretch>
            <a:fillRect/>
          </a:stretch>
        </p:blipFill>
        <p:spPr>
          <a:xfrm>
            <a:off x="1944273" y="3429000"/>
            <a:ext cx="2921000" cy="1695450"/>
          </a:xfrm>
          <a:prstGeom prst="rect">
            <a:avLst/>
          </a:prstGeom>
        </p:spPr>
      </p:pic>
      <p:sp>
        <p:nvSpPr>
          <p:cNvPr id="8" name="Rectangle 7">
            <a:extLst>
              <a:ext uri="{FF2B5EF4-FFF2-40B4-BE49-F238E27FC236}">
                <a16:creationId xmlns:a16="http://schemas.microsoft.com/office/drawing/2014/main" id="{74284BB4-2204-9E49-A948-1C9BA886C994}"/>
              </a:ext>
            </a:extLst>
          </p:cNvPr>
          <p:cNvSpPr/>
          <p:nvPr/>
        </p:nvSpPr>
        <p:spPr>
          <a:xfrm>
            <a:off x="5314442" y="3804775"/>
            <a:ext cx="2648481" cy="461665"/>
          </a:xfrm>
          <a:prstGeom prst="rect">
            <a:avLst/>
          </a:prstGeom>
        </p:spPr>
        <p:txBody>
          <a:bodyPr wrap="none">
            <a:spAutoFit/>
          </a:bodyPr>
          <a:lstStyle/>
          <a:p>
            <a:pPr lvl="0" algn="ctr">
              <a:buClr>
                <a:schemeClr val="dk2"/>
              </a:buClr>
              <a:buSzPts val="800"/>
            </a:pPr>
            <a:r>
              <a:rPr lang="en-US" sz="2400" dirty="0">
                <a:solidFill>
                  <a:schemeClr val="dk2"/>
                </a:solidFill>
                <a:latin typeface="Tw Cen MT" panose="020B0602020104020603" pitchFamily="34" charset="77"/>
                <a:ea typeface="Questrial"/>
                <a:cs typeface="Arial" panose="020B0604020202020204" pitchFamily="34" charset="0"/>
                <a:sym typeface="Questrial"/>
              </a:rPr>
              <a:t>Your mouth gets dry</a:t>
            </a:r>
          </a:p>
        </p:txBody>
      </p:sp>
    </p:spTree>
    <p:extLst>
      <p:ext uri="{BB962C8B-B14F-4D97-AF65-F5344CB8AC3E}">
        <p14:creationId xmlns:p14="http://schemas.microsoft.com/office/powerpoint/2010/main" val="314008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2" name="Shape 302"/>
          <p:cNvSpPr txBox="1"/>
          <p:nvPr/>
        </p:nvSpPr>
        <p:spPr>
          <a:xfrm>
            <a:off x="1834448" y="4499147"/>
            <a:ext cx="5037056" cy="2121205"/>
          </a:xfrm>
          <a:prstGeom prst="rect">
            <a:avLst/>
          </a:prstGeom>
          <a:noFill/>
          <a:ln>
            <a:noFill/>
          </a:ln>
        </p:spPr>
        <p:txBody>
          <a:bodyPr spcFirstLastPara="1" wrap="square" lIns="91425" tIns="45700" rIns="91425" bIns="45700" anchor="ctr" anchorCtr="0">
            <a:noAutofit/>
          </a:bodyPr>
          <a:lstStyle/>
          <a:p>
            <a:pPr algn="ctr">
              <a:buClr>
                <a:srgbClr val="1D2A53"/>
              </a:buClr>
              <a:buSzPts val="2800"/>
            </a:pPr>
            <a:r>
              <a:rPr lang="en-US" sz="2400" dirty="0">
                <a:solidFill>
                  <a:srgbClr val="1D2A53"/>
                </a:solidFill>
                <a:latin typeface="Tw Cen MT" panose="020B0602020104020603" pitchFamily="34" charset="77"/>
                <a:ea typeface="Questrial"/>
                <a:cs typeface="Arial" panose="020B0604020202020204" pitchFamily="34" charset="0"/>
                <a:sym typeface="Questrial"/>
              </a:rPr>
              <a:t>Possibly with your cheese knife </a:t>
            </a:r>
            <a:endParaRPr sz="2400" dirty="0">
              <a:solidFill>
                <a:srgbClr val="1D2A53"/>
              </a:solidFill>
              <a:latin typeface="Tw Cen MT" panose="020B0602020104020603" pitchFamily="34" charset="77"/>
              <a:ea typeface="Questrial"/>
              <a:cs typeface="Arial" panose="020B0604020202020204" pitchFamily="34" charset="0"/>
              <a:sym typeface="Questrial"/>
            </a:endParaRPr>
          </a:p>
        </p:txBody>
      </p:sp>
      <p:sp>
        <p:nvSpPr>
          <p:cNvPr id="303" name="Shape 303"/>
          <p:cNvSpPr txBox="1"/>
          <p:nvPr/>
        </p:nvSpPr>
        <p:spPr>
          <a:xfrm>
            <a:off x="5758263" y="115748"/>
            <a:ext cx="4712965" cy="2499771"/>
          </a:xfrm>
          <a:prstGeom prst="rect">
            <a:avLst/>
          </a:prstGeom>
          <a:noFill/>
          <a:ln>
            <a:noFill/>
          </a:ln>
        </p:spPr>
        <p:txBody>
          <a:bodyPr spcFirstLastPara="1" wrap="square" lIns="91425" tIns="45700" rIns="91425" bIns="45700" anchor="ctr" anchorCtr="0">
            <a:noAutofit/>
          </a:bodyPr>
          <a:lstStyle/>
          <a:p>
            <a:pPr algn="ctr">
              <a:buClr>
                <a:srgbClr val="1D2A53"/>
              </a:buClr>
              <a:buSzPts val="3200"/>
            </a:pPr>
            <a:r>
              <a:rPr lang="en-US" sz="3600" dirty="0">
                <a:solidFill>
                  <a:srgbClr val="1D2A53"/>
                </a:solidFill>
                <a:latin typeface="Tw Cen MT" panose="020B0602020104020603" pitchFamily="34" charset="77"/>
                <a:ea typeface="Questrial"/>
                <a:cs typeface="Questrial"/>
                <a:sym typeface="Questrial"/>
              </a:rPr>
              <a:t>Your </a:t>
            </a:r>
          </a:p>
          <a:p>
            <a:pPr algn="ctr">
              <a:buClr>
                <a:srgbClr val="1D2A53"/>
              </a:buClr>
              <a:buSzPts val="3200"/>
            </a:pPr>
            <a:r>
              <a:rPr lang="en-US" sz="3600" dirty="0">
                <a:solidFill>
                  <a:srgbClr val="1D2A53"/>
                </a:solidFill>
                <a:latin typeface="Tw Cen MT" panose="020B0602020104020603" pitchFamily="34" charset="77"/>
                <a:ea typeface="Questrial"/>
                <a:cs typeface="Questrial"/>
                <a:sym typeface="Questrial"/>
              </a:rPr>
              <a:t>stress-response is </a:t>
            </a:r>
          </a:p>
          <a:p>
            <a:pPr algn="ctr">
              <a:buClr>
                <a:srgbClr val="1D2A53"/>
              </a:buClr>
              <a:buSzPts val="3200"/>
            </a:pPr>
            <a:r>
              <a:rPr lang="en-US" sz="3600" dirty="0">
                <a:solidFill>
                  <a:srgbClr val="FF0000"/>
                </a:solidFill>
                <a:latin typeface="Tw Cen MT" panose="020B0602020104020603" pitchFamily="34" charset="77"/>
                <a:ea typeface="Questrial"/>
                <a:cs typeface="Questrial"/>
                <a:sym typeface="Questrial"/>
              </a:rPr>
              <a:t>FIGHT</a:t>
            </a:r>
            <a:endParaRPr sz="3600" dirty="0">
              <a:solidFill>
                <a:srgbClr val="FF0000"/>
              </a:solidFill>
              <a:latin typeface="Tw Cen MT" panose="020B0602020104020603" pitchFamily="34" charset="77"/>
              <a:ea typeface="Questrial"/>
              <a:cs typeface="Questrial"/>
              <a:sym typeface="Questrial"/>
            </a:endParaRPr>
          </a:p>
        </p:txBody>
      </p:sp>
      <p:pic>
        <p:nvPicPr>
          <p:cNvPr id="3" name="Picture 2">
            <a:extLst>
              <a:ext uri="{FF2B5EF4-FFF2-40B4-BE49-F238E27FC236}">
                <a16:creationId xmlns:a16="http://schemas.microsoft.com/office/drawing/2014/main" id="{890E678D-3216-4147-9CB3-26AB2B626A85}"/>
              </a:ext>
            </a:extLst>
          </p:cNvPr>
          <p:cNvPicPr>
            <a:picLocks noChangeAspect="1"/>
          </p:cNvPicPr>
          <p:nvPr/>
        </p:nvPicPr>
        <p:blipFill>
          <a:blip r:embed="rId3"/>
          <a:stretch>
            <a:fillRect/>
          </a:stretch>
        </p:blipFill>
        <p:spPr>
          <a:xfrm>
            <a:off x="1524000" y="237650"/>
            <a:ext cx="4712964" cy="3534723"/>
          </a:xfrm>
          <a:prstGeom prst="rect">
            <a:avLst/>
          </a:prstGeom>
        </p:spPr>
      </p:pic>
      <p:pic>
        <p:nvPicPr>
          <p:cNvPr id="8" name="Picture 7">
            <a:extLst>
              <a:ext uri="{FF2B5EF4-FFF2-40B4-BE49-F238E27FC236}">
                <a16:creationId xmlns:a16="http://schemas.microsoft.com/office/drawing/2014/main" id="{510CF0B1-6635-F448-9C81-E8AD834BE50F}"/>
              </a:ext>
            </a:extLst>
          </p:cNvPr>
          <p:cNvPicPr>
            <a:picLocks noChangeAspect="1"/>
          </p:cNvPicPr>
          <p:nvPr/>
        </p:nvPicPr>
        <p:blipFill>
          <a:blip r:embed="rId4"/>
          <a:stretch>
            <a:fillRect/>
          </a:stretch>
        </p:blipFill>
        <p:spPr>
          <a:xfrm>
            <a:off x="5050900" y="3125165"/>
            <a:ext cx="2572957" cy="1929718"/>
          </a:xfrm>
          <a:prstGeom prst="rect">
            <a:avLst/>
          </a:prstGeom>
        </p:spPr>
      </p:pic>
      <p:pic>
        <p:nvPicPr>
          <p:cNvPr id="5" name="Picture 4">
            <a:extLst>
              <a:ext uri="{FF2B5EF4-FFF2-40B4-BE49-F238E27FC236}">
                <a16:creationId xmlns:a16="http://schemas.microsoft.com/office/drawing/2014/main" id="{F8944490-97A1-A449-96C9-8DC9A052055C}"/>
              </a:ext>
            </a:extLst>
          </p:cNvPr>
          <p:cNvPicPr>
            <a:picLocks noChangeAspect="1"/>
          </p:cNvPicPr>
          <p:nvPr/>
        </p:nvPicPr>
        <p:blipFill>
          <a:blip r:embed="rId5"/>
          <a:stretch>
            <a:fillRect/>
          </a:stretch>
        </p:blipFill>
        <p:spPr>
          <a:xfrm>
            <a:off x="7415514" y="4754134"/>
            <a:ext cx="3252486" cy="2166969"/>
          </a:xfrm>
          <a:prstGeom prst="rect">
            <a:avLst/>
          </a:prstGeom>
        </p:spPr>
      </p:pic>
    </p:spTree>
    <p:extLst>
      <p:ext uri="{BB962C8B-B14F-4D97-AF65-F5344CB8AC3E}">
        <p14:creationId xmlns:p14="http://schemas.microsoft.com/office/powerpoint/2010/main" val="59575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fade">
                                      <p:cBhvr>
                                        <p:cTn id="12"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41556ED-E204-46F9-9AC5-5DCF0C543D1F}"/>
              </a:ext>
            </a:extLst>
          </p:cNvPr>
          <p:cNvSpPr>
            <a:spLocks noGrp="1"/>
          </p:cNvSpPr>
          <p:nvPr>
            <p:ph type="title"/>
          </p:nvPr>
        </p:nvSpPr>
        <p:spPr>
          <a:xfrm>
            <a:off x="-4720" y="5591909"/>
            <a:ext cx="12270126" cy="1170082"/>
          </a:xfrm>
          <a:noFill/>
          <a:ln>
            <a:noFill/>
          </a:ln>
        </p:spPr>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dirty="0">
                <a:ln/>
                <a:solidFill>
                  <a:schemeClr val="bg2"/>
                </a:solidFill>
              </a:rPr>
              <a:t>For  Your Consideration</a:t>
            </a:r>
          </a:p>
        </p:txBody>
      </p:sp>
      <p:pic>
        <p:nvPicPr>
          <p:cNvPr id="30" name="Picture 29">
            <a:extLst>
              <a:ext uri="{FF2B5EF4-FFF2-40B4-BE49-F238E27FC236}">
                <a16:creationId xmlns:a16="http://schemas.microsoft.com/office/drawing/2014/main" id="{44F3AFF0-40E1-478F-A0F2-F3A3FAFEB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9" y="170821"/>
            <a:ext cx="11940144" cy="5159829"/>
          </a:xfrm>
          <a:prstGeom prst="roundRect">
            <a:avLst>
              <a:gd name="adj" fmla="val 3876"/>
            </a:avLst>
          </a:prstGeom>
          <a:ln w="38100">
            <a:solidFill>
              <a:schemeClr val="accent1"/>
            </a:solidFill>
          </a:ln>
          <a:effectLst/>
        </p:spPr>
      </p:pic>
      <p:sp>
        <p:nvSpPr>
          <p:cNvPr id="32" name="Rectangle 31">
            <a:extLst>
              <a:ext uri="{FF2B5EF4-FFF2-40B4-BE49-F238E27FC236}">
                <a16:creationId xmlns:a16="http://schemas.microsoft.com/office/drawing/2014/main" id="{D241DBD5-F167-4A63-B151-E064FB197400}"/>
              </a:ext>
            </a:extLst>
          </p:cNvPr>
          <p:cNvSpPr/>
          <p:nvPr/>
        </p:nvSpPr>
        <p:spPr>
          <a:xfrm>
            <a:off x="9596929" y="5379009"/>
            <a:ext cx="2278654" cy="360273"/>
          </a:xfrm>
          <a:prstGeom prst="rect">
            <a:avLst/>
          </a:prstGeom>
          <a:solidFill>
            <a:schemeClr val="bg1">
              <a:alpha val="50000"/>
            </a:schemeClr>
          </a:solidFill>
          <a:ln>
            <a:noFill/>
          </a:ln>
        </p:spPr>
        <p:txBody>
          <a:bodyPr wrap="square" lIns="91440" tIns="45720" rIns="91440" bIns="45720">
            <a:noAutofit/>
          </a:bodyPr>
          <a:lstStyle/>
          <a:p>
            <a:pPr algn="r">
              <a:spcAft>
                <a:spcPts val="600"/>
              </a:spcAft>
            </a:pPr>
            <a:r>
              <a:rPr lang="en-US" sz="1300" b="0" cap="none" spc="0" dirty="0">
                <a:ln w="0"/>
                <a:effectLst>
                  <a:outerShdw blurRad="38100" dist="25400" dir="5400000" algn="ctr" rotWithShape="0">
                    <a:srgbClr val="6E747A">
                      <a:alpha val="43000"/>
                    </a:srgbClr>
                  </a:outerShdw>
                </a:effectLst>
              </a:rPr>
              <a:t>Flannery and Kato, 2012</a:t>
            </a:r>
          </a:p>
        </p:txBody>
      </p:sp>
    </p:spTree>
    <p:extLst>
      <p:ext uri="{BB962C8B-B14F-4D97-AF65-F5344CB8AC3E}">
        <p14:creationId xmlns:p14="http://schemas.microsoft.com/office/powerpoint/2010/main" val="3094711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Shape 309"/>
          <p:cNvSpPr txBox="1"/>
          <p:nvPr/>
        </p:nvSpPr>
        <p:spPr>
          <a:xfrm>
            <a:off x="2588871" y="5172104"/>
            <a:ext cx="4740744" cy="722983"/>
          </a:xfrm>
          <a:prstGeom prst="rect">
            <a:avLst/>
          </a:prstGeom>
          <a:noFill/>
          <a:ln>
            <a:noFill/>
          </a:ln>
        </p:spPr>
        <p:txBody>
          <a:bodyPr spcFirstLastPara="1" wrap="square" lIns="91425" tIns="45700" rIns="91425" bIns="45700" anchor="ctr" anchorCtr="0">
            <a:noAutofit/>
          </a:bodyPr>
          <a:lstStyle/>
          <a:p>
            <a:pPr algn="ctr">
              <a:buClr>
                <a:srgbClr val="EDEFF8"/>
              </a:buClr>
              <a:buSzPts val="3200"/>
            </a:pPr>
            <a:r>
              <a:rPr lang="en-US" sz="3600" dirty="0">
                <a:solidFill>
                  <a:schemeClr val="bg2"/>
                </a:solidFill>
                <a:latin typeface="Tw Cen MT" panose="020B0602020104020603" pitchFamily="34" charset="77"/>
                <a:ea typeface="Questrial"/>
                <a:cs typeface="Questrial"/>
                <a:sym typeface="Questrial"/>
              </a:rPr>
              <a:t> Run for your life </a:t>
            </a:r>
          </a:p>
          <a:p>
            <a:pPr algn="ctr">
              <a:buClr>
                <a:srgbClr val="EDEFF8"/>
              </a:buClr>
              <a:buSzPts val="3200"/>
            </a:pPr>
            <a:r>
              <a:rPr lang="en-US" sz="3600" dirty="0">
                <a:solidFill>
                  <a:srgbClr val="FF0000"/>
                </a:solidFill>
                <a:latin typeface="Tw Cen MT" panose="020B0602020104020603" pitchFamily="34" charset="77"/>
                <a:ea typeface="Questrial"/>
                <a:cs typeface="Questrial"/>
                <a:sym typeface="Questrial"/>
              </a:rPr>
              <a:t>FLIGHT</a:t>
            </a:r>
          </a:p>
          <a:p>
            <a:pPr algn="ctr">
              <a:buClr>
                <a:srgbClr val="EDEFF8"/>
              </a:buClr>
              <a:buSzPts val="3200"/>
            </a:pPr>
            <a:endParaRPr lang="en-US" sz="2400" dirty="0">
              <a:solidFill>
                <a:schemeClr val="bg2"/>
              </a:solidFill>
              <a:latin typeface="Tw Cen MT" panose="020B0602020104020603" pitchFamily="34" charset="77"/>
              <a:ea typeface="Questrial"/>
              <a:cs typeface="Questrial"/>
              <a:sym typeface="Questrial"/>
            </a:endParaRPr>
          </a:p>
          <a:p>
            <a:pPr algn="ctr">
              <a:buClr>
                <a:srgbClr val="EDEFF8"/>
              </a:buClr>
              <a:buSzPts val="3200"/>
            </a:pPr>
            <a:r>
              <a:rPr lang="en-US" sz="2400" dirty="0">
                <a:solidFill>
                  <a:schemeClr val="bg2"/>
                </a:solidFill>
                <a:latin typeface="Tw Cen MT" panose="020B0602020104020603" pitchFamily="34" charset="77"/>
                <a:ea typeface="Questrial"/>
                <a:cs typeface="Questrial"/>
                <a:sym typeface="Questrial"/>
              </a:rPr>
              <a:t>(Bears are very very fast)</a:t>
            </a:r>
          </a:p>
        </p:txBody>
      </p:sp>
      <p:pic>
        <p:nvPicPr>
          <p:cNvPr id="3" name="Picture 2">
            <a:extLst>
              <a:ext uri="{FF2B5EF4-FFF2-40B4-BE49-F238E27FC236}">
                <a16:creationId xmlns:a16="http://schemas.microsoft.com/office/drawing/2014/main" id="{D957B8BD-EA67-A147-B689-D51C45B29375}"/>
              </a:ext>
            </a:extLst>
          </p:cNvPr>
          <p:cNvPicPr>
            <a:picLocks noChangeAspect="1"/>
          </p:cNvPicPr>
          <p:nvPr/>
        </p:nvPicPr>
        <p:blipFill>
          <a:blip r:embed="rId3"/>
          <a:stretch>
            <a:fillRect/>
          </a:stretch>
        </p:blipFill>
        <p:spPr>
          <a:xfrm>
            <a:off x="1419828" y="-118570"/>
            <a:ext cx="6898511" cy="4581640"/>
          </a:xfrm>
          <a:prstGeom prst="rect">
            <a:avLst/>
          </a:prstGeom>
        </p:spPr>
      </p:pic>
      <p:pic>
        <p:nvPicPr>
          <p:cNvPr id="6" name="Picture 5">
            <a:extLst>
              <a:ext uri="{FF2B5EF4-FFF2-40B4-BE49-F238E27FC236}">
                <a16:creationId xmlns:a16="http://schemas.microsoft.com/office/drawing/2014/main" id="{AF628539-1F02-DF41-A262-3D9DC6638DBE}"/>
              </a:ext>
            </a:extLst>
          </p:cNvPr>
          <p:cNvPicPr>
            <a:picLocks noChangeAspect="1"/>
          </p:cNvPicPr>
          <p:nvPr/>
        </p:nvPicPr>
        <p:blipFill>
          <a:blip r:embed="rId4"/>
          <a:stretch>
            <a:fillRect/>
          </a:stretch>
        </p:blipFill>
        <p:spPr>
          <a:xfrm>
            <a:off x="7994248" y="3622809"/>
            <a:ext cx="2547716" cy="1910787"/>
          </a:xfrm>
          <a:prstGeom prst="rect">
            <a:avLst/>
          </a:prstGeom>
        </p:spPr>
      </p:pic>
    </p:spTree>
    <p:extLst>
      <p:ext uri="{BB962C8B-B14F-4D97-AF65-F5344CB8AC3E}">
        <p14:creationId xmlns:p14="http://schemas.microsoft.com/office/powerpoint/2010/main" val="89829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5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Shape 315"/>
          <p:cNvSpPr txBox="1"/>
          <p:nvPr/>
        </p:nvSpPr>
        <p:spPr>
          <a:xfrm>
            <a:off x="5372175" y="300941"/>
            <a:ext cx="2916255" cy="697477"/>
          </a:xfrm>
          <a:prstGeom prst="rect">
            <a:avLst/>
          </a:prstGeom>
          <a:noFill/>
          <a:ln>
            <a:noFill/>
          </a:ln>
        </p:spPr>
        <p:txBody>
          <a:bodyPr spcFirstLastPara="1" wrap="square" lIns="91425" tIns="45700" rIns="91425" bIns="45700" anchor="ctr" anchorCtr="0">
            <a:noAutofit/>
          </a:bodyPr>
          <a:lstStyle/>
          <a:p>
            <a:pPr algn="ctr">
              <a:buClr>
                <a:srgbClr val="EEF1F9"/>
              </a:buClr>
              <a:buSzPts val="3200"/>
            </a:pPr>
            <a:endParaRPr lang="en-US" sz="3600" dirty="0">
              <a:solidFill>
                <a:schemeClr val="bg2"/>
              </a:solidFill>
              <a:latin typeface="Tw Cen MT" panose="020B0602020104020603" pitchFamily="34" charset="77"/>
              <a:ea typeface="Questrial"/>
              <a:cs typeface="Arial" panose="020B0604020202020204" pitchFamily="34" charset="0"/>
              <a:sym typeface="Questrial"/>
            </a:endParaRPr>
          </a:p>
          <a:p>
            <a:pPr algn="ctr">
              <a:buClr>
                <a:srgbClr val="EEF1F9"/>
              </a:buClr>
              <a:buSzPts val="3200"/>
            </a:pPr>
            <a:r>
              <a:rPr lang="en-US" sz="3600" dirty="0">
                <a:solidFill>
                  <a:srgbClr val="FF0000"/>
                </a:solidFill>
                <a:latin typeface="Tw Cen MT" panose="020B0602020104020603" pitchFamily="34" charset="77"/>
                <a:ea typeface="Questrial"/>
                <a:cs typeface="Arial" panose="020B0604020202020204" pitchFamily="34" charset="0"/>
                <a:sym typeface="Questrial"/>
              </a:rPr>
              <a:t>FREEZE</a:t>
            </a:r>
          </a:p>
        </p:txBody>
      </p:sp>
      <p:pic>
        <p:nvPicPr>
          <p:cNvPr id="3" name="Picture 2">
            <a:extLst>
              <a:ext uri="{FF2B5EF4-FFF2-40B4-BE49-F238E27FC236}">
                <a16:creationId xmlns:a16="http://schemas.microsoft.com/office/drawing/2014/main" id="{CAAA4163-2465-7742-92EF-E330FAED701E}"/>
              </a:ext>
            </a:extLst>
          </p:cNvPr>
          <p:cNvPicPr>
            <a:picLocks noChangeAspect="1"/>
          </p:cNvPicPr>
          <p:nvPr/>
        </p:nvPicPr>
        <p:blipFill>
          <a:blip r:embed="rId3"/>
          <a:stretch>
            <a:fillRect/>
          </a:stretch>
        </p:blipFill>
        <p:spPr>
          <a:xfrm>
            <a:off x="4270389" y="1260840"/>
            <a:ext cx="5284251" cy="4978714"/>
          </a:xfrm>
          <a:prstGeom prst="rect">
            <a:avLst/>
          </a:prstGeom>
        </p:spPr>
      </p:pic>
      <p:pic>
        <p:nvPicPr>
          <p:cNvPr id="6" name="Picture 5">
            <a:extLst>
              <a:ext uri="{FF2B5EF4-FFF2-40B4-BE49-F238E27FC236}">
                <a16:creationId xmlns:a16="http://schemas.microsoft.com/office/drawing/2014/main" id="{B5EB45FA-0D58-4141-9A5F-9DEC487E5C63}"/>
              </a:ext>
            </a:extLst>
          </p:cNvPr>
          <p:cNvPicPr>
            <a:picLocks noChangeAspect="1"/>
          </p:cNvPicPr>
          <p:nvPr/>
        </p:nvPicPr>
        <p:blipFill>
          <a:blip r:embed="rId4"/>
          <a:stretch>
            <a:fillRect/>
          </a:stretch>
        </p:blipFill>
        <p:spPr>
          <a:xfrm>
            <a:off x="1728164" y="266217"/>
            <a:ext cx="2700759" cy="2025570"/>
          </a:xfrm>
          <a:prstGeom prst="rect">
            <a:avLst/>
          </a:prstGeom>
        </p:spPr>
      </p:pic>
      <p:sp>
        <p:nvSpPr>
          <p:cNvPr id="4" name="TextBox 3">
            <a:extLst>
              <a:ext uri="{FF2B5EF4-FFF2-40B4-BE49-F238E27FC236}">
                <a16:creationId xmlns:a16="http://schemas.microsoft.com/office/drawing/2014/main" id="{4E7EB3A4-67B3-D745-B1A1-ED9FFDE58DA1}"/>
              </a:ext>
            </a:extLst>
          </p:cNvPr>
          <p:cNvSpPr txBox="1"/>
          <p:nvPr/>
        </p:nvSpPr>
        <p:spPr>
          <a:xfrm>
            <a:off x="2137460" y="6271145"/>
            <a:ext cx="6163867" cy="461665"/>
          </a:xfrm>
          <a:prstGeom prst="rect">
            <a:avLst/>
          </a:prstGeom>
          <a:noFill/>
        </p:spPr>
        <p:txBody>
          <a:bodyPr wrap="none" rtlCol="0">
            <a:spAutoFit/>
          </a:bodyPr>
          <a:lstStyle/>
          <a:p>
            <a:r>
              <a:rPr lang="en-US" sz="2400" dirty="0">
                <a:latin typeface="Tw Cen MT" panose="020B0602020104020603" pitchFamily="34" charset="77"/>
              </a:rPr>
              <a:t>STAY RIGHT THERE BECAUSE YOU CAN’T MOVE</a:t>
            </a:r>
          </a:p>
        </p:txBody>
      </p:sp>
    </p:spTree>
    <p:extLst>
      <p:ext uri="{BB962C8B-B14F-4D97-AF65-F5344CB8AC3E}">
        <p14:creationId xmlns:p14="http://schemas.microsoft.com/office/powerpoint/2010/main" val="75183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3" name="Shape 323"/>
          <p:cNvSpPr txBox="1"/>
          <p:nvPr/>
        </p:nvSpPr>
        <p:spPr>
          <a:xfrm>
            <a:off x="5123728" y="-351985"/>
            <a:ext cx="5544272" cy="2493300"/>
          </a:xfrm>
          <a:prstGeom prst="rect">
            <a:avLst/>
          </a:prstGeom>
          <a:noFill/>
          <a:ln>
            <a:noFill/>
          </a:ln>
        </p:spPr>
        <p:txBody>
          <a:bodyPr spcFirstLastPara="1" wrap="square" lIns="91425" tIns="45700" rIns="91425" bIns="45700" anchor="ctr" anchorCtr="0">
            <a:noAutofit/>
          </a:bodyPr>
          <a:lstStyle/>
          <a:p>
            <a:pPr algn="ctr">
              <a:buClr>
                <a:srgbClr val="1D2A53"/>
              </a:buClr>
              <a:buSzPts val="3200"/>
            </a:pPr>
            <a:r>
              <a:rPr lang="en-US" sz="3600" dirty="0">
                <a:solidFill>
                  <a:srgbClr val="1D2A53"/>
                </a:solidFill>
                <a:latin typeface="Tw Cen MT" panose="020B0602020104020603" pitchFamily="34" charset="77"/>
                <a:ea typeface="Questrial"/>
                <a:cs typeface="Arial" panose="020B0604020202020204" pitchFamily="34" charset="0"/>
                <a:sym typeface="Questrial"/>
              </a:rPr>
              <a:t>Your </a:t>
            </a:r>
          </a:p>
          <a:p>
            <a:pPr algn="ctr">
              <a:buClr>
                <a:srgbClr val="1D2A53"/>
              </a:buClr>
              <a:buSzPts val="3200"/>
            </a:pPr>
            <a:r>
              <a:rPr lang="en-US" sz="3600" dirty="0">
                <a:solidFill>
                  <a:srgbClr val="1D2A53"/>
                </a:solidFill>
                <a:latin typeface="Tw Cen MT" panose="020B0602020104020603" pitchFamily="34" charset="77"/>
                <a:ea typeface="Questrial"/>
                <a:cs typeface="Arial" panose="020B0604020202020204" pitchFamily="34" charset="0"/>
                <a:sym typeface="Questrial"/>
              </a:rPr>
              <a:t>stress-response has kicked in</a:t>
            </a:r>
            <a:endParaRPr sz="3600" dirty="0">
              <a:solidFill>
                <a:srgbClr val="1D2A53"/>
              </a:solidFill>
              <a:latin typeface="Tw Cen MT" panose="020B0602020104020603" pitchFamily="34" charset="77"/>
              <a:ea typeface="Questrial"/>
              <a:cs typeface="Arial" panose="020B0604020202020204" pitchFamily="34" charset="0"/>
              <a:sym typeface="Questrial"/>
            </a:endParaRPr>
          </a:p>
        </p:txBody>
      </p:sp>
      <p:pic>
        <p:nvPicPr>
          <p:cNvPr id="6" name="Picture 5">
            <a:extLst>
              <a:ext uri="{FF2B5EF4-FFF2-40B4-BE49-F238E27FC236}">
                <a16:creationId xmlns:a16="http://schemas.microsoft.com/office/drawing/2014/main" id="{3F8C40D3-9DB0-064D-8ACF-5449BBE32AA4}"/>
              </a:ext>
            </a:extLst>
          </p:cNvPr>
          <p:cNvPicPr>
            <a:picLocks noChangeAspect="1"/>
          </p:cNvPicPr>
          <p:nvPr/>
        </p:nvPicPr>
        <p:blipFill>
          <a:blip r:embed="rId3"/>
          <a:stretch>
            <a:fillRect/>
          </a:stretch>
        </p:blipFill>
        <p:spPr>
          <a:xfrm>
            <a:off x="1524000" y="-139898"/>
            <a:ext cx="3827796" cy="2870847"/>
          </a:xfrm>
          <a:prstGeom prst="rect">
            <a:avLst/>
          </a:prstGeom>
        </p:spPr>
      </p:pic>
      <p:pic>
        <p:nvPicPr>
          <p:cNvPr id="7" name="Picture 6">
            <a:extLst>
              <a:ext uri="{FF2B5EF4-FFF2-40B4-BE49-F238E27FC236}">
                <a16:creationId xmlns:a16="http://schemas.microsoft.com/office/drawing/2014/main" id="{089FD388-0767-BA4D-BC8A-69C331840C8B}"/>
              </a:ext>
            </a:extLst>
          </p:cNvPr>
          <p:cNvPicPr>
            <a:picLocks noChangeAspect="1"/>
          </p:cNvPicPr>
          <p:nvPr/>
        </p:nvPicPr>
        <p:blipFill>
          <a:blip r:embed="rId4"/>
          <a:stretch>
            <a:fillRect/>
          </a:stretch>
        </p:blipFill>
        <p:spPr>
          <a:xfrm>
            <a:off x="5813719" y="1805650"/>
            <a:ext cx="4611213" cy="3062533"/>
          </a:xfrm>
          <a:prstGeom prst="rect">
            <a:avLst/>
          </a:prstGeom>
        </p:spPr>
      </p:pic>
      <p:pic>
        <p:nvPicPr>
          <p:cNvPr id="8" name="Picture 7">
            <a:extLst>
              <a:ext uri="{FF2B5EF4-FFF2-40B4-BE49-F238E27FC236}">
                <a16:creationId xmlns:a16="http://schemas.microsoft.com/office/drawing/2014/main" id="{0762F172-810F-BC4D-9291-D01B67FF5267}"/>
              </a:ext>
            </a:extLst>
          </p:cNvPr>
          <p:cNvPicPr>
            <a:picLocks noChangeAspect="1"/>
          </p:cNvPicPr>
          <p:nvPr/>
        </p:nvPicPr>
        <p:blipFill>
          <a:blip r:embed="rId5"/>
          <a:stretch>
            <a:fillRect/>
          </a:stretch>
        </p:blipFill>
        <p:spPr>
          <a:xfrm>
            <a:off x="1575474" y="2943036"/>
            <a:ext cx="3776322" cy="3776322"/>
          </a:xfrm>
          <a:prstGeom prst="rect">
            <a:avLst/>
          </a:prstGeom>
        </p:spPr>
      </p:pic>
      <p:sp>
        <p:nvSpPr>
          <p:cNvPr id="2" name="TextBox 1">
            <a:extLst>
              <a:ext uri="{FF2B5EF4-FFF2-40B4-BE49-F238E27FC236}">
                <a16:creationId xmlns:a16="http://schemas.microsoft.com/office/drawing/2014/main" id="{EC8C7276-6656-564E-A046-4F0B560F38D2}"/>
              </a:ext>
            </a:extLst>
          </p:cNvPr>
          <p:cNvSpPr txBox="1"/>
          <p:nvPr/>
        </p:nvSpPr>
        <p:spPr>
          <a:xfrm>
            <a:off x="6547413" y="5103674"/>
            <a:ext cx="1502334" cy="1754326"/>
          </a:xfrm>
          <a:prstGeom prst="rect">
            <a:avLst/>
          </a:prstGeom>
          <a:noFill/>
        </p:spPr>
        <p:txBody>
          <a:bodyPr wrap="none" rtlCol="0">
            <a:spAutoFit/>
          </a:bodyPr>
          <a:lstStyle/>
          <a:p>
            <a:r>
              <a:rPr lang="en-US" sz="3600" dirty="0">
                <a:solidFill>
                  <a:srgbClr val="FF0000"/>
                </a:solidFill>
                <a:latin typeface="Tw Cen MT" panose="020B0602020104020603" pitchFamily="34" charset="77"/>
              </a:rPr>
              <a:t>FIGHT</a:t>
            </a:r>
          </a:p>
          <a:p>
            <a:r>
              <a:rPr lang="en-US" sz="3600" dirty="0">
                <a:solidFill>
                  <a:srgbClr val="FF0000"/>
                </a:solidFill>
                <a:latin typeface="Tw Cen MT" panose="020B0602020104020603" pitchFamily="34" charset="77"/>
              </a:rPr>
              <a:t>FLIGHT</a:t>
            </a:r>
          </a:p>
          <a:p>
            <a:r>
              <a:rPr lang="en-US" sz="3600" dirty="0">
                <a:solidFill>
                  <a:srgbClr val="FF0000"/>
                </a:solidFill>
                <a:latin typeface="Tw Cen MT" panose="020B0602020104020603" pitchFamily="34" charset="77"/>
              </a:rPr>
              <a:t>FREEZE</a:t>
            </a:r>
          </a:p>
        </p:txBody>
      </p:sp>
    </p:spTree>
    <p:extLst>
      <p:ext uri="{BB962C8B-B14F-4D97-AF65-F5344CB8AC3E}">
        <p14:creationId xmlns:p14="http://schemas.microsoft.com/office/powerpoint/2010/main" val="44684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4" name="Picture 3">
            <a:extLst>
              <a:ext uri="{FF2B5EF4-FFF2-40B4-BE49-F238E27FC236}">
                <a16:creationId xmlns:a16="http://schemas.microsoft.com/office/drawing/2014/main" id="{2C068480-F2AF-DF40-856F-8E1A6A9FBD81}"/>
              </a:ext>
            </a:extLst>
          </p:cNvPr>
          <p:cNvPicPr>
            <a:picLocks noChangeAspect="1"/>
          </p:cNvPicPr>
          <p:nvPr/>
        </p:nvPicPr>
        <p:blipFill>
          <a:blip r:embed="rId3"/>
          <a:stretch>
            <a:fillRect/>
          </a:stretch>
        </p:blipFill>
        <p:spPr>
          <a:xfrm>
            <a:off x="3015669" y="833723"/>
            <a:ext cx="6160661" cy="4620497"/>
          </a:xfrm>
          <a:prstGeom prst="rect">
            <a:avLst/>
          </a:prstGeom>
        </p:spPr>
      </p:pic>
      <p:sp>
        <p:nvSpPr>
          <p:cNvPr id="5" name="TextBox 4">
            <a:extLst>
              <a:ext uri="{FF2B5EF4-FFF2-40B4-BE49-F238E27FC236}">
                <a16:creationId xmlns:a16="http://schemas.microsoft.com/office/drawing/2014/main" id="{D188836B-ABF6-F74D-9F78-0E4A5E0EF161}"/>
              </a:ext>
            </a:extLst>
          </p:cNvPr>
          <p:cNvSpPr txBox="1"/>
          <p:nvPr/>
        </p:nvSpPr>
        <p:spPr>
          <a:xfrm>
            <a:off x="3817170" y="86105"/>
            <a:ext cx="5016117" cy="646331"/>
          </a:xfrm>
          <a:prstGeom prst="rect">
            <a:avLst/>
          </a:prstGeom>
          <a:noFill/>
        </p:spPr>
        <p:txBody>
          <a:bodyPr wrap="none" rtlCol="0">
            <a:spAutoFit/>
          </a:bodyPr>
          <a:lstStyle/>
          <a:p>
            <a:r>
              <a:rPr lang="en-US" sz="3600" dirty="0">
                <a:latin typeface="Tw Cen MT" panose="020B0602020104020603" pitchFamily="34" charset="77"/>
              </a:rPr>
              <a:t>WHY IS THIS RELEVANT?  </a:t>
            </a:r>
          </a:p>
        </p:txBody>
      </p:sp>
      <p:sp>
        <p:nvSpPr>
          <p:cNvPr id="8" name="Rectangle 7">
            <a:extLst>
              <a:ext uri="{FF2B5EF4-FFF2-40B4-BE49-F238E27FC236}">
                <a16:creationId xmlns:a16="http://schemas.microsoft.com/office/drawing/2014/main" id="{5713422A-33C7-3949-8303-76B7C128BFEF}"/>
              </a:ext>
            </a:extLst>
          </p:cNvPr>
          <p:cNvSpPr/>
          <p:nvPr/>
        </p:nvSpPr>
        <p:spPr>
          <a:xfrm>
            <a:off x="3817169" y="5467859"/>
            <a:ext cx="4557658" cy="1200329"/>
          </a:xfrm>
          <a:prstGeom prst="rect">
            <a:avLst/>
          </a:prstGeom>
        </p:spPr>
        <p:txBody>
          <a:bodyPr wrap="none">
            <a:spAutoFit/>
          </a:bodyPr>
          <a:lstStyle/>
          <a:p>
            <a:pPr algn="ctr"/>
            <a:r>
              <a:rPr lang="en-US" sz="3600" dirty="0">
                <a:latin typeface="Tw Cen MT" panose="020B0602020104020603" pitchFamily="34" charset="77"/>
              </a:rPr>
              <a:t>THERE ARE NOT BEARS </a:t>
            </a:r>
            <a:br>
              <a:rPr lang="en-US" sz="3600" dirty="0">
                <a:latin typeface="Tw Cen MT" panose="020B0602020104020603" pitchFamily="34" charset="77"/>
              </a:rPr>
            </a:br>
            <a:r>
              <a:rPr lang="en-US" sz="3600" dirty="0">
                <a:latin typeface="Tw Cen MT" panose="020B0602020104020603" pitchFamily="34" charset="77"/>
              </a:rPr>
              <a:t>IN SCHOOLS!</a:t>
            </a:r>
          </a:p>
        </p:txBody>
      </p:sp>
    </p:spTree>
    <p:extLst>
      <p:ext uri="{BB962C8B-B14F-4D97-AF65-F5344CB8AC3E}">
        <p14:creationId xmlns:p14="http://schemas.microsoft.com/office/powerpoint/2010/main" val="3074656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11" name="Picture 10">
            <a:extLst>
              <a:ext uri="{FF2B5EF4-FFF2-40B4-BE49-F238E27FC236}">
                <a16:creationId xmlns:a16="http://schemas.microsoft.com/office/drawing/2014/main" id="{D875FFC1-0677-D044-AB1C-B9D8DFBE8EE4}"/>
              </a:ext>
            </a:extLst>
          </p:cNvPr>
          <p:cNvPicPr>
            <a:picLocks noChangeAspect="1"/>
          </p:cNvPicPr>
          <p:nvPr/>
        </p:nvPicPr>
        <p:blipFill>
          <a:blip r:embed="rId3"/>
          <a:stretch>
            <a:fillRect/>
          </a:stretch>
        </p:blipFill>
        <p:spPr>
          <a:xfrm>
            <a:off x="1686506" y="153365"/>
            <a:ext cx="4703181" cy="3527386"/>
          </a:xfrm>
          <a:prstGeom prst="rect">
            <a:avLst/>
          </a:prstGeom>
        </p:spPr>
      </p:pic>
      <p:pic>
        <p:nvPicPr>
          <p:cNvPr id="12" name="Picture 11">
            <a:extLst>
              <a:ext uri="{FF2B5EF4-FFF2-40B4-BE49-F238E27FC236}">
                <a16:creationId xmlns:a16="http://schemas.microsoft.com/office/drawing/2014/main" id="{2AF6A9AE-9315-3846-8F0E-9F09ADE243CE}"/>
              </a:ext>
            </a:extLst>
          </p:cNvPr>
          <p:cNvPicPr>
            <a:picLocks noChangeAspect="1"/>
          </p:cNvPicPr>
          <p:nvPr/>
        </p:nvPicPr>
        <p:blipFill>
          <a:blip r:embed="rId3"/>
          <a:stretch>
            <a:fillRect/>
          </a:stretch>
        </p:blipFill>
        <p:spPr>
          <a:xfrm>
            <a:off x="6300486" y="153365"/>
            <a:ext cx="4367515" cy="3527385"/>
          </a:xfrm>
          <a:prstGeom prst="rect">
            <a:avLst/>
          </a:prstGeom>
        </p:spPr>
      </p:pic>
      <p:pic>
        <p:nvPicPr>
          <p:cNvPr id="13" name="Picture 12">
            <a:extLst>
              <a:ext uri="{FF2B5EF4-FFF2-40B4-BE49-F238E27FC236}">
                <a16:creationId xmlns:a16="http://schemas.microsoft.com/office/drawing/2014/main" id="{CED47CCF-38BB-9446-A3E9-4FA8E9A41A34}"/>
              </a:ext>
            </a:extLst>
          </p:cNvPr>
          <p:cNvPicPr>
            <a:picLocks noChangeAspect="1"/>
          </p:cNvPicPr>
          <p:nvPr/>
        </p:nvPicPr>
        <p:blipFill>
          <a:blip r:embed="rId3"/>
          <a:stretch>
            <a:fillRect/>
          </a:stretch>
        </p:blipFill>
        <p:spPr>
          <a:xfrm>
            <a:off x="1686506" y="3623256"/>
            <a:ext cx="4144795" cy="3108597"/>
          </a:xfrm>
          <a:prstGeom prst="rect">
            <a:avLst/>
          </a:prstGeom>
        </p:spPr>
      </p:pic>
      <p:pic>
        <p:nvPicPr>
          <p:cNvPr id="14" name="Picture 13">
            <a:extLst>
              <a:ext uri="{FF2B5EF4-FFF2-40B4-BE49-F238E27FC236}">
                <a16:creationId xmlns:a16="http://schemas.microsoft.com/office/drawing/2014/main" id="{05BC3363-C951-074E-9D9E-7580157CE238}"/>
              </a:ext>
            </a:extLst>
          </p:cNvPr>
          <p:cNvPicPr>
            <a:picLocks noChangeAspect="1"/>
          </p:cNvPicPr>
          <p:nvPr/>
        </p:nvPicPr>
        <p:blipFill>
          <a:blip r:embed="rId3"/>
          <a:stretch>
            <a:fillRect/>
          </a:stretch>
        </p:blipFill>
        <p:spPr>
          <a:xfrm>
            <a:off x="5859135" y="3653534"/>
            <a:ext cx="4735560" cy="3048000"/>
          </a:xfrm>
          <a:prstGeom prst="rect">
            <a:avLst/>
          </a:prstGeom>
        </p:spPr>
      </p:pic>
    </p:spTree>
    <p:extLst>
      <p:ext uri="{BB962C8B-B14F-4D97-AF65-F5344CB8AC3E}">
        <p14:creationId xmlns:p14="http://schemas.microsoft.com/office/powerpoint/2010/main" val="24571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p:nvPr/>
        </p:nvSpPr>
        <p:spPr>
          <a:xfrm>
            <a:off x="4655333" y="1414289"/>
            <a:ext cx="2206699" cy="1345644"/>
          </a:xfrm>
          <a:prstGeom prst="rect">
            <a:avLst/>
          </a:prstGeom>
          <a:noFill/>
          <a:ln>
            <a:noFill/>
          </a:ln>
        </p:spPr>
        <p:txBody>
          <a:bodyPr spcFirstLastPara="1" wrap="square" lIns="91425" tIns="45700" rIns="91425" bIns="45700" anchor="ctr" anchorCtr="0">
            <a:noAutofit/>
          </a:bodyPr>
          <a:lstStyle/>
          <a:p>
            <a:pPr algn="ctr">
              <a:buClr>
                <a:srgbClr val="1D2A53"/>
              </a:buClr>
              <a:buSzPts val="2000"/>
            </a:pPr>
            <a:r>
              <a:rPr lang="en-US" sz="2400" dirty="0">
                <a:solidFill>
                  <a:srgbClr val="1D2A53"/>
                </a:solidFill>
                <a:latin typeface="Tw Cen MT" panose="020B0602020104020603" pitchFamily="34" charset="77"/>
                <a:ea typeface="Questrial"/>
                <a:cs typeface="Arial" panose="020B0604020202020204" pitchFamily="34" charset="0"/>
                <a:sym typeface="Questrial"/>
              </a:rPr>
              <a:t>A touch on a shoulder</a:t>
            </a:r>
            <a:endParaRPr sz="2400" dirty="0">
              <a:solidFill>
                <a:srgbClr val="1D2A53"/>
              </a:solidFill>
              <a:latin typeface="Tw Cen MT" panose="020B0602020104020603" pitchFamily="34" charset="77"/>
              <a:ea typeface="Questrial"/>
              <a:cs typeface="Arial" panose="020B0604020202020204" pitchFamily="34" charset="0"/>
              <a:sym typeface="Questrial"/>
            </a:endParaRPr>
          </a:p>
        </p:txBody>
      </p:sp>
      <p:sp>
        <p:nvSpPr>
          <p:cNvPr id="337" name="Shape 337"/>
          <p:cNvSpPr txBox="1"/>
          <p:nvPr/>
        </p:nvSpPr>
        <p:spPr>
          <a:xfrm>
            <a:off x="2018023" y="4154269"/>
            <a:ext cx="1455614" cy="1345644"/>
          </a:xfrm>
          <a:prstGeom prst="rect">
            <a:avLst/>
          </a:prstGeom>
          <a:noFill/>
          <a:ln>
            <a:noFill/>
          </a:ln>
        </p:spPr>
        <p:txBody>
          <a:bodyPr spcFirstLastPara="1" wrap="square" lIns="91425" tIns="45700" rIns="91425" bIns="45700" anchor="ctr" anchorCtr="0">
            <a:noAutofit/>
          </a:bodyPr>
          <a:lstStyle/>
          <a:p>
            <a:pPr algn="ctr">
              <a:buClr>
                <a:srgbClr val="1D2A53"/>
              </a:buClr>
              <a:buSzPts val="2000"/>
            </a:pPr>
            <a:r>
              <a:rPr lang="en-US" sz="2400" dirty="0">
                <a:solidFill>
                  <a:srgbClr val="1D2A53"/>
                </a:solidFill>
                <a:latin typeface="Tw Cen MT" panose="020B0602020104020603" pitchFamily="34" charset="77"/>
                <a:ea typeface="Questrial"/>
                <a:cs typeface="Arial" panose="020B0604020202020204" pitchFamily="34" charset="0"/>
                <a:sym typeface="Questrial"/>
              </a:rPr>
              <a:t>A raised voice</a:t>
            </a:r>
            <a:endParaRPr sz="2400" dirty="0">
              <a:solidFill>
                <a:srgbClr val="1D2A53"/>
              </a:solidFill>
              <a:latin typeface="Tw Cen MT" panose="020B0602020104020603" pitchFamily="34" charset="77"/>
              <a:ea typeface="Questrial"/>
              <a:cs typeface="Arial" panose="020B0604020202020204" pitchFamily="34" charset="0"/>
              <a:sym typeface="Questrial"/>
            </a:endParaRPr>
          </a:p>
        </p:txBody>
      </p:sp>
      <p:sp>
        <p:nvSpPr>
          <p:cNvPr id="338" name="Shape 338"/>
          <p:cNvSpPr txBox="1"/>
          <p:nvPr/>
        </p:nvSpPr>
        <p:spPr>
          <a:xfrm>
            <a:off x="7378309" y="1341883"/>
            <a:ext cx="2548911" cy="2157429"/>
          </a:xfrm>
          <a:prstGeom prst="rect">
            <a:avLst/>
          </a:prstGeom>
          <a:noFill/>
          <a:ln>
            <a:noFill/>
          </a:ln>
        </p:spPr>
        <p:txBody>
          <a:bodyPr spcFirstLastPara="1" wrap="square" lIns="91425" tIns="45700" rIns="91425" bIns="45700" anchor="ctr" anchorCtr="0">
            <a:noAutofit/>
          </a:bodyPr>
          <a:lstStyle/>
          <a:p>
            <a:pPr algn="ctr">
              <a:buClr>
                <a:srgbClr val="1D2A53"/>
              </a:buClr>
              <a:buSzPts val="1800"/>
            </a:pPr>
            <a:r>
              <a:rPr lang="en-US" sz="2400" dirty="0">
                <a:solidFill>
                  <a:srgbClr val="1D2A53"/>
                </a:solidFill>
                <a:latin typeface="Tw Cen MT" panose="020B0602020104020603" pitchFamily="34" charset="77"/>
                <a:ea typeface="Questrial"/>
                <a:cs typeface="Questrial"/>
                <a:sym typeface="Questrial"/>
              </a:rPr>
              <a:t>A last minute change</a:t>
            </a:r>
            <a:br>
              <a:rPr lang="en-US" sz="2400" dirty="0">
                <a:solidFill>
                  <a:srgbClr val="1D2A53"/>
                </a:solidFill>
                <a:latin typeface="Tw Cen MT" panose="020B0602020104020603" pitchFamily="34" charset="77"/>
                <a:ea typeface="Questrial"/>
                <a:cs typeface="Questrial"/>
                <a:sym typeface="Questrial"/>
              </a:rPr>
            </a:br>
            <a:r>
              <a:rPr lang="en-US" sz="2400" dirty="0">
                <a:solidFill>
                  <a:srgbClr val="1D2A53"/>
                </a:solidFill>
                <a:latin typeface="Tw Cen MT" panose="020B0602020104020603" pitchFamily="34" charset="77"/>
                <a:ea typeface="Questrial"/>
                <a:cs typeface="Questrial"/>
                <a:sym typeface="Questrial"/>
              </a:rPr>
              <a:t>in </a:t>
            </a:r>
            <a:endParaRPr sz="2400" dirty="0">
              <a:latin typeface="Tw Cen MT" panose="020B0602020104020603" pitchFamily="34" charset="77"/>
            </a:endParaRPr>
          </a:p>
          <a:p>
            <a:pPr algn="ctr">
              <a:buClr>
                <a:srgbClr val="1D2A53"/>
              </a:buClr>
              <a:buSzPts val="1800"/>
            </a:pPr>
            <a:r>
              <a:rPr lang="en-US" sz="2400" dirty="0">
                <a:solidFill>
                  <a:srgbClr val="1D2A53"/>
                </a:solidFill>
                <a:latin typeface="Tw Cen MT" panose="020B0602020104020603" pitchFamily="34" charset="77"/>
                <a:ea typeface="Questrial"/>
                <a:cs typeface="Questrial"/>
                <a:sym typeface="Questrial"/>
              </a:rPr>
              <a:t>routine</a:t>
            </a:r>
            <a:endParaRPr sz="2400" dirty="0">
              <a:solidFill>
                <a:srgbClr val="1D2A53"/>
              </a:solidFill>
              <a:latin typeface="Tw Cen MT" panose="020B0602020104020603" pitchFamily="34" charset="77"/>
              <a:ea typeface="Questrial"/>
              <a:cs typeface="Questrial"/>
              <a:sym typeface="Questrial"/>
            </a:endParaRPr>
          </a:p>
        </p:txBody>
      </p:sp>
      <p:sp>
        <p:nvSpPr>
          <p:cNvPr id="339" name="Shape 339"/>
          <p:cNvSpPr txBox="1"/>
          <p:nvPr/>
        </p:nvSpPr>
        <p:spPr>
          <a:xfrm>
            <a:off x="6258781" y="5035576"/>
            <a:ext cx="1206500" cy="905057"/>
          </a:xfrm>
          <a:prstGeom prst="rect">
            <a:avLst/>
          </a:prstGeom>
          <a:noFill/>
          <a:ln>
            <a:noFill/>
          </a:ln>
        </p:spPr>
        <p:txBody>
          <a:bodyPr spcFirstLastPara="1" wrap="square" lIns="91425" tIns="45700" rIns="91425" bIns="45700" anchor="ctr" anchorCtr="0">
            <a:noAutofit/>
          </a:bodyPr>
          <a:lstStyle/>
          <a:p>
            <a:pPr algn="ctr">
              <a:buClr>
                <a:srgbClr val="1D2A53"/>
              </a:buClr>
              <a:buSzPts val="1800"/>
            </a:pPr>
            <a:r>
              <a:rPr lang="en-US" sz="2400" dirty="0">
                <a:solidFill>
                  <a:srgbClr val="1D2A53"/>
                </a:solidFill>
                <a:latin typeface="Tw Cen MT" panose="020B0602020104020603" pitchFamily="34" charset="77"/>
                <a:ea typeface="Questrial"/>
                <a:cs typeface="Arial" panose="020B0604020202020204" pitchFamily="34" charset="0"/>
                <a:sym typeface="Questrial"/>
              </a:rPr>
              <a:t>Noise</a:t>
            </a:r>
            <a:endParaRPr sz="2400" dirty="0">
              <a:latin typeface="Tw Cen MT" panose="020B0602020104020603" pitchFamily="34" charset="77"/>
              <a:cs typeface="Arial" panose="020B0604020202020204" pitchFamily="34" charset="0"/>
            </a:endParaRPr>
          </a:p>
        </p:txBody>
      </p:sp>
      <p:sp>
        <p:nvSpPr>
          <p:cNvPr id="340" name="Shape 340"/>
          <p:cNvSpPr txBox="1"/>
          <p:nvPr/>
        </p:nvSpPr>
        <p:spPr>
          <a:xfrm>
            <a:off x="2488001" y="329295"/>
            <a:ext cx="7862972" cy="719639"/>
          </a:xfrm>
          <a:prstGeom prst="rect">
            <a:avLst/>
          </a:prstGeom>
          <a:noFill/>
          <a:ln>
            <a:noFill/>
          </a:ln>
        </p:spPr>
        <p:txBody>
          <a:bodyPr spcFirstLastPara="1" wrap="square" lIns="91425" tIns="45700" rIns="91425" bIns="45700" anchor="ctr" anchorCtr="0">
            <a:noAutofit/>
          </a:bodyPr>
          <a:lstStyle/>
          <a:p>
            <a:pPr algn="ctr">
              <a:buClr>
                <a:srgbClr val="1D2A53"/>
              </a:buClr>
              <a:buSzPts val="3200"/>
            </a:pPr>
            <a:r>
              <a:rPr lang="en-US" sz="3600" dirty="0">
                <a:solidFill>
                  <a:schemeClr val="bg2"/>
                </a:solidFill>
                <a:latin typeface="Tw Cen MT" panose="020B0602020104020603" pitchFamily="34" charset="77"/>
                <a:ea typeface="Questrial"/>
                <a:cs typeface="Questrial"/>
                <a:sym typeface="Questrial"/>
              </a:rPr>
              <a:t>For SOME YOUTH,</a:t>
            </a:r>
          </a:p>
          <a:p>
            <a:pPr algn="ctr">
              <a:buClr>
                <a:srgbClr val="1D2A53"/>
              </a:buClr>
              <a:buSzPts val="3200"/>
            </a:pPr>
            <a:r>
              <a:rPr lang="en-US" sz="3600" dirty="0">
                <a:solidFill>
                  <a:schemeClr val="bg2"/>
                </a:solidFill>
                <a:latin typeface="Tw Cen MT" panose="020B0602020104020603" pitchFamily="34" charset="77"/>
                <a:ea typeface="Questrial"/>
                <a:cs typeface="Questrial"/>
                <a:sym typeface="Questrial"/>
              </a:rPr>
              <a:t> A LOT MIGHT LOOK LIKE A BEAR</a:t>
            </a:r>
            <a:endParaRPr sz="3600" dirty="0">
              <a:solidFill>
                <a:schemeClr val="bg2"/>
              </a:solidFill>
              <a:latin typeface="Tw Cen MT" panose="020B0602020104020603" pitchFamily="34" charset="77"/>
              <a:ea typeface="Questrial"/>
              <a:cs typeface="Questrial"/>
              <a:sym typeface="Questrial"/>
            </a:endParaRPr>
          </a:p>
        </p:txBody>
      </p:sp>
      <p:pic>
        <p:nvPicPr>
          <p:cNvPr id="7" name="Picture 6">
            <a:extLst>
              <a:ext uri="{FF2B5EF4-FFF2-40B4-BE49-F238E27FC236}">
                <a16:creationId xmlns:a16="http://schemas.microsoft.com/office/drawing/2014/main" id="{35C82707-5009-E448-A3A3-ABA53EF9CA7C}"/>
              </a:ext>
            </a:extLst>
          </p:cNvPr>
          <p:cNvPicPr>
            <a:picLocks noChangeAspect="1"/>
          </p:cNvPicPr>
          <p:nvPr/>
        </p:nvPicPr>
        <p:blipFill>
          <a:blip r:embed="rId3"/>
          <a:stretch>
            <a:fillRect/>
          </a:stretch>
        </p:blipFill>
        <p:spPr>
          <a:xfrm>
            <a:off x="5816237" y="2864598"/>
            <a:ext cx="1206500" cy="1943100"/>
          </a:xfrm>
          <a:prstGeom prst="rect">
            <a:avLst/>
          </a:prstGeom>
        </p:spPr>
      </p:pic>
      <p:pic>
        <p:nvPicPr>
          <p:cNvPr id="9" name="Picture 8">
            <a:extLst>
              <a:ext uri="{FF2B5EF4-FFF2-40B4-BE49-F238E27FC236}">
                <a16:creationId xmlns:a16="http://schemas.microsoft.com/office/drawing/2014/main" id="{F05F0CC5-F2C6-794C-883B-5086E4F63B56}"/>
              </a:ext>
            </a:extLst>
          </p:cNvPr>
          <p:cNvPicPr>
            <a:picLocks noChangeAspect="1"/>
          </p:cNvPicPr>
          <p:nvPr/>
        </p:nvPicPr>
        <p:blipFill>
          <a:blip r:embed="rId3"/>
          <a:stretch>
            <a:fillRect/>
          </a:stretch>
        </p:blipFill>
        <p:spPr>
          <a:xfrm>
            <a:off x="7374842" y="4730542"/>
            <a:ext cx="1206500" cy="1943100"/>
          </a:xfrm>
          <a:prstGeom prst="rect">
            <a:avLst/>
          </a:prstGeom>
        </p:spPr>
      </p:pic>
      <p:pic>
        <p:nvPicPr>
          <p:cNvPr id="16" name="Picture 15">
            <a:extLst>
              <a:ext uri="{FF2B5EF4-FFF2-40B4-BE49-F238E27FC236}">
                <a16:creationId xmlns:a16="http://schemas.microsoft.com/office/drawing/2014/main" id="{39EA853C-5D76-2747-819B-B0B759CBDAA8}"/>
              </a:ext>
            </a:extLst>
          </p:cNvPr>
          <p:cNvPicPr>
            <a:picLocks noChangeAspect="1"/>
          </p:cNvPicPr>
          <p:nvPr/>
        </p:nvPicPr>
        <p:blipFill>
          <a:blip r:embed="rId3"/>
          <a:stretch>
            <a:fillRect/>
          </a:stretch>
        </p:blipFill>
        <p:spPr>
          <a:xfrm>
            <a:off x="9365337" y="2221701"/>
            <a:ext cx="1206500" cy="1943100"/>
          </a:xfrm>
          <a:prstGeom prst="rect">
            <a:avLst/>
          </a:prstGeom>
        </p:spPr>
      </p:pic>
      <p:pic>
        <p:nvPicPr>
          <p:cNvPr id="17" name="Picture 16">
            <a:extLst>
              <a:ext uri="{FF2B5EF4-FFF2-40B4-BE49-F238E27FC236}">
                <a16:creationId xmlns:a16="http://schemas.microsoft.com/office/drawing/2014/main" id="{200E26D1-E303-DB45-9CE8-77EE6FAA2365}"/>
              </a:ext>
            </a:extLst>
          </p:cNvPr>
          <p:cNvPicPr>
            <a:picLocks noChangeAspect="1"/>
          </p:cNvPicPr>
          <p:nvPr/>
        </p:nvPicPr>
        <p:blipFill>
          <a:blip r:embed="rId3"/>
          <a:stretch>
            <a:fillRect/>
          </a:stretch>
        </p:blipFill>
        <p:spPr>
          <a:xfrm>
            <a:off x="3587509" y="4326562"/>
            <a:ext cx="1206500" cy="1943100"/>
          </a:xfrm>
          <a:prstGeom prst="rect">
            <a:avLst/>
          </a:prstGeom>
        </p:spPr>
      </p:pic>
      <p:pic>
        <p:nvPicPr>
          <p:cNvPr id="18" name="Picture 17">
            <a:extLst>
              <a:ext uri="{FF2B5EF4-FFF2-40B4-BE49-F238E27FC236}">
                <a16:creationId xmlns:a16="http://schemas.microsoft.com/office/drawing/2014/main" id="{3B05A45E-9C78-3440-A732-8E500F5F42D6}"/>
              </a:ext>
            </a:extLst>
          </p:cNvPr>
          <p:cNvPicPr>
            <a:picLocks noChangeAspect="1"/>
          </p:cNvPicPr>
          <p:nvPr/>
        </p:nvPicPr>
        <p:blipFill>
          <a:blip r:embed="rId3"/>
          <a:stretch>
            <a:fillRect/>
          </a:stretch>
        </p:blipFill>
        <p:spPr>
          <a:xfrm>
            <a:off x="2673444" y="1559888"/>
            <a:ext cx="1206500" cy="1943100"/>
          </a:xfrm>
          <a:prstGeom prst="rect">
            <a:avLst/>
          </a:prstGeom>
        </p:spPr>
      </p:pic>
      <p:sp>
        <p:nvSpPr>
          <p:cNvPr id="10" name="Rectangle 9">
            <a:extLst>
              <a:ext uri="{FF2B5EF4-FFF2-40B4-BE49-F238E27FC236}">
                <a16:creationId xmlns:a16="http://schemas.microsoft.com/office/drawing/2014/main" id="{B3093749-3C57-C849-AE84-C6C042E32A98}"/>
              </a:ext>
            </a:extLst>
          </p:cNvPr>
          <p:cNvSpPr/>
          <p:nvPr/>
        </p:nvSpPr>
        <p:spPr>
          <a:xfrm>
            <a:off x="1928701" y="3429001"/>
            <a:ext cx="2475358" cy="461665"/>
          </a:xfrm>
          <a:prstGeom prst="rect">
            <a:avLst/>
          </a:prstGeom>
        </p:spPr>
        <p:txBody>
          <a:bodyPr wrap="none">
            <a:spAutoFit/>
          </a:bodyPr>
          <a:lstStyle/>
          <a:p>
            <a:r>
              <a:rPr lang="en-US" sz="2400" dirty="0">
                <a:solidFill>
                  <a:srgbClr val="1D2A53"/>
                </a:solidFill>
                <a:latin typeface="Tw Cen MT" panose="020B0602020104020603" pitchFamily="34" charset="77"/>
                <a:ea typeface="Questrial"/>
                <a:cs typeface="Arial" panose="020B0604020202020204" pitchFamily="34" charset="0"/>
                <a:sym typeface="Questrial"/>
              </a:rPr>
              <a:t> A perceived slight</a:t>
            </a:r>
            <a:endParaRPr lang="en-US" sz="2400" dirty="0">
              <a:latin typeface="Tw Cen MT" panose="020B0602020104020603" pitchFamily="34" charset="77"/>
            </a:endParaRPr>
          </a:p>
        </p:txBody>
      </p:sp>
    </p:spTree>
    <p:extLst>
      <p:ext uri="{BB962C8B-B14F-4D97-AF65-F5344CB8AC3E}">
        <p14:creationId xmlns:p14="http://schemas.microsoft.com/office/powerpoint/2010/main" val="87580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500"/>
                                        <p:tgtEl>
                                          <p:spTgt spid="3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500"/>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gtEl>
                                        <p:attrNameLst>
                                          <p:attrName>style.visibility</p:attrName>
                                        </p:attrNameLst>
                                      </p:cBhvr>
                                      <p:to>
                                        <p:strVal val="visible"/>
                                      </p:to>
                                    </p:set>
                                    <p:animEffect transition="in" filter="fade">
                                      <p:cBhvr>
                                        <p:cTn id="22" dur="500"/>
                                        <p:tgtEl>
                                          <p:spTgt spid="3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aphicFrame>
        <p:nvGraphicFramePr>
          <p:cNvPr id="421" name="Shape 421"/>
          <p:cNvGraphicFramePr/>
          <p:nvPr/>
        </p:nvGraphicFramePr>
        <p:xfrm>
          <a:off x="1628745" y="1600200"/>
          <a:ext cx="8929600" cy="4389240"/>
        </p:xfrm>
        <a:graphic>
          <a:graphicData uri="http://schemas.openxmlformats.org/drawingml/2006/table">
            <a:tbl>
              <a:tblPr firstRow="1" bandRow="1">
                <a:noFill/>
              </a:tblPr>
              <a:tblGrid>
                <a:gridCol w="3325575">
                  <a:extLst>
                    <a:ext uri="{9D8B030D-6E8A-4147-A177-3AD203B41FA5}">
                      <a16:colId xmlns:a16="http://schemas.microsoft.com/office/drawing/2014/main" val="20000"/>
                    </a:ext>
                  </a:extLst>
                </a:gridCol>
                <a:gridCol w="2527100">
                  <a:extLst>
                    <a:ext uri="{9D8B030D-6E8A-4147-A177-3AD203B41FA5}">
                      <a16:colId xmlns:a16="http://schemas.microsoft.com/office/drawing/2014/main" val="20001"/>
                    </a:ext>
                  </a:extLst>
                </a:gridCol>
                <a:gridCol w="3076925">
                  <a:extLst>
                    <a:ext uri="{9D8B030D-6E8A-4147-A177-3AD203B41FA5}">
                      <a16:colId xmlns:a16="http://schemas.microsoft.com/office/drawing/2014/main" val="20002"/>
                    </a:ext>
                  </a:extLst>
                </a:gridCol>
              </a:tblGrid>
              <a:tr h="323850">
                <a:tc>
                  <a:txBody>
                    <a:bodyPr/>
                    <a:lstStyle/>
                    <a:p>
                      <a:pPr marL="0" marR="0" lvl="0" indent="0" algn="l" rtl="0">
                        <a:spcBef>
                          <a:spcPts val="0"/>
                        </a:spcBef>
                        <a:spcAft>
                          <a:spcPts val="0"/>
                        </a:spcAft>
                        <a:buClr>
                          <a:srgbClr val="1D2A53"/>
                        </a:buClr>
                        <a:buSzPts val="450"/>
                        <a:buFont typeface="Arial"/>
                        <a:buNone/>
                      </a:pPr>
                      <a:r>
                        <a:rPr lang="en-US" sz="1800" b="0" i="0" u="none" strike="noStrike" cap="none" dirty="0">
                          <a:solidFill>
                            <a:srgbClr val="1D2A53"/>
                          </a:solidFill>
                          <a:latin typeface="Tw Cen MT" panose="020B0602020104020603" pitchFamily="34" charset="77"/>
                          <a:ea typeface="Arial"/>
                          <a:cs typeface="Arial"/>
                          <a:sym typeface="Arial"/>
                        </a:rPr>
                        <a:t>Flight</a:t>
                      </a:r>
                      <a:endParaRPr b="0" i="0" dirty="0">
                        <a:latin typeface="Tw Cen MT" panose="020B0602020104020603" pitchFamily="34" charset="77"/>
                      </a:endParaRPr>
                    </a:p>
                  </a:txBody>
                  <a:tcPr marL="91450" marR="91450" marT="45725" marB="45725"/>
                </a:tc>
                <a:tc>
                  <a:txBody>
                    <a:bodyPr/>
                    <a:lstStyle/>
                    <a:p>
                      <a:pPr marL="0" marR="0" lvl="0" indent="0" algn="l" rtl="0">
                        <a:spcBef>
                          <a:spcPts val="0"/>
                        </a:spcBef>
                        <a:spcAft>
                          <a:spcPts val="0"/>
                        </a:spcAft>
                        <a:buClr>
                          <a:srgbClr val="1D2A53"/>
                        </a:buClr>
                        <a:buSzPts val="450"/>
                        <a:buFont typeface="Arial"/>
                        <a:buNone/>
                      </a:pPr>
                      <a:r>
                        <a:rPr lang="en-US" sz="1800" b="0" i="0" u="none" strike="noStrike" cap="none" dirty="0">
                          <a:solidFill>
                            <a:srgbClr val="1D2A53"/>
                          </a:solidFill>
                          <a:latin typeface="Tw Cen MT" panose="020B0602020104020603" pitchFamily="34" charset="77"/>
                          <a:ea typeface="Arial"/>
                          <a:cs typeface="Arial"/>
                          <a:sym typeface="Arial"/>
                        </a:rPr>
                        <a:t>Fight</a:t>
                      </a:r>
                      <a:endParaRPr b="0" i="0" dirty="0">
                        <a:latin typeface="Tw Cen MT" panose="020B0602020104020603" pitchFamily="34" charset="77"/>
                      </a:endParaRPr>
                    </a:p>
                  </a:txBody>
                  <a:tcPr marL="91450" marR="91450" marT="45725" marB="45725"/>
                </a:tc>
                <a:tc>
                  <a:txBody>
                    <a:bodyPr/>
                    <a:lstStyle/>
                    <a:p>
                      <a:pPr marL="0" marR="0" lvl="0" indent="0" algn="l" rtl="0">
                        <a:spcBef>
                          <a:spcPts val="0"/>
                        </a:spcBef>
                        <a:spcAft>
                          <a:spcPts val="0"/>
                        </a:spcAft>
                        <a:buClr>
                          <a:srgbClr val="1D2A53"/>
                        </a:buClr>
                        <a:buSzPts val="450"/>
                        <a:buFont typeface="Arial"/>
                        <a:buNone/>
                      </a:pPr>
                      <a:r>
                        <a:rPr lang="en-US" sz="1800" b="0" i="0" u="none" strike="noStrike" cap="none" dirty="0">
                          <a:solidFill>
                            <a:srgbClr val="1D2A53"/>
                          </a:solidFill>
                          <a:latin typeface="Tw Cen MT" panose="020B0602020104020603" pitchFamily="34" charset="77"/>
                          <a:ea typeface="Arial"/>
                          <a:cs typeface="Arial"/>
                          <a:sym typeface="Arial"/>
                        </a:rPr>
                        <a:t>Freeze</a:t>
                      </a:r>
                      <a:endParaRPr b="0" i="0" dirty="0">
                        <a:latin typeface="Tw Cen MT" panose="020B0602020104020603" pitchFamily="34" charset="77"/>
                      </a:endParaRPr>
                    </a:p>
                  </a:txBody>
                  <a:tcPr marL="91450" marR="91450" marT="45725" marB="45725"/>
                </a:tc>
                <a:extLst>
                  <a:ext uri="{0D108BD9-81ED-4DB2-BD59-A6C34878D82A}">
                    <a16:rowId xmlns:a16="http://schemas.microsoft.com/office/drawing/2014/main" val="10000"/>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Withdrawing</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Acting out</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Exhibiting numbness</a:t>
                      </a:r>
                      <a:endParaRPr b="0" i="0" dirty="0">
                        <a:latin typeface="Tw Cen MT" panose="020B0602020104020603" pitchFamily="34" charset="77"/>
                      </a:endParaRPr>
                    </a:p>
                  </a:txBody>
                  <a:tcPr marL="91450" marR="91450" marT="45725" marB="45725"/>
                </a:tc>
                <a:extLst>
                  <a:ext uri="{0D108BD9-81ED-4DB2-BD59-A6C34878D82A}">
                    <a16:rowId xmlns:a16="http://schemas.microsoft.com/office/drawing/2014/main" val="10001"/>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Fleeing the classroom</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Behaving aggressively</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Refusing to answer</a:t>
                      </a:r>
                      <a:endParaRPr b="0" i="0" dirty="0">
                        <a:latin typeface="Tw Cen MT" panose="020B0602020104020603" pitchFamily="34" charset="77"/>
                      </a:endParaRPr>
                    </a:p>
                  </a:txBody>
                  <a:tcPr marL="91450" marR="91450" marT="45725" marB="45725"/>
                </a:tc>
                <a:extLst>
                  <a:ext uri="{0D108BD9-81ED-4DB2-BD59-A6C34878D82A}">
                    <a16:rowId xmlns:a16="http://schemas.microsoft.com/office/drawing/2014/main" val="10002"/>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Skipping class</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Acting silly</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Refusing to get needs met</a:t>
                      </a:r>
                      <a:endParaRPr b="0" i="0" dirty="0">
                        <a:latin typeface="Tw Cen MT" panose="020B0602020104020603" pitchFamily="34" charset="77"/>
                      </a:endParaRPr>
                    </a:p>
                  </a:txBody>
                  <a:tcPr marL="91450" marR="91450" marT="45725" marB="45725"/>
                </a:tc>
                <a:extLst>
                  <a:ext uri="{0D108BD9-81ED-4DB2-BD59-A6C34878D82A}">
                    <a16:rowId xmlns:a16="http://schemas.microsoft.com/office/drawing/2014/main" val="10003"/>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Daydreaming</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Exhibiting defiance</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Giving a blank look</a:t>
                      </a:r>
                      <a:endParaRPr b="0" i="0" dirty="0">
                        <a:latin typeface="Tw Cen MT" panose="020B0602020104020603" pitchFamily="34" charset="77"/>
                      </a:endParaRPr>
                    </a:p>
                  </a:txBody>
                  <a:tcPr marL="91450" marR="91450" marT="45725" marB="45725"/>
                </a:tc>
                <a:extLst>
                  <a:ext uri="{0D108BD9-81ED-4DB2-BD59-A6C34878D82A}">
                    <a16:rowId xmlns:a16="http://schemas.microsoft.com/office/drawing/2014/main" val="10004"/>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Seeming to sleep</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Being hyperactive</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Feeling unable to move/act</a:t>
                      </a:r>
                      <a:endParaRPr b="0" i="0" dirty="0">
                        <a:latin typeface="Tw Cen MT" panose="020B0602020104020603" pitchFamily="34" charset="77"/>
                      </a:endParaRPr>
                    </a:p>
                  </a:txBody>
                  <a:tcPr marL="91450" marR="91450" marT="45725" marB="45725"/>
                </a:tc>
                <a:extLst>
                  <a:ext uri="{0D108BD9-81ED-4DB2-BD59-A6C34878D82A}">
                    <a16:rowId xmlns:a16="http://schemas.microsoft.com/office/drawing/2014/main" val="10005"/>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Avoiding others</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Arguing</a:t>
                      </a:r>
                      <a:endParaRPr b="0" i="0" dirty="0">
                        <a:latin typeface="Tw Cen MT" panose="020B0602020104020603" pitchFamily="34" charset="77"/>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extLst>
                  <a:ext uri="{0D108BD9-81ED-4DB2-BD59-A6C34878D82A}">
                    <a16:rowId xmlns:a16="http://schemas.microsoft.com/office/drawing/2014/main" val="10006"/>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Hiding or wandering</a:t>
                      </a:r>
                      <a:endParaRPr b="0" i="0" dirty="0">
                        <a:latin typeface="Tw Cen MT" panose="020B0602020104020603" pitchFamily="34" charset="77"/>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Screaming/yelling</a:t>
                      </a:r>
                      <a:endParaRPr b="0" i="0" dirty="0">
                        <a:latin typeface="Tw Cen MT" panose="020B0602020104020603" pitchFamily="34" charset="77"/>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extLst>
                  <a:ext uri="{0D108BD9-81ED-4DB2-BD59-A6C34878D82A}">
                    <a16:rowId xmlns:a16="http://schemas.microsoft.com/office/drawing/2014/main" val="10007"/>
                  </a:ext>
                </a:extLst>
              </a:tr>
              <a:tr h="323850">
                <a:tc>
                  <a:txBody>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latin typeface="Tw Cen MT" panose="020B0602020104020603" pitchFamily="34" charset="77"/>
                          <a:ea typeface="Arial"/>
                          <a:cs typeface="Arial"/>
                          <a:sym typeface="Arial"/>
                        </a:rPr>
                        <a:t>Becoming disengaged</a:t>
                      </a:r>
                      <a:endParaRPr b="0" i="0" dirty="0">
                        <a:latin typeface="Tw Cen MT" panose="020B0602020104020603" pitchFamily="34" charset="77"/>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extLst>
                  <a:ext uri="{0D108BD9-81ED-4DB2-BD59-A6C34878D82A}">
                    <a16:rowId xmlns:a16="http://schemas.microsoft.com/office/drawing/2014/main" val="10008"/>
                  </a:ext>
                </a:extLst>
              </a:tr>
              <a:tr h="323850">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extLst>
                  <a:ext uri="{0D108BD9-81ED-4DB2-BD59-A6C34878D82A}">
                    <a16:rowId xmlns:a16="http://schemas.microsoft.com/office/drawing/2014/main" val="10009"/>
                  </a:ext>
                </a:extLst>
              </a:tr>
              <a:tr h="323850">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extLst>
                  <a:ext uri="{0D108BD9-81ED-4DB2-BD59-A6C34878D82A}">
                    <a16:rowId xmlns:a16="http://schemas.microsoft.com/office/drawing/2014/main" val="10010"/>
                  </a:ext>
                </a:extLst>
              </a:tr>
              <a:tr h="323850">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tc>
                  <a:txBody>
                    <a:bodyPr/>
                    <a:lstStyle/>
                    <a:p>
                      <a:pPr marL="0" marR="0" lvl="0" indent="0" algn="l" rtl="0">
                        <a:spcBef>
                          <a:spcPts val="0"/>
                        </a:spcBef>
                        <a:spcAft>
                          <a:spcPts val="0"/>
                        </a:spcAft>
                        <a:buClr>
                          <a:schemeClr val="dk1"/>
                        </a:buClr>
                        <a:buSzPts val="450"/>
                        <a:buFont typeface="Arial"/>
                        <a:buNone/>
                      </a:pPr>
                      <a:endParaRPr sz="1800" b="0" i="0" u="none" strike="noStrike" cap="none" dirty="0">
                        <a:latin typeface="Tw Cen MT" panose="020B0602020104020603" pitchFamily="34" charset="77"/>
                        <a:ea typeface="Arial"/>
                        <a:cs typeface="Arial"/>
                        <a:sym typeface="Arial"/>
                      </a:endParaRPr>
                    </a:p>
                  </a:txBody>
                  <a:tcPr marL="91450" marR="91450" marT="45725" marB="45725"/>
                </a:tc>
                <a:extLst>
                  <a:ext uri="{0D108BD9-81ED-4DB2-BD59-A6C34878D82A}">
                    <a16:rowId xmlns:a16="http://schemas.microsoft.com/office/drawing/2014/main" val="10011"/>
                  </a:ext>
                </a:extLst>
              </a:tr>
            </a:tbl>
          </a:graphicData>
        </a:graphic>
      </p:graphicFrame>
      <p:sp>
        <p:nvSpPr>
          <p:cNvPr id="422" name="Shape 422"/>
          <p:cNvSpPr txBox="1"/>
          <p:nvPr/>
        </p:nvSpPr>
        <p:spPr>
          <a:xfrm>
            <a:off x="2819574" y="45600"/>
            <a:ext cx="6130383" cy="340811"/>
          </a:xfrm>
          <a:prstGeom prst="rect">
            <a:avLst/>
          </a:prstGeom>
          <a:noFill/>
          <a:ln>
            <a:noFill/>
          </a:ln>
        </p:spPr>
        <p:txBody>
          <a:bodyPr spcFirstLastPara="1" wrap="square" lIns="91425" tIns="45700" rIns="91425" bIns="45700" anchor="t" anchorCtr="0">
            <a:noAutofit/>
          </a:bodyPr>
          <a:lstStyle/>
          <a:p>
            <a:pPr algn="ctr">
              <a:buClr>
                <a:srgbClr val="1D2A53"/>
              </a:buClr>
              <a:buSzPts val="600"/>
            </a:pPr>
            <a:r>
              <a:rPr lang="en-US" sz="3600" dirty="0">
                <a:solidFill>
                  <a:srgbClr val="1D2A53"/>
                </a:solidFill>
                <a:latin typeface="Tw Cen MT" panose="020B0602020104020603" pitchFamily="34" charset="77"/>
                <a:sym typeface="Arial"/>
              </a:rPr>
              <a:t>What Flight, Fight, or Freeze</a:t>
            </a:r>
          </a:p>
          <a:p>
            <a:pPr algn="ctr">
              <a:buClr>
                <a:srgbClr val="1D2A53"/>
              </a:buClr>
              <a:buSzPts val="600"/>
            </a:pPr>
            <a:r>
              <a:rPr lang="en-US" sz="3600" dirty="0">
                <a:solidFill>
                  <a:srgbClr val="1D2A53"/>
                </a:solidFill>
                <a:latin typeface="Tw Cen MT" panose="020B0602020104020603" pitchFamily="34" charset="77"/>
                <a:sym typeface="Arial"/>
              </a:rPr>
              <a:t> Looks Like in the Classroom</a:t>
            </a:r>
            <a:endParaRPr sz="3600" dirty="0">
              <a:latin typeface="Tw Cen MT" panose="020B0602020104020603" pitchFamily="34" charset="77"/>
            </a:endParaRPr>
          </a:p>
        </p:txBody>
      </p:sp>
      <p:sp>
        <p:nvSpPr>
          <p:cNvPr id="423" name="Shape 423"/>
          <p:cNvSpPr txBox="1"/>
          <p:nvPr/>
        </p:nvSpPr>
        <p:spPr>
          <a:xfrm>
            <a:off x="2199249" y="5981404"/>
            <a:ext cx="7060418" cy="830996"/>
          </a:xfrm>
          <a:prstGeom prst="rect">
            <a:avLst/>
          </a:prstGeom>
          <a:solidFill>
            <a:srgbClr val="899BD6"/>
          </a:solidFill>
          <a:ln w="9525" cap="flat" cmpd="sng">
            <a:solidFill>
              <a:schemeClr val="dk2"/>
            </a:solidFill>
            <a:prstDash val="solid"/>
            <a:round/>
            <a:headEnd type="none" w="med" len="med"/>
            <a:tailEnd type="none" w="med" len="med"/>
          </a:ln>
        </p:spPr>
        <p:txBody>
          <a:bodyPr spcFirstLastPara="1" wrap="square" lIns="91425" tIns="45700" rIns="91425" bIns="45700" anchor="t" anchorCtr="0">
            <a:noAutofit/>
          </a:bodyPr>
          <a:lstStyle/>
          <a:p>
            <a:pPr algn="ctr">
              <a:buClr>
                <a:schemeClr val="dk2"/>
              </a:buClr>
              <a:buSzPts val="400"/>
            </a:pPr>
            <a:r>
              <a:rPr lang="en-US" sz="1600" dirty="0">
                <a:solidFill>
                  <a:schemeClr val="dk2"/>
                </a:solidFill>
                <a:latin typeface="Tw Cen MT" panose="020B0602020104020603" pitchFamily="34" charset="77"/>
                <a:sym typeface="Arial"/>
              </a:rPr>
              <a:t>Fostering Resilient Learners</a:t>
            </a:r>
            <a:endParaRPr dirty="0">
              <a:latin typeface="Tw Cen MT" panose="020B0602020104020603" pitchFamily="34" charset="77"/>
            </a:endParaRPr>
          </a:p>
          <a:p>
            <a:pPr algn="ctr">
              <a:buClr>
                <a:schemeClr val="dk2"/>
              </a:buClr>
              <a:buSzPts val="400"/>
            </a:pPr>
            <a:r>
              <a:rPr lang="en-US" sz="1600" dirty="0">
                <a:solidFill>
                  <a:schemeClr val="dk2"/>
                </a:solidFill>
                <a:latin typeface="Tw Cen MT" panose="020B0602020104020603" pitchFamily="34" charset="77"/>
                <a:sym typeface="Arial"/>
              </a:rPr>
              <a:t>Strategies for Creating a Trauma-Sensitive Classroom</a:t>
            </a:r>
            <a:endParaRPr dirty="0">
              <a:latin typeface="Tw Cen MT" panose="020B0602020104020603" pitchFamily="34" charset="77"/>
            </a:endParaRPr>
          </a:p>
          <a:p>
            <a:pPr algn="ctr">
              <a:buClr>
                <a:schemeClr val="dk2"/>
              </a:buClr>
              <a:buSzPts val="400"/>
            </a:pPr>
            <a:r>
              <a:rPr lang="en-US" sz="1600" dirty="0">
                <a:solidFill>
                  <a:schemeClr val="dk2"/>
                </a:solidFill>
                <a:latin typeface="Tw Cen MT" panose="020B0602020104020603" pitchFamily="34" charset="77"/>
                <a:sym typeface="Arial"/>
              </a:rPr>
              <a:t>Kristin </a:t>
            </a:r>
            <a:r>
              <a:rPr lang="en-US" sz="1600" dirty="0" err="1">
                <a:solidFill>
                  <a:schemeClr val="dk2"/>
                </a:solidFill>
                <a:latin typeface="Tw Cen MT" panose="020B0602020104020603" pitchFamily="34" charset="77"/>
                <a:sym typeface="Arial"/>
              </a:rPr>
              <a:t>Souers</a:t>
            </a:r>
            <a:r>
              <a:rPr lang="en-US" sz="1600" dirty="0">
                <a:solidFill>
                  <a:schemeClr val="dk2"/>
                </a:solidFill>
                <a:latin typeface="Tw Cen MT" panose="020B0602020104020603" pitchFamily="34" charset="77"/>
                <a:sym typeface="Arial"/>
              </a:rPr>
              <a:t> with Pete Hall</a:t>
            </a:r>
            <a:endParaRPr dirty="0">
              <a:latin typeface="Tw Cen MT" panose="020B0602020104020603" pitchFamily="34" charset="77"/>
            </a:endParaRPr>
          </a:p>
        </p:txBody>
      </p:sp>
    </p:spTree>
    <p:extLst>
      <p:ext uri="{BB962C8B-B14F-4D97-AF65-F5344CB8AC3E}">
        <p14:creationId xmlns:p14="http://schemas.microsoft.com/office/powerpoint/2010/main" val="3846665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1835701" y="322130"/>
            <a:ext cx="8520599" cy="763599"/>
          </a:xfrm>
          <a:prstGeom prst="rect">
            <a:avLst/>
          </a:prstGeom>
          <a:noFill/>
          <a:ln>
            <a:noFill/>
          </a:ln>
        </p:spPr>
        <p:txBody>
          <a:bodyPr spcFirstLastPara="1" vert="horz" wrap="square" lIns="91425" tIns="91425" rIns="91425" bIns="91425" rtlCol="0" anchor="t" anchorCtr="0">
            <a:noAutofit/>
          </a:bodyPr>
          <a:lstStyle/>
          <a:p>
            <a:pPr lvl="0">
              <a:buSzPts val="1100"/>
            </a:pPr>
            <a:r>
              <a:rPr lang="en-US" sz="3600" b="1" dirty="0">
                <a:solidFill>
                  <a:srgbClr val="1D2A53"/>
                </a:solidFill>
                <a:latin typeface="+mn-lt"/>
              </a:rPr>
              <a:t>Definition</a:t>
            </a:r>
            <a:br>
              <a:rPr lang="en-US" sz="3600" b="1" dirty="0">
                <a:solidFill>
                  <a:srgbClr val="1D2A53"/>
                </a:solidFill>
                <a:latin typeface="+mn-lt"/>
              </a:rPr>
            </a:br>
            <a:r>
              <a:rPr lang="en-US" sz="3600" b="1" dirty="0">
                <a:solidFill>
                  <a:srgbClr val="1D2A53"/>
                </a:solidFill>
                <a:latin typeface="+mn-lt"/>
              </a:rPr>
              <a:t>National Childhood </a:t>
            </a:r>
            <a:br>
              <a:rPr lang="en-US" sz="3600" b="1" dirty="0">
                <a:solidFill>
                  <a:srgbClr val="1D2A53"/>
                </a:solidFill>
                <a:latin typeface="+mn-lt"/>
              </a:rPr>
            </a:br>
            <a:r>
              <a:rPr lang="en-US" sz="3600" b="1" dirty="0">
                <a:solidFill>
                  <a:srgbClr val="1D2A53"/>
                </a:solidFill>
                <a:latin typeface="+mn-lt"/>
              </a:rPr>
              <a:t>Traumatic Stress Network (NCTSN) </a:t>
            </a:r>
            <a:br>
              <a:rPr lang="en-US" sz="3600" b="1" dirty="0">
                <a:solidFill>
                  <a:srgbClr val="1D2A53"/>
                </a:solidFill>
                <a:latin typeface="+mn-lt"/>
              </a:rPr>
            </a:br>
            <a:endParaRPr sz="3600" b="1" dirty="0">
              <a:latin typeface="+mn-lt"/>
            </a:endParaRPr>
          </a:p>
        </p:txBody>
      </p:sp>
      <p:sp>
        <p:nvSpPr>
          <p:cNvPr id="151" name="Shape 151"/>
          <p:cNvSpPr txBox="1">
            <a:spLocks noGrp="1"/>
          </p:cNvSpPr>
          <p:nvPr>
            <p:ph type="body" idx="1"/>
          </p:nvPr>
        </p:nvSpPr>
        <p:spPr>
          <a:xfrm>
            <a:off x="1835701" y="1536634"/>
            <a:ext cx="8520599" cy="4555199"/>
          </a:xfrm>
          <a:prstGeom prst="rect">
            <a:avLst/>
          </a:prstGeom>
          <a:noFill/>
          <a:ln>
            <a:noFill/>
          </a:ln>
        </p:spPr>
        <p:txBody>
          <a:bodyPr spcFirstLastPara="1" vert="horz" wrap="square" lIns="91425" tIns="91425" rIns="91425" bIns="91425" rtlCol="0" anchor="t" anchorCtr="0">
            <a:noAutofit/>
          </a:bodyPr>
          <a:lstStyle/>
          <a:p>
            <a:pPr marL="342900" indent="-342900">
              <a:buSzPts val="800"/>
              <a:buNone/>
            </a:pPr>
            <a:endParaRPr dirty="0">
              <a:solidFill>
                <a:srgbClr val="1D2A53"/>
              </a:solidFill>
            </a:endParaRPr>
          </a:p>
          <a:p>
            <a:pPr marL="342900" indent="-342900">
              <a:buSzPts val="800"/>
              <a:buNone/>
            </a:pPr>
            <a:endParaRPr dirty="0">
              <a:solidFill>
                <a:srgbClr val="1D2A53"/>
              </a:solidFill>
            </a:endParaRPr>
          </a:p>
          <a:p>
            <a:pPr marL="342900" indent="-342900" algn="ctr">
              <a:buSzPts val="800"/>
              <a:buNone/>
            </a:pPr>
            <a:r>
              <a:rPr lang="en-US" sz="2400" dirty="0">
                <a:solidFill>
                  <a:srgbClr val="1D2A53"/>
                </a:solidFill>
                <a:latin typeface="Arial" panose="020B0604020202020204" pitchFamily="34" charset="0"/>
                <a:cs typeface="Arial" panose="020B0604020202020204" pitchFamily="34" charset="0"/>
              </a:rPr>
              <a:t>“Trauma occurs when a child experiences an intense event that threatens or causes harm to his or her </a:t>
            </a:r>
            <a:br>
              <a:rPr lang="en-US" sz="2400" dirty="0">
                <a:solidFill>
                  <a:srgbClr val="1D2A53"/>
                </a:solidFill>
                <a:latin typeface="Arial" panose="020B0604020202020204" pitchFamily="34" charset="0"/>
                <a:cs typeface="Arial" panose="020B0604020202020204" pitchFamily="34" charset="0"/>
              </a:rPr>
            </a:br>
            <a:r>
              <a:rPr lang="en-US" sz="2400" dirty="0">
                <a:solidFill>
                  <a:srgbClr val="1D2A53"/>
                </a:solidFill>
                <a:latin typeface="Arial" panose="020B0604020202020204" pitchFamily="34" charset="0"/>
                <a:cs typeface="Arial" panose="020B0604020202020204" pitchFamily="34" charset="0"/>
              </a:rPr>
              <a:t>emotional and physical well-being.”  </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641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descr="WhyTraumaSensitiveYoga-Page.jpg"/>
          <p:cNvPicPr preferRelativeResize="0">
            <a:picLocks noGrp="1"/>
          </p:cNvPicPr>
          <p:nvPr>
            <p:ph type="body" idx="1"/>
          </p:nvPr>
        </p:nvPicPr>
        <p:blipFill rotWithShape="1">
          <a:blip r:embed="rId3">
            <a:alphaModFix/>
          </a:blip>
          <a:srcRect t="27890" b="26011"/>
          <a:stretch/>
        </p:blipFill>
        <p:spPr>
          <a:xfrm>
            <a:off x="3001566" y="312182"/>
            <a:ext cx="6598768" cy="1494694"/>
          </a:xfrm>
          <a:prstGeom prst="rect">
            <a:avLst/>
          </a:prstGeom>
          <a:noFill/>
          <a:ln>
            <a:noFill/>
          </a:ln>
        </p:spPr>
      </p:pic>
      <p:sp>
        <p:nvSpPr>
          <p:cNvPr id="144" name="Shape 144"/>
          <p:cNvSpPr/>
          <p:nvPr/>
        </p:nvSpPr>
        <p:spPr>
          <a:xfrm>
            <a:off x="1984030" y="1845085"/>
            <a:ext cx="6019222" cy="2202457"/>
          </a:xfrm>
          <a:prstGeom prst="rect">
            <a:avLst/>
          </a:prstGeom>
          <a:noFill/>
          <a:ln>
            <a:noFill/>
          </a:ln>
        </p:spPr>
        <p:txBody>
          <a:bodyPr spcFirstLastPara="1" wrap="square" lIns="91425" tIns="45700" rIns="91425" bIns="45700" anchor="t" anchorCtr="0">
            <a:noAutofit/>
          </a:bodyPr>
          <a:lstStyle/>
          <a:p>
            <a:pPr algn="ctr"/>
            <a:r>
              <a:rPr lang="en-US" sz="13800" dirty="0">
                <a:latin typeface="Charter Black"/>
                <a:cs typeface="Charter Black"/>
              </a:rPr>
              <a:t>T</a:t>
            </a:r>
            <a:endParaRPr lang="en-US" sz="9600" dirty="0">
              <a:latin typeface="Charter Black"/>
              <a:cs typeface="Charter Black"/>
            </a:endParaRPr>
          </a:p>
        </p:txBody>
      </p:sp>
      <p:sp>
        <p:nvSpPr>
          <p:cNvPr id="145" name="Shape 145"/>
          <p:cNvSpPr txBox="1"/>
          <p:nvPr/>
        </p:nvSpPr>
        <p:spPr>
          <a:xfrm>
            <a:off x="4878079" y="4060586"/>
            <a:ext cx="4037911" cy="2302753"/>
          </a:xfrm>
          <a:prstGeom prst="rect">
            <a:avLst/>
          </a:prstGeom>
          <a:noFill/>
          <a:ln>
            <a:noFill/>
          </a:ln>
        </p:spPr>
        <p:txBody>
          <a:bodyPr spcFirstLastPara="1" wrap="square" lIns="91425" tIns="45700" rIns="91425" bIns="45700" anchor="t" anchorCtr="0">
            <a:noAutofit/>
          </a:bodyPr>
          <a:lstStyle/>
          <a:p>
            <a:pPr>
              <a:buClr>
                <a:srgbClr val="1D2A53"/>
              </a:buClr>
              <a:buSzPts val="700"/>
            </a:pPr>
            <a:r>
              <a:rPr lang="en-US" sz="2800" dirty="0">
                <a:solidFill>
                  <a:srgbClr val="1D2A53"/>
                </a:solidFill>
                <a:latin typeface="Tw Cen MT"/>
                <a:ea typeface="Tw Cen MT"/>
                <a:cs typeface="Tw Cen MT"/>
                <a:sym typeface="Arial"/>
              </a:rPr>
              <a:t>Trauma</a:t>
            </a:r>
            <a:endParaRPr dirty="0">
              <a:latin typeface="Tw Cen MT"/>
              <a:ea typeface="Tw Cen MT"/>
              <a:cs typeface="Tw Cen MT"/>
            </a:endParaRPr>
          </a:p>
          <a:p>
            <a:pPr>
              <a:buClr>
                <a:srgbClr val="1D2A53"/>
              </a:buClr>
              <a:buSzPts val="700"/>
            </a:pPr>
            <a:r>
              <a:rPr lang="en-US" sz="2800" dirty="0">
                <a:solidFill>
                  <a:srgbClr val="1D2A53"/>
                </a:solidFill>
                <a:latin typeface="Tw Cen MT"/>
                <a:ea typeface="Tw Cen MT"/>
                <a:cs typeface="Tw Cen MT"/>
                <a:sym typeface="Arial"/>
              </a:rPr>
              <a:t>Adverse Experiences</a:t>
            </a:r>
            <a:endParaRPr sz="2800" dirty="0">
              <a:solidFill>
                <a:srgbClr val="1D2A53"/>
              </a:solidFill>
              <a:latin typeface="Tw Cen MT"/>
              <a:ea typeface="Tw Cen MT"/>
              <a:cs typeface="Tw Cen MT"/>
              <a:sym typeface="Arial"/>
            </a:endParaRPr>
          </a:p>
          <a:p>
            <a:pPr>
              <a:buClr>
                <a:srgbClr val="1D2A53"/>
              </a:buClr>
              <a:buSzPts val="700"/>
            </a:pPr>
            <a:r>
              <a:rPr lang="en-US" sz="2800" dirty="0">
                <a:solidFill>
                  <a:srgbClr val="1D2A53"/>
                </a:solidFill>
                <a:latin typeface="Tw Cen MT"/>
                <a:ea typeface="Tw Cen MT"/>
                <a:cs typeface="Tw Cen MT"/>
                <a:sym typeface="Arial"/>
              </a:rPr>
              <a:t>Chronic Stress</a:t>
            </a:r>
            <a:endParaRPr dirty="0">
              <a:latin typeface="Tw Cen MT"/>
              <a:ea typeface="Tw Cen MT"/>
              <a:cs typeface="Tw Cen MT"/>
            </a:endParaRPr>
          </a:p>
          <a:p>
            <a:pPr>
              <a:buClr>
                <a:srgbClr val="1D2A53"/>
              </a:buClr>
              <a:buSzPts val="700"/>
            </a:pPr>
            <a:r>
              <a:rPr lang="en-US" sz="2800" dirty="0">
                <a:solidFill>
                  <a:srgbClr val="1D2A53"/>
                </a:solidFill>
                <a:latin typeface="Tw Cen MT"/>
                <a:ea typeface="Tw Cen MT"/>
                <a:cs typeface="Tw Cen MT"/>
                <a:sym typeface="Arial"/>
              </a:rPr>
              <a:t>Toxic Stress</a:t>
            </a:r>
            <a:endParaRPr dirty="0">
              <a:latin typeface="Tw Cen MT"/>
              <a:ea typeface="Tw Cen MT"/>
              <a:cs typeface="Tw Cen MT"/>
            </a:endParaRPr>
          </a:p>
        </p:txBody>
      </p:sp>
      <p:sp>
        <p:nvSpPr>
          <p:cNvPr id="6" name="Shape 144"/>
          <p:cNvSpPr/>
          <p:nvPr/>
        </p:nvSpPr>
        <p:spPr>
          <a:xfrm>
            <a:off x="3945757" y="1857667"/>
            <a:ext cx="4710387" cy="1723549"/>
          </a:xfrm>
          <a:prstGeom prst="rect">
            <a:avLst/>
          </a:prstGeom>
          <a:noFill/>
          <a:ln>
            <a:noFill/>
          </a:ln>
        </p:spPr>
        <p:txBody>
          <a:bodyPr spcFirstLastPara="1" wrap="square" lIns="91425" tIns="45700" rIns="91425" bIns="45700" anchor="t" anchorCtr="0">
            <a:noAutofit/>
          </a:bodyPr>
          <a:lstStyle/>
          <a:p>
            <a:pPr algn="ctr"/>
            <a:r>
              <a:rPr lang="en-US" sz="13800" dirty="0">
                <a:latin typeface="Charter Black"/>
                <a:cs typeface="Charter Black"/>
              </a:rPr>
              <a:t>t</a:t>
            </a:r>
            <a:endParaRPr lang="en-US" sz="9600" dirty="0">
              <a:latin typeface="Charter Black"/>
              <a:cs typeface="Charter Black"/>
            </a:endParaRPr>
          </a:p>
        </p:txBody>
      </p:sp>
    </p:spTree>
    <p:extLst>
      <p:ext uri="{BB962C8B-B14F-4D97-AF65-F5344CB8AC3E}">
        <p14:creationId xmlns:p14="http://schemas.microsoft.com/office/powerpoint/2010/main" val="404578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dissolv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Effect transition="in" filter="fade">
                                      <p:cBhvr>
                                        <p:cTn id="17" dur="1000"/>
                                        <p:tgtEl>
                                          <p:spTgt spid="14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
                                            <p:txEl>
                                              <p:pRg st="1" end="1"/>
                                            </p:txEl>
                                          </p:spTgt>
                                        </p:tgtEl>
                                        <p:attrNameLst>
                                          <p:attrName>style.visibility</p:attrName>
                                        </p:attrNameLst>
                                      </p:cBhvr>
                                      <p:to>
                                        <p:strVal val="visible"/>
                                      </p:to>
                                    </p:set>
                                    <p:animEffect transition="in" filter="fade">
                                      <p:cBhvr>
                                        <p:cTn id="22" dur="1000"/>
                                        <p:tgtEl>
                                          <p:spTgt spid="14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5">
                                            <p:txEl>
                                              <p:pRg st="2" end="2"/>
                                            </p:txEl>
                                          </p:spTgt>
                                        </p:tgtEl>
                                        <p:attrNameLst>
                                          <p:attrName>style.visibility</p:attrName>
                                        </p:attrNameLst>
                                      </p:cBhvr>
                                      <p:to>
                                        <p:strVal val="visible"/>
                                      </p:to>
                                    </p:set>
                                    <p:animEffect transition="in" filter="fade">
                                      <p:cBhvr>
                                        <p:cTn id="27" dur="1000"/>
                                        <p:tgtEl>
                                          <p:spTgt spid="14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5">
                                            <p:txEl>
                                              <p:pRg st="3" end="3"/>
                                            </p:txEl>
                                          </p:spTgt>
                                        </p:tgtEl>
                                        <p:attrNameLst>
                                          <p:attrName>style.visibility</p:attrName>
                                        </p:attrNameLst>
                                      </p:cBhvr>
                                      <p:to>
                                        <p:strVal val="visible"/>
                                      </p:to>
                                    </p:set>
                                    <p:animEffect transition="in" filter="fade">
                                      <p:cBhvr>
                                        <p:cTn id="32" dur="1000"/>
                                        <p:tgtEl>
                                          <p:spTgt spid="1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2130612" y="140168"/>
            <a:ext cx="8229600" cy="1143000"/>
          </a:xfrm>
          <a:prstGeom prst="rect">
            <a:avLst/>
          </a:prstGeom>
          <a:noFill/>
          <a:ln>
            <a:noFill/>
          </a:ln>
        </p:spPr>
        <p:txBody>
          <a:bodyPr spcFirstLastPara="1" vert="horz" wrap="square" lIns="91425" tIns="45700" rIns="91425" bIns="45700" rtlCol="0" anchor="ctr" anchorCtr="0">
            <a:noAutofit/>
          </a:bodyPr>
          <a:lstStyle/>
          <a:p>
            <a:pPr>
              <a:buSzPts val="3800"/>
            </a:pPr>
            <a:r>
              <a:rPr lang="en-US" sz="3600" b="1" dirty="0">
                <a:solidFill>
                  <a:schemeClr val="tx1"/>
                </a:solidFill>
                <a:latin typeface="Arial" panose="020B0604020202020204" pitchFamily="34" charset="0"/>
                <a:ea typeface="Palatino Linotype"/>
                <a:cs typeface="Arial" panose="020B0604020202020204" pitchFamily="34" charset="0"/>
                <a:sym typeface="Palatino Linotype"/>
              </a:rPr>
              <a:t>What we are really talking about?</a:t>
            </a:r>
            <a:endParaRPr sz="3600" b="1" dirty="0">
              <a:solidFill>
                <a:schemeClr val="tx1"/>
              </a:solidFill>
              <a:latin typeface="Arial" panose="020B0604020202020204" pitchFamily="34" charset="0"/>
              <a:ea typeface="Palatino Linotype"/>
              <a:cs typeface="Arial" panose="020B0604020202020204" pitchFamily="34" charset="0"/>
              <a:sym typeface="Palatino Linotype"/>
            </a:endParaRPr>
          </a:p>
        </p:txBody>
      </p:sp>
      <p:sp>
        <p:nvSpPr>
          <p:cNvPr id="158" name="Shape 158"/>
          <p:cNvSpPr txBox="1">
            <a:spLocks noGrp="1"/>
          </p:cNvSpPr>
          <p:nvPr>
            <p:ph type="body" idx="1"/>
          </p:nvPr>
        </p:nvSpPr>
        <p:spPr>
          <a:xfrm>
            <a:off x="1981200" y="1385983"/>
            <a:ext cx="8001000" cy="5105400"/>
          </a:xfrm>
          <a:prstGeom prst="rect">
            <a:avLst/>
          </a:prstGeom>
          <a:noFill/>
          <a:ln>
            <a:noFill/>
          </a:ln>
        </p:spPr>
        <p:txBody>
          <a:bodyPr spcFirstLastPara="1" vert="horz" wrap="square" lIns="91425" tIns="45700" rIns="91425" bIns="45700" rtlCol="0" anchor="t" anchorCtr="0">
            <a:noAutofit/>
          </a:bodyPr>
          <a:lstStyle/>
          <a:p>
            <a:pPr marL="111125" lvl="1" indent="-9525" algn="ctr">
              <a:lnSpc>
                <a:spcPct val="110000"/>
              </a:lnSpc>
              <a:spcBef>
                <a:spcPts val="0"/>
              </a:spcBef>
              <a:buSzPts val="2960"/>
              <a:buNone/>
            </a:pPr>
            <a:r>
              <a:rPr lang="en-US" sz="2400" dirty="0">
                <a:solidFill>
                  <a:schemeClr val="tx1"/>
                </a:solidFill>
                <a:latin typeface="+mn-lt"/>
                <a:ea typeface="Palatino Linotype"/>
                <a:cs typeface="Tw Cen MT"/>
                <a:sym typeface="Palatino Linotype"/>
              </a:rPr>
              <a:t>Extreme or chronic stress that overwhelms a person’s ability to cope &amp; results in feeling vulnerable, helpless &amp; afraid</a:t>
            </a:r>
            <a:br>
              <a:rPr lang="en-US" sz="2400" dirty="0">
                <a:solidFill>
                  <a:schemeClr val="tx1"/>
                </a:solidFill>
                <a:latin typeface="+mn-lt"/>
                <a:ea typeface="Palatino Linotype"/>
                <a:cs typeface="Tw Cen MT"/>
                <a:sym typeface="Palatino Linotype"/>
              </a:rPr>
            </a:br>
            <a:endParaRPr sz="2400" dirty="0">
              <a:solidFill>
                <a:schemeClr val="tx1"/>
              </a:solidFill>
              <a:latin typeface="+mn-lt"/>
              <a:ea typeface="Tw Cen MT"/>
              <a:cs typeface="Tw Cen MT"/>
            </a:endParaRPr>
          </a:p>
          <a:p>
            <a:pPr marL="285750" indent="-285750">
              <a:lnSpc>
                <a:spcPct val="110000"/>
              </a:lnSpc>
              <a:spcBef>
                <a:spcPts val="518"/>
              </a:spcBef>
              <a:buClr>
                <a:schemeClr val="lt1"/>
              </a:buClr>
              <a:buSzPts val="2590"/>
            </a:pPr>
            <a:r>
              <a:rPr lang="en-US" sz="2400" dirty="0">
                <a:solidFill>
                  <a:schemeClr val="tx1"/>
                </a:solidFill>
                <a:latin typeface="+mn-lt"/>
                <a:ea typeface="Palatino Linotype"/>
                <a:sym typeface="Palatino Linotype"/>
              </a:rPr>
              <a:t>Can result from </a:t>
            </a:r>
            <a:r>
              <a:rPr lang="en-US" sz="2400" b="1" dirty="0">
                <a:solidFill>
                  <a:schemeClr val="tx1"/>
                </a:solidFill>
                <a:latin typeface="+mn-lt"/>
                <a:ea typeface="Palatino Linotype"/>
                <a:sym typeface="Palatino Linotype"/>
              </a:rPr>
              <a:t>one event </a:t>
            </a:r>
            <a:r>
              <a:rPr lang="en-US" sz="2400" dirty="0">
                <a:solidFill>
                  <a:schemeClr val="tx1"/>
                </a:solidFill>
                <a:latin typeface="+mn-lt"/>
                <a:ea typeface="Palatino Linotype"/>
                <a:sym typeface="Palatino Linotype"/>
              </a:rPr>
              <a:t>or a </a:t>
            </a:r>
            <a:r>
              <a:rPr lang="en-US" sz="2400" b="1" dirty="0">
                <a:solidFill>
                  <a:schemeClr val="tx1"/>
                </a:solidFill>
                <a:latin typeface="+mn-lt"/>
                <a:ea typeface="Palatino Linotype"/>
                <a:sym typeface="Palatino Linotype"/>
              </a:rPr>
              <a:t>series of events</a:t>
            </a:r>
            <a:endParaRPr sz="2400" b="1" dirty="0">
              <a:solidFill>
                <a:schemeClr val="tx1"/>
              </a:solidFill>
              <a:latin typeface="+mn-lt"/>
            </a:endParaRPr>
          </a:p>
          <a:p>
            <a:pPr marL="285750" indent="-285750">
              <a:lnSpc>
                <a:spcPct val="110000"/>
              </a:lnSpc>
              <a:spcBef>
                <a:spcPts val="518"/>
              </a:spcBef>
              <a:buClr>
                <a:schemeClr val="lt1"/>
              </a:buClr>
              <a:buSzPts val="2590"/>
            </a:pPr>
            <a:r>
              <a:rPr lang="en-US" sz="2400" dirty="0">
                <a:solidFill>
                  <a:schemeClr val="tx1"/>
                </a:solidFill>
                <a:latin typeface="+mn-lt"/>
                <a:ea typeface="Palatino Linotype"/>
                <a:sym typeface="Palatino Linotype"/>
              </a:rPr>
              <a:t>Event(s) may be </a:t>
            </a:r>
            <a:r>
              <a:rPr lang="en-US" sz="2400" b="1" dirty="0">
                <a:solidFill>
                  <a:schemeClr val="tx1"/>
                </a:solidFill>
                <a:latin typeface="+mn-lt"/>
                <a:ea typeface="Palatino Linotype"/>
                <a:sym typeface="Palatino Linotype"/>
              </a:rPr>
              <a:t>witnessed</a:t>
            </a:r>
            <a:r>
              <a:rPr lang="en-US" sz="2400" dirty="0">
                <a:solidFill>
                  <a:schemeClr val="tx1"/>
                </a:solidFill>
                <a:latin typeface="+mn-lt"/>
                <a:ea typeface="Palatino Linotype"/>
                <a:sym typeface="Palatino Linotype"/>
              </a:rPr>
              <a:t> or </a:t>
            </a:r>
            <a:r>
              <a:rPr lang="en-US" sz="2400" b="1" dirty="0">
                <a:solidFill>
                  <a:schemeClr val="tx1"/>
                </a:solidFill>
                <a:latin typeface="+mn-lt"/>
                <a:ea typeface="Palatino Linotype"/>
                <a:sym typeface="Palatino Linotype"/>
              </a:rPr>
              <a:t>experienced directly</a:t>
            </a:r>
            <a:endParaRPr sz="2400" b="1" dirty="0">
              <a:solidFill>
                <a:schemeClr val="tx1"/>
              </a:solidFill>
              <a:latin typeface="+mn-lt"/>
            </a:endParaRPr>
          </a:p>
          <a:p>
            <a:pPr marL="285750" indent="-285750">
              <a:lnSpc>
                <a:spcPct val="110000"/>
              </a:lnSpc>
              <a:spcBef>
                <a:spcPts val="518"/>
              </a:spcBef>
              <a:buClr>
                <a:schemeClr val="lt1"/>
              </a:buClr>
              <a:buSzPts val="2590"/>
            </a:pPr>
            <a:r>
              <a:rPr lang="en-US" sz="2400" dirty="0">
                <a:solidFill>
                  <a:schemeClr val="tx1"/>
                </a:solidFill>
                <a:latin typeface="+mn-lt"/>
                <a:ea typeface="Palatino Linotype"/>
                <a:sym typeface="Palatino Linotype"/>
              </a:rPr>
              <a:t>Experience is </a:t>
            </a:r>
            <a:r>
              <a:rPr lang="en-US" sz="2400" b="1" dirty="0">
                <a:solidFill>
                  <a:schemeClr val="tx1"/>
                </a:solidFill>
                <a:latin typeface="+mn-lt"/>
                <a:ea typeface="Palatino Linotype"/>
                <a:sym typeface="Palatino Linotype"/>
              </a:rPr>
              <a:t>subjective</a:t>
            </a:r>
            <a:endParaRPr sz="2400" b="1" dirty="0">
              <a:solidFill>
                <a:schemeClr val="tx1"/>
              </a:solidFill>
              <a:latin typeface="+mn-lt"/>
            </a:endParaRPr>
          </a:p>
          <a:p>
            <a:pPr marL="285750" indent="-285750">
              <a:lnSpc>
                <a:spcPct val="110000"/>
              </a:lnSpc>
              <a:spcBef>
                <a:spcPts val="518"/>
              </a:spcBef>
              <a:buClr>
                <a:schemeClr val="lt1"/>
              </a:buClr>
              <a:buSzPts val="2590"/>
            </a:pPr>
            <a:r>
              <a:rPr lang="en-US" sz="2400" dirty="0">
                <a:solidFill>
                  <a:schemeClr val="tx1"/>
                </a:solidFill>
                <a:latin typeface="+mn-lt"/>
                <a:ea typeface="Palatino Linotype"/>
                <a:sym typeface="Palatino Linotype"/>
              </a:rPr>
              <a:t>Often </a:t>
            </a:r>
            <a:r>
              <a:rPr lang="en-US" sz="2400" b="1" dirty="0">
                <a:solidFill>
                  <a:schemeClr val="tx1"/>
                </a:solidFill>
                <a:latin typeface="+mn-lt"/>
                <a:ea typeface="Palatino Linotype"/>
                <a:sym typeface="Palatino Linotype"/>
              </a:rPr>
              <a:t>interferes</a:t>
            </a:r>
            <a:r>
              <a:rPr lang="en-US" sz="2400" dirty="0">
                <a:solidFill>
                  <a:schemeClr val="tx1"/>
                </a:solidFill>
                <a:latin typeface="+mn-lt"/>
                <a:ea typeface="Palatino Linotype"/>
                <a:sym typeface="Palatino Linotype"/>
              </a:rPr>
              <a:t> with relationships; self regulation; &amp; fundamental beliefs about oneself, others &amp; one’s place in the world</a:t>
            </a:r>
            <a:endParaRPr sz="2400" dirty="0">
              <a:solidFill>
                <a:schemeClr val="tx1"/>
              </a:solidFill>
              <a:latin typeface="+mn-lt"/>
            </a:endParaRPr>
          </a:p>
          <a:p>
            <a:pPr marL="796925" lvl="2" indent="-97155">
              <a:spcBef>
                <a:spcPts val="444"/>
              </a:spcBef>
              <a:buSzPts val="2220"/>
              <a:buNone/>
            </a:pPr>
            <a:endParaRPr sz="2220" dirty="0">
              <a:latin typeface="Tw Cen MT"/>
              <a:ea typeface="Tw Cen MT"/>
              <a:cs typeface="Tw Cen MT"/>
            </a:endParaRPr>
          </a:p>
        </p:txBody>
      </p:sp>
    </p:spTree>
    <p:extLst>
      <p:ext uri="{BB962C8B-B14F-4D97-AF65-F5344CB8AC3E}">
        <p14:creationId xmlns:p14="http://schemas.microsoft.com/office/powerpoint/2010/main" val="40651073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8">
                                            <p:txEl>
                                              <p:pRg st="1" end="1"/>
                                            </p:txEl>
                                          </p:spTgt>
                                        </p:tgtEl>
                                        <p:attrNameLst>
                                          <p:attrName>style.visibility</p:attrName>
                                        </p:attrNameLst>
                                      </p:cBhvr>
                                      <p:to>
                                        <p:strVal val="visible"/>
                                      </p:to>
                                    </p:set>
                                    <p:animEffect transition="in" filter="dissolve">
                                      <p:cBhvr>
                                        <p:cTn id="7" dur="500"/>
                                        <p:tgtEl>
                                          <p:spTgt spid="1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dissolve">
                                      <p:cBhvr>
                                        <p:cTn id="12" dur="5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8">
                                            <p:txEl>
                                              <p:pRg st="3" end="3"/>
                                            </p:txEl>
                                          </p:spTgt>
                                        </p:tgtEl>
                                        <p:attrNameLst>
                                          <p:attrName>style.visibility</p:attrName>
                                        </p:attrNameLst>
                                      </p:cBhvr>
                                      <p:to>
                                        <p:strVal val="visible"/>
                                      </p:to>
                                    </p:set>
                                    <p:animEffect transition="in" filter="dissolve">
                                      <p:cBhvr>
                                        <p:cTn id="17" dur="500"/>
                                        <p:tgtEl>
                                          <p:spTgt spid="15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8">
                                            <p:txEl>
                                              <p:pRg st="4" end="4"/>
                                            </p:txEl>
                                          </p:spTgt>
                                        </p:tgtEl>
                                        <p:attrNameLst>
                                          <p:attrName>style.visibility</p:attrName>
                                        </p:attrNameLst>
                                      </p:cBhvr>
                                      <p:to>
                                        <p:strVal val="visible"/>
                                      </p:to>
                                    </p:set>
                                    <p:animEffect transition="in" filter="dissolve">
                                      <p:cBhvr>
                                        <p:cTn id="22" dur="500"/>
                                        <p:tgtEl>
                                          <p:spTgt spid="1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E032C5-3798-0D4B-B6F8-B4A0F0A10650}"/>
              </a:ext>
            </a:extLst>
          </p:cNvPr>
          <p:cNvSpPr>
            <a:spLocks noGrp="1"/>
          </p:cNvSpPr>
          <p:nvPr>
            <p:ph type="ctrTitle"/>
          </p:nvPr>
        </p:nvSpPr>
        <p:spPr>
          <a:xfrm>
            <a:off x="810001" y="3429000"/>
            <a:ext cx="10572000" cy="991198"/>
          </a:xfrm>
        </p:spPr>
        <p:txBody>
          <a:bodyPr/>
          <a:lstStyle/>
          <a:p>
            <a:r>
              <a:rPr lang="en-US" dirty="0"/>
              <a:t>INTRODUCTIONS</a:t>
            </a:r>
            <a:br>
              <a:rPr lang="en-US" dirty="0"/>
            </a:br>
            <a:r>
              <a:rPr lang="en-US" dirty="0"/>
              <a:t>GETTING STARTED</a:t>
            </a:r>
          </a:p>
        </p:txBody>
      </p:sp>
    </p:spTree>
    <p:extLst>
      <p:ext uri="{BB962C8B-B14F-4D97-AF65-F5344CB8AC3E}">
        <p14:creationId xmlns:p14="http://schemas.microsoft.com/office/powerpoint/2010/main" val="413141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3189320" y="637286"/>
            <a:ext cx="4971500" cy="4002192"/>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4440"/>
              <a:buNone/>
            </a:pPr>
            <a:endParaRPr sz="4440" dirty="0">
              <a:sym typeface="Arial"/>
            </a:endParaRPr>
          </a:p>
          <a:p>
            <a:pPr marL="0" indent="0" algn="ctr">
              <a:spcBef>
                <a:spcPts val="999"/>
              </a:spcBef>
              <a:buClr>
                <a:schemeClr val="dk1"/>
              </a:buClr>
              <a:buSzPts val="4995"/>
              <a:buNone/>
            </a:pPr>
            <a:r>
              <a:rPr lang="en-US" sz="3600" b="1" dirty="0">
                <a:sym typeface="Arial"/>
              </a:rPr>
              <a:t>We do not get to decide what is stressful or traumatic for someone else.</a:t>
            </a:r>
            <a:endParaRPr sz="3600" b="1" dirty="0">
              <a:sym typeface="Arial"/>
            </a:endParaRPr>
          </a:p>
        </p:txBody>
      </p:sp>
      <p:sp>
        <p:nvSpPr>
          <p:cNvPr id="4" name="Shape 213"/>
          <p:cNvSpPr txBox="1">
            <a:spLocks/>
          </p:cNvSpPr>
          <p:nvPr/>
        </p:nvSpPr>
        <p:spPr>
          <a:xfrm>
            <a:off x="1895150" y="5490398"/>
            <a:ext cx="7559840" cy="11005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Noto Sans Symbols"/>
              <a:buChar char="▪"/>
              <a:defRPr sz="3200" b="0" i="0" u="none" strike="noStrike" cap="none">
                <a:solidFill>
                  <a:schemeClr val="dk2"/>
                </a:solidFill>
                <a:latin typeface="Tw Cen MT"/>
                <a:ea typeface="Tw Cen MT"/>
                <a:cs typeface="Tw Cen MT"/>
                <a:sym typeface="Arial"/>
              </a:defRPr>
            </a:lvl1pPr>
            <a:lvl2pPr marL="914400" marR="0" lvl="1" indent="-406400" algn="l" rtl="0">
              <a:lnSpc>
                <a:spcPct val="100000"/>
              </a:lnSpc>
              <a:spcBef>
                <a:spcPts val="560"/>
              </a:spcBef>
              <a:spcAft>
                <a:spcPts val="0"/>
              </a:spcAft>
              <a:buClr>
                <a:schemeClr val="lt1"/>
              </a:buClr>
              <a:buSzPts val="2800"/>
              <a:buFont typeface="Noto Sans Symbols"/>
              <a:buChar char="▪"/>
              <a:defRPr sz="2800" b="0" i="0" u="none" strike="noStrike" cap="none">
                <a:solidFill>
                  <a:schemeClr val="dk2"/>
                </a:solidFill>
                <a:latin typeface="Arial"/>
                <a:ea typeface="Arial"/>
                <a:cs typeface="Arial"/>
                <a:sym typeface="Arial"/>
              </a:defRPr>
            </a:lvl2pPr>
            <a:lvl3pPr marL="1371600" marR="0" lvl="2" indent="-381000" algn="l" rtl="0">
              <a:lnSpc>
                <a:spcPct val="100000"/>
              </a:lnSpc>
              <a:spcBef>
                <a:spcPts val="480"/>
              </a:spcBef>
              <a:spcAft>
                <a:spcPts val="0"/>
              </a:spcAft>
              <a:buClr>
                <a:schemeClr val="accent2"/>
              </a:buClr>
              <a:buSzPts val="2400"/>
              <a:buFont typeface="Noto Sans Symbols"/>
              <a:buChar char="▪"/>
              <a:defRPr sz="2400" b="0" i="0" u="none" strike="noStrike" cap="none">
                <a:solidFill>
                  <a:schemeClr val="dk2"/>
                </a:solidFill>
                <a:latin typeface="Arial"/>
                <a:ea typeface="Arial"/>
                <a:cs typeface="Arial"/>
                <a:sym typeface="Arial"/>
              </a:defRPr>
            </a:lvl3pPr>
            <a:lvl4pPr marL="1828800" marR="0" lvl="3"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999"/>
              </a:spcBef>
              <a:buSzPts val="4995"/>
              <a:buNone/>
            </a:pPr>
            <a:r>
              <a:rPr lang="en-US" b="1" dirty="0">
                <a:solidFill>
                  <a:schemeClr val="tx1"/>
                </a:solidFill>
              </a:rPr>
              <a:t>“Everyone responds to stress differently.”</a:t>
            </a:r>
            <a:br>
              <a:rPr lang="en-US" b="1" dirty="0">
                <a:solidFill>
                  <a:schemeClr val="tx1"/>
                </a:solidFill>
              </a:rPr>
            </a:br>
            <a:r>
              <a:rPr lang="en-US" sz="2400" b="1" dirty="0">
                <a:solidFill>
                  <a:schemeClr val="tx1"/>
                </a:solidFill>
              </a:rPr>
              <a:t>(Hans </a:t>
            </a:r>
            <a:r>
              <a:rPr lang="en-US" sz="2400" b="1" dirty="0" err="1">
                <a:solidFill>
                  <a:schemeClr val="tx1"/>
                </a:solidFill>
              </a:rPr>
              <a:t>Selve</a:t>
            </a:r>
            <a:r>
              <a:rPr lang="en-US" sz="2400" b="1" dirty="0">
                <a:solidFill>
                  <a:schemeClr val="tx1"/>
                </a:solidFill>
              </a:rPr>
              <a:t>)</a:t>
            </a:r>
          </a:p>
        </p:txBody>
      </p:sp>
    </p:spTree>
    <p:extLst>
      <p:ext uri="{BB962C8B-B14F-4D97-AF65-F5344CB8AC3E}">
        <p14:creationId xmlns:p14="http://schemas.microsoft.com/office/powerpoint/2010/main" val="958730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159760" y="350816"/>
            <a:ext cx="6987106" cy="915357"/>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2"/>
              </a:buClr>
              <a:buSzPts val="4400"/>
            </a:pPr>
            <a:r>
              <a:rPr lang="en-US" sz="3600" dirty="0">
                <a:solidFill>
                  <a:schemeClr val="dk2"/>
                </a:solidFill>
                <a:ea typeface="Arial"/>
                <a:sym typeface="Arial"/>
              </a:rPr>
              <a:t>ALWAYS ON GUARD</a:t>
            </a:r>
            <a:endParaRPr sz="3600" dirty="0">
              <a:solidFill>
                <a:schemeClr val="dk2"/>
              </a:solidFill>
              <a:ea typeface="Arial"/>
              <a:sym typeface="Arial"/>
            </a:endParaRPr>
          </a:p>
        </p:txBody>
      </p:sp>
      <p:pic>
        <p:nvPicPr>
          <p:cNvPr id="3" name="Picture 2">
            <a:extLst>
              <a:ext uri="{FF2B5EF4-FFF2-40B4-BE49-F238E27FC236}">
                <a16:creationId xmlns:a16="http://schemas.microsoft.com/office/drawing/2014/main" id="{B5748D4E-925D-DD46-BCED-22DF889BA96F}"/>
              </a:ext>
            </a:extLst>
          </p:cNvPr>
          <p:cNvPicPr>
            <a:picLocks noChangeAspect="1"/>
          </p:cNvPicPr>
          <p:nvPr/>
        </p:nvPicPr>
        <p:blipFill>
          <a:blip r:embed="rId3"/>
          <a:stretch>
            <a:fillRect/>
          </a:stretch>
        </p:blipFill>
        <p:spPr>
          <a:xfrm>
            <a:off x="6327494" y="1632030"/>
            <a:ext cx="3365028" cy="5042061"/>
          </a:xfrm>
          <a:prstGeom prst="rect">
            <a:avLst/>
          </a:prstGeom>
        </p:spPr>
      </p:pic>
      <p:pic>
        <p:nvPicPr>
          <p:cNvPr id="5" name="Picture 4">
            <a:extLst>
              <a:ext uri="{FF2B5EF4-FFF2-40B4-BE49-F238E27FC236}">
                <a16:creationId xmlns:a16="http://schemas.microsoft.com/office/drawing/2014/main" id="{1D159B7D-D512-8B40-A838-E82CACA3AF92}"/>
              </a:ext>
            </a:extLst>
          </p:cNvPr>
          <p:cNvPicPr>
            <a:picLocks noChangeAspect="1"/>
          </p:cNvPicPr>
          <p:nvPr/>
        </p:nvPicPr>
        <p:blipFill>
          <a:blip r:embed="rId4"/>
          <a:stretch>
            <a:fillRect/>
          </a:stretch>
        </p:blipFill>
        <p:spPr>
          <a:xfrm>
            <a:off x="1687493" y="1516283"/>
            <a:ext cx="4177014" cy="2784676"/>
          </a:xfrm>
          <a:prstGeom prst="rect">
            <a:avLst/>
          </a:prstGeom>
        </p:spPr>
      </p:pic>
    </p:spTree>
    <p:extLst>
      <p:ext uri="{BB962C8B-B14F-4D97-AF65-F5344CB8AC3E}">
        <p14:creationId xmlns:p14="http://schemas.microsoft.com/office/powerpoint/2010/main" val="3145316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0"/>
          <p:cNvSpPr txBox="1">
            <a:spLocks noGrp="1"/>
          </p:cNvSpPr>
          <p:nvPr>
            <p:ph type="title"/>
          </p:nvPr>
        </p:nvSpPr>
        <p:spPr>
          <a:xfrm>
            <a:off x="1967984" y="101668"/>
            <a:ext cx="8520599" cy="763599"/>
          </a:xfrm>
          <a:prstGeom prst="rect">
            <a:avLst/>
          </a:prstGeom>
          <a:noFill/>
          <a:ln>
            <a:noFill/>
          </a:ln>
        </p:spPr>
        <p:txBody>
          <a:bodyPr spcFirstLastPara="1" vert="horz" wrap="square" lIns="91425" tIns="91425" rIns="91425" bIns="91425" rtlCol="0" anchor="t" anchorCtr="0">
            <a:noAutofit/>
          </a:bodyPr>
          <a:lstStyle/>
          <a:p>
            <a:pPr>
              <a:lnSpc>
                <a:spcPct val="100000"/>
              </a:lnSpc>
              <a:buSzPts val="1100"/>
            </a:pPr>
            <a:r>
              <a:rPr lang="en-US" sz="3600" b="1" dirty="0">
                <a:solidFill>
                  <a:srgbClr val="1D2A53"/>
                </a:solidFill>
                <a:latin typeface="Twentieth Century"/>
                <a:ea typeface="Twentieth Century"/>
                <a:cs typeface="Twentieth Century"/>
                <a:sym typeface="Twentieth Century"/>
              </a:rPr>
              <a:t>Study Findings</a:t>
            </a:r>
            <a:br>
              <a:rPr lang="en-US" dirty="0">
                <a:solidFill>
                  <a:srgbClr val="1D2A53"/>
                </a:solidFill>
              </a:rPr>
            </a:br>
            <a:r>
              <a:rPr lang="en-US" sz="1050" dirty="0">
                <a:solidFill>
                  <a:srgbClr val="1D2A53"/>
                </a:solidFill>
              </a:rPr>
              <a:t>Source:  Adverse Childhood Experiences (ACE) Study.  Information available at:  </a:t>
            </a:r>
            <a:r>
              <a:rPr lang="en-US" sz="1050" u="sng" dirty="0">
                <a:solidFill>
                  <a:schemeClr val="hlink"/>
                </a:solidFill>
                <a:hlinkClick r:id="rId3"/>
              </a:rPr>
              <a:t>http://www.cdc.gov/ace/index.htm</a:t>
            </a:r>
            <a:r>
              <a:rPr lang="en-US" sz="1050" dirty="0">
                <a:solidFill>
                  <a:srgbClr val="1D2A53"/>
                </a:solidFill>
              </a:rPr>
              <a:t> </a:t>
            </a:r>
            <a:br>
              <a:rPr lang="en-US" sz="1050" dirty="0"/>
            </a:br>
            <a:endParaRPr sz="1050" dirty="0"/>
          </a:p>
        </p:txBody>
      </p:sp>
      <p:sp>
        <p:nvSpPr>
          <p:cNvPr id="485" name="Google Shape;485;p20"/>
          <p:cNvSpPr txBox="1">
            <a:spLocks noGrp="1"/>
          </p:cNvSpPr>
          <p:nvPr>
            <p:ph type="body" idx="1"/>
          </p:nvPr>
        </p:nvSpPr>
        <p:spPr>
          <a:xfrm>
            <a:off x="1835701" y="1004162"/>
            <a:ext cx="8520599" cy="5880859"/>
          </a:xfrm>
          <a:prstGeom prst="rect">
            <a:avLst/>
          </a:prstGeom>
          <a:noFill/>
          <a:ln>
            <a:noFill/>
          </a:ln>
        </p:spPr>
        <p:txBody>
          <a:bodyPr spcFirstLastPara="1" vert="horz" wrap="square" lIns="91425" tIns="91425" rIns="91425" bIns="91425" rtlCol="0" anchor="t" anchorCtr="0">
            <a:noAutofit/>
          </a:bodyPr>
          <a:lstStyle/>
          <a:p>
            <a:pPr marL="342900" indent="-342900">
              <a:lnSpc>
                <a:spcPct val="100000"/>
              </a:lnSpc>
              <a:buSzPts val="800"/>
              <a:buNone/>
            </a:pPr>
            <a:r>
              <a:rPr lang="en-US" sz="2400" b="1">
                <a:solidFill>
                  <a:srgbClr val="1D2A53"/>
                </a:solidFill>
                <a:latin typeface="Twentieth Century"/>
                <a:ea typeface="Twentieth Century"/>
                <a:cs typeface="Twentieth Century"/>
                <a:sym typeface="Twentieth Century"/>
              </a:rPr>
              <a:t>Adverse Childhood Experiences </a:t>
            </a:r>
            <a:r>
              <a:rPr lang="en-US" sz="2400" b="1" u="sng">
                <a:solidFill>
                  <a:srgbClr val="1D2A53"/>
                </a:solidFill>
                <a:latin typeface="Twentieth Century"/>
                <a:ea typeface="Twentieth Century"/>
                <a:cs typeface="Twentieth Century"/>
                <a:sym typeface="Twentieth Century"/>
              </a:rPr>
              <a:t>are common</a:t>
            </a:r>
            <a:endParaRPr sz="2400" b="1" u="sng">
              <a:latin typeface="Twentieth Century"/>
              <a:ea typeface="Twentieth Century"/>
              <a:cs typeface="Twentieth Century"/>
              <a:sym typeface="Twentieth Century"/>
            </a:endParaRPr>
          </a:p>
          <a:p>
            <a:pPr indent="-228600">
              <a:lnSpc>
                <a:spcPct val="100000"/>
              </a:lnSpc>
              <a:buSzPts val="2400"/>
            </a:pPr>
            <a:r>
              <a:rPr lang="en-US" sz="2400">
                <a:solidFill>
                  <a:srgbClr val="1D2A53"/>
                </a:solidFill>
                <a:latin typeface="Twentieth Century"/>
                <a:ea typeface="Twentieth Century"/>
                <a:cs typeface="Twentieth Century"/>
                <a:sym typeface="Twentieth Century"/>
              </a:rPr>
              <a:t>Two-thirds reported at least 1 ACE</a:t>
            </a:r>
            <a:endParaRPr sz="2400">
              <a:latin typeface="Twentieth Century"/>
              <a:ea typeface="Twentieth Century"/>
              <a:cs typeface="Twentieth Century"/>
              <a:sym typeface="Twentieth Century"/>
            </a:endParaRPr>
          </a:p>
          <a:p>
            <a:pPr indent="-228600">
              <a:lnSpc>
                <a:spcPct val="100000"/>
              </a:lnSpc>
              <a:buSzPts val="2400"/>
            </a:pPr>
            <a:r>
              <a:rPr lang="en-US" sz="2400">
                <a:solidFill>
                  <a:srgbClr val="1D2A53"/>
                </a:solidFill>
                <a:latin typeface="Twentieth Century"/>
                <a:ea typeface="Twentieth Century"/>
                <a:cs typeface="Twentieth Century"/>
                <a:sym typeface="Twentieth Century"/>
              </a:rPr>
              <a:t>1 in 6 people reported 4 or more ACEs</a:t>
            </a:r>
            <a:endParaRPr sz="2400">
              <a:solidFill>
                <a:srgbClr val="1D2A53"/>
              </a:solidFill>
              <a:latin typeface="Twentieth Century"/>
              <a:ea typeface="Twentieth Century"/>
              <a:cs typeface="Twentieth Century"/>
              <a:sym typeface="Twentieth Century"/>
            </a:endParaRPr>
          </a:p>
          <a:p>
            <a:pPr marL="0" indent="0">
              <a:lnSpc>
                <a:spcPct val="100000"/>
              </a:lnSpc>
              <a:buNone/>
            </a:pPr>
            <a:endParaRPr sz="2400">
              <a:solidFill>
                <a:srgbClr val="1D2A53"/>
              </a:solidFill>
              <a:latin typeface="Twentieth Century"/>
              <a:ea typeface="Twentieth Century"/>
              <a:cs typeface="Twentieth Century"/>
              <a:sym typeface="Twentieth Century"/>
            </a:endParaRPr>
          </a:p>
          <a:p>
            <a:pPr marL="342900" indent="-342900">
              <a:lnSpc>
                <a:spcPct val="100000"/>
              </a:lnSpc>
              <a:buSzPts val="800"/>
              <a:buNone/>
            </a:pPr>
            <a:r>
              <a:rPr lang="en-US" sz="2400" b="1">
                <a:solidFill>
                  <a:srgbClr val="1D2A53"/>
                </a:solidFill>
                <a:latin typeface="Twentieth Century"/>
                <a:ea typeface="Twentieth Century"/>
                <a:cs typeface="Twentieth Century"/>
                <a:sym typeface="Twentieth Century"/>
              </a:rPr>
              <a:t>Those with 4 or more ACEs were:</a:t>
            </a:r>
            <a:endParaRPr sz="2400" b="1">
              <a:latin typeface="Twentieth Century"/>
              <a:ea typeface="Twentieth Century"/>
              <a:cs typeface="Twentieth Century"/>
              <a:sym typeface="Twentieth Century"/>
            </a:endParaRPr>
          </a:p>
          <a:p>
            <a:pPr indent="-228600">
              <a:lnSpc>
                <a:spcPct val="100000"/>
              </a:lnSpc>
              <a:buSzPts val="1800"/>
            </a:pPr>
            <a:r>
              <a:rPr lang="en-US" sz="2400">
                <a:solidFill>
                  <a:srgbClr val="1D2A53"/>
                </a:solidFill>
                <a:latin typeface="Twentieth Century"/>
                <a:ea typeface="Twentieth Century"/>
                <a:cs typeface="Twentieth Century"/>
                <a:sym typeface="Twentieth Century"/>
              </a:rPr>
              <a:t>Twice as likely to smoke</a:t>
            </a:r>
            <a:endParaRPr sz="2400">
              <a:latin typeface="Twentieth Century"/>
              <a:ea typeface="Twentieth Century"/>
              <a:cs typeface="Twentieth Century"/>
              <a:sym typeface="Twentieth Century"/>
            </a:endParaRPr>
          </a:p>
          <a:p>
            <a:pPr indent="-228600">
              <a:lnSpc>
                <a:spcPct val="100000"/>
              </a:lnSpc>
              <a:buSzPts val="1800"/>
            </a:pPr>
            <a:r>
              <a:rPr lang="en-US" sz="2400">
                <a:solidFill>
                  <a:srgbClr val="1D2A53"/>
                </a:solidFill>
                <a:latin typeface="Twentieth Century"/>
                <a:ea typeface="Twentieth Century"/>
                <a:cs typeface="Twentieth Century"/>
                <a:sym typeface="Twentieth Century"/>
              </a:rPr>
              <a:t>Seven times as likely to be alcoholics</a:t>
            </a:r>
            <a:endParaRPr sz="2400">
              <a:latin typeface="Twentieth Century"/>
              <a:ea typeface="Twentieth Century"/>
              <a:cs typeface="Twentieth Century"/>
              <a:sym typeface="Twentieth Century"/>
            </a:endParaRPr>
          </a:p>
          <a:p>
            <a:pPr indent="-228600">
              <a:lnSpc>
                <a:spcPct val="100000"/>
              </a:lnSpc>
              <a:buSzPts val="1800"/>
            </a:pPr>
            <a:r>
              <a:rPr lang="en-US" sz="2400">
                <a:solidFill>
                  <a:srgbClr val="1D2A53"/>
                </a:solidFill>
                <a:latin typeface="Twentieth Century"/>
                <a:ea typeface="Twentieth Century"/>
                <a:cs typeface="Twentieth Century"/>
                <a:sym typeface="Twentieth Century"/>
              </a:rPr>
              <a:t>Six times as likely to have had sex before 15</a:t>
            </a:r>
            <a:endParaRPr sz="2400">
              <a:latin typeface="Twentieth Century"/>
              <a:ea typeface="Twentieth Century"/>
              <a:cs typeface="Twentieth Century"/>
              <a:sym typeface="Twentieth Century"/>
            </a:endParaRPr>
          </a:p>
          <a:p>
            <a:pPr indent="-228600">
              <a:lnSpc>
                <a:spcPct val="100000"/>
              </a:lnSpc>
              <a:buSzPts val="1800"/>
            </a:pPr>
            <a:r>
              <a:rPr lang="en-US" sz="2400">
                <a:solidFill>
                  <a:srgbClr val="1D2A53"/>
                </a:solidFill>
                <a:latin typeface="Twentieth Century"/>
                <a:ea typeface="Twentieth Century"/>
                <a:cs typeface="Twentieth Century"/>
                <a:sym typeface="Twentieth Century"/>
              </a:rPr>
              <a:t>Twice as likely to have cancer or heart disease</a:t>
            </a:r>
            <a:endParaRPr sz="2400">
              <a:latin typeface="Twentieth Century"/>
              <a:ea typeface="Twentieth Century"/>
              <a:cs typeface="Twentieth Century"/>
              <a:sym typeface="Twentieth Century"/>
            </a:endParaRPr>
          </a:p>
          <a:p>
            <a:pPr indent="-228600">
              <a:lnSpc>
                <a:spcPct val="100000"/>
              </a:lnSpc>
              <a:buSzPts val="1800"/>
            </a:pPr>
            <a:r>
              <a:rPr lang="en-US" sz="2400">
                <a:solidFill>
                  <a:srgbClr val="1D2A53"/>
                </a:solidFill>
                <a:latin typeface="Twentieth Century"/>
                <a:ea typeface="Twentieth Century"/>
                <a:cs typeface="Twentieth Century"/>
                <a:sym typeface="Twentieth Century"/>
              </a:rPr>
              <a:t>Twelve times more likely to have attempted suicide</a:t>
            </a:r>
            <a:endParaRPr sz="2400">
              <a:latin typeface="Twentieth Century"/>
              <a:ea typeface="Twentieth Century"/>
              <a:cs typeface="Twentieth Century"/>
              <a:sym typeface="Twentieth Century"/>
            </a:endParaRPr>
          </a:p>
          <a:p>
            <a:pPr marL="228600" indent="0">
              <a:lnSpc>
                <a:spcPct val="100000"/>
              </a:lnSpc>
              <a:buSzPts val="1800"/>
              <a:buNone/>
            </a:pPr>
            <a:endParaRPr sz="2400">
              <a:solidFill>
                <a:srgbClr val="1D2A53"/>
              </a:solidFill>
              <a:latin typeface="Twentieth Century"/>
              <a:ea typeface="Twentieth Century"/>
              <a:cs typeface="Twentieth Century"/>
              <a:sym typeface="Twentieth Century"/>
            </a:endParaRPr>
          </a:p>
          <a:p>
            <a:pPr marL="228600" indent="0">
              <a:lnSpc>
                <a:spcPct val="100000"/>
              </a:lnSpc>
              <a:buSzPts val="1800"/>
              <a:buNone/>
            </a:pPr>
            <a:r>
              <a:rPr lang="en-US" sz="2400" b="1">
                <a:solidFill>
                  <a:srgbClr val="1D2A53"/>
                </a:solidFill>
                <a:latin typeface="Twentieth Century"/>
                <a:ea typeface="Twentieth Century"/>
                <a:cs typeface="Twentieth Century"/>
                <a:sym typeface="Twentieth Century"/>
              </a:rPr>
              <a:t>Men with six or more ACEs </a:t>
            </a:r>
            <a:endParaRPr sz="2400" b="1">
              <a:solidFill>
                <a:srgbClr val="1D2A53"/>
              </a:solidFill>
              <a:latin typeface="Twentieth Century"/>
              <a:ea typeface="Twentieth Century"/>
              <a:cs typeface="Twentieth Century"/>
              <a:sym typeface="Twentieth Century"/>
            </a:endParaRPr>
          </a:p>
          <a:p>
            <a:pPr marL="571500" indent="-342900">
              <a:lnSpc>
                <a:spcPct val="100000"/>
              </a:lnSpc>
              <a:buSzPts val="1800"/>
            </a:pPr>
            <a:r>
              <a:rPr lang="en-US" sz="2400">
                <a:solidFill>
                  <a:srgbClr val="1D2A53"/>
                </a:solidFill>
                <a:latin typeface="Twentieth Century"/>
                <a:ea typeface="Twentieth Century"/>
                <a:cs typeface="Twentieth Century"/>
                <a:sym typeface="Twentieth Century"/>
              </a:rPr>
              <a:t>46 times more likely to have injected drugs than men </a:t>
            </a:r>
            <a:br>
              <a:rPr lang="en-US" sz="2400">
                <a:solidFill>
                  <a:srgbClr val="1D2A53"/>
                </a:solidFill>
                <a:latin typeface="Twentieth Century"/>
                <a:ea typeface="Twentieth Century"/>
                <a:cs typeface="Twentieth Century"/>
                <a:sym typeface="Twentieth Century"/>
              </a:rPr>
            </a:br>
            <a:r>
              <a:rPr lang="en-US" sz="2400">
                <a:solidFill>
                  <a:srgbClr val="1D2A53"/>
                </a:solidFill>
                <a:latin typeface="Twentieth Century"/>
                <a:ea typeface="Twentieth Century"/>
                <a:cs typeface="Twentieth Century"/>
                <a:sym typeface="Twentieth Century"/>
              </a:rPr>
              <a:t>with no history of adverse childhood experiences</a:t>
            </a:r>
            <a:endParaRPr sz="2400">
              <a:latin typeface="Twentieth Century"/>
              <a:ea typeface="Twentieth Century"/>
              <a:cs typeface="Twentieth Century"/>
              <a:sym typeface="Twentieth Century"/>
            </a:endParaRPr>
          </a:p>
          <a:p>
            <a:pPr marL="228600" indent="0">
              <a:lnSpc>
                <a:spcPct val="100000"/>
              </a:lnSpc>
              <a:buSzPts val="1800"/>
              <a:buNone/>
            </a:pPr>
            <a:endParaRPr sz="1800">
              <a:solidFill>
                <a:srgbClr val="1D2A53"/>
              </a:solidFill>
            </a:endParaRPr>
          </a:p>
        </p:txBody>
      </p:sp>
    </p:spTree>
    <p:extLst>
      <p:ext uri="{BB962C8B-B14F-4D97-AF65-F5344CB8AC3E}">
        <p14:creationId xmlns:p14="http://schemas.microsoft.com/office/powerpoint/2010/main" val="51178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xEl>
                                              <p:pRg st="0" end="0"/>
                                            </p:txEl>
                                          </p:spTgt>
                                        </p:tgtEl>
                                        <p:attrNameLst>
                                          <p:attrName>style.visibility</p:attrName>
                                        </p:attrNameLst>
                                      </p:cBhvr>
                                      <p:to>
                                        <p:strVal val="visible"/>
                                      </p:to>
                                    </p:set>
                                    <p:animEffect transition="in" filter="fade">
                                      <p:cBhvr>
                                        <p:cTn id="7" dur="500"/>
                                        <p:tgtEl>
                                          <p:spTgt spid="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5">
                                            <p:txEl>
                                              <p:pRg st="1" end="1"/>
                                            </p:txEl>
                                          </p:spTgt>
                                        </p:tgtEl>
                                        <p:attrNameLst>
                                          <p:attrName>style.visibility</p:attrName>
                                        </p:attrNameLst>
                                      </p:cBhvr>
                                      <p:to>
                                        <p:strVal val="visible"/>
                                      </p:to>
                                    </p:set>
                                    <p:animEffect transition="in" filter="fade">
                                      <p:cBhvr>
                                        <p:cTn id="12" dur="500"/>
                                        <p:tgtEl>
                                          <p:spTgt spid="4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5">
                                            <p:txEl>
                                              <p:pRg st="2" end="2"/>
                                            </p:txEl>
                                          </p:spTgt>
                                        </p:tgtEl>
                                        <p:attrNameLst>
                                          <p:attrName>style.visibility</p:attrName>
                                        </p:attrNameLst>
                                      </p:cBhvr>
                                      <p:to>
                                        <p:strVal val="visible"/>
                                      </p:to>
                                    </p:set>
                                    <p:animEffect transition="in" filter="fade">
                                      <p:cBhvr>
                                        <p:cTn id="17" dur="500"/>
                                        <p:tgtEl>
                                          <p:spTgt spid="4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5">
                                            <p:txEl>
                                              <p:pRg st="4" end="4"/>
                                            </p:txEl>
                                          </p:spTgt>
                                        </p:tgtEl>
                                        <p:attrNameLst>
                                          <p:attrName>style.visibility</p:attrName>
                                        </p:attrNameLst>
                                      </p:cBhvr>
                                      <p:to>
                                        <p:strVal val="visible"/>
                                      </p:to>
                                    </p:set>
                                    <p:animEffect transition="in" filter="fade">
                                      <p:cBhvr>
                                        <p:cTn id="22" dur="500"/>
                                        <p:tgtEl>
                                          <p:spTgt spid="48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5">
                                            <p:txEl>
                                              <p:pRg st="5" end="5"/>
                                            </p:txEl>
                                          </p:spTgt>
                                        </p:tgtEl>
                                        <p:attrNameLst>
                                          <p:attrName>style.visibility</p:attrName>
                                        </p:attrNameLst>
                                      </p:cBhvr>
                                      <p:to>
                                        <p:strVal val="visible"/>
                                      </p:to>
                                    </p:set>
                                    <p:animEffect transition="in" filter="fade">
                                      <p:cBhvr>
                                        <p:cTn id="27" dur="500"/>
                                        <p:tgtEl>
                                          <p:spTgt spid="48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5">
                                            <p:txEl>
                                              <p:pRg st="6" end="6"/>
                                            </p:txEl>
                                          </p:spTgt>
                                        </p:tgtEl>
                                        <p:attrNameLst>
                                          <p:attrName>style.visibility</p:attrName>
                                        </p:attrNameLst>
                                      </p:cBhvr>
                                      <p:to>
                                        <p:strVal val="visible"/>
                                      </p:to>
                                    </p:set>
                                    <p:animEffect transition="in" filter="fade">
                                      <p:cBhvr>
                                        <p:cTn id="32" dur="500"/>
                                        <p:tgtEl>
                                          <p:spTgt spid="48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5">
                                            <p:txEl>
                                              <p:pRg st="7" end="7"/>
                                            </p:txEl>
                                          </p:spTgt>
                                        </p:tgtEl>
                                        <p:attrNameLst>
                                          <p:attrName>style.visibility</p:attrName>
                                        </p:attrNameLst>
                                      </p:cBhvr>
                                      <p:to>
                                        <p:strVal val="visible"/>
                                      </p:to>
                                    </p:set>
                                    <p:animEffect transition="in" filter="fade">
                                      <p:cBhvr>
                                        <p:cTn id="37" dur="500"/>
                                        <p:tgtEl>
                                          <p:spTgt spid="48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5">
                                            <p:txEl>
                                              <p:pRg st="8" end="8"/>
                                            </p:txEl>
                                          </p:spTgt>
                                        </p:tgtEl>
                                        <p:attrNameLst>
                                          <p:attrName>style.visibility</p:attrName>
                                        </p:attrNameLst>
                                      </p:cBhvr>
                                      <p:to>
                                        <p:strVal val="visible"/>
                                      </p:to>
                                    </p:set>
                                    <p:animEffect transition="in" filter="fade">
                                      <p:cBhvr>
                                        <p:cTn id="42" dur="500"/>
                                        <p:tgtEl>
                                          <p:spTgt spid="48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5">
                                            <p:txEl>
                                              <p:pRg st="9" end="9"/>
                                            </p:txEl>
                                          </p:spTgt>
                                        </p:tgtEl>
                                        <p:attrNameLst>
                                          <p:attrName>style.visibility</p:attrName>
                                        </p:attrNameLst>
                                      </p:cBhvr>
                                      <p:to>
                                        <p:strVal val="visible"/>
                                      </p:to>
                                    </p:set>
                                    <p:animEffect transition="in" filter="fade">
                                      <p:cBhvr>
                                        <p:cTn id="47" dur="500"/>
                                        <p:tgtEl>
                                          <p:spTgt spid="48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85">
                                            <p:txEl>
                                              <p:pRg st="11" end="11"/>
                                            </p:txEl>
                                          </p:spTgt>
                                        </p:tgtEl>
                                        <p:attrNameLst>
                                          <p:attrName>style.visibility</p:attrName>
                                        </p:attrNameLst>
                                      </p:cBhvr>
                                      <p:to>
                                        <p:strVal val="visible"/>
                                      </p:to>
                                    </p:set>
                                    <p:animEffect transition="in" filter="fade">
                                      <p:cBhvr>
                                        <p:cTn id="52" dur="500"/>
                                        <p:tgtEl>
                                          <p:spTgt spid="485">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85">
                                            <p:txEl>
                                              <p:pRg st="12" end="12"/>
                                            </p:txEl>
                                          </p:spTgt>
                                        </p:tgtEl>
                                        <p:attrNameLst>
                                          <p:attrName>style.visibility</p:attrName>
                                        </p:attrNameLst>
                                      </p:cBhvr>
                                      <p:to>
                                        <p:strVal val="visible"/>
                                      </p:to>
                                    </p:set>
                                    <p:animEffect transition="in" filter="fade">
                                      <p:cBhvr>
                                        <p:cTn id="57" dur="500"/>
                                        <p:tgtEl>
                                          <p:spTgt spid="48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2"/>
          <p:cNvSpPr txBox="1">
            <a:spLocks noGrp="1"/>
          </p:cNvSpPr>
          <p:nvPr>
            <p:ph type="title"/>
          </p:nvPr>
        </p:nvSpPr>
        <p:spPr>
          <a:xfrm>
            <a:off x="1981200" y="311150"/>
            <a:ext cx="8229600" cy="1246188"/>
          </a:xfrm>
          <a:prstGeom prst="rect">
            <a:avLst/>
          </a:prstGeom>
          <a:noFill/>
          <a:ln>
            <a:noFill/>
          </a:ln>
        </p:spPr>
        <p:txBody>
          <a:bodyPr spcFirstLastPara="1" vert="horz" wrap="square" lIns="91425" tIns="45700" rIns="91425" bIns="45700" rtlCol="0" anchor="ctr" anchorCtr="0">
            <a:noAutofit/>
          </a:bodyPr>
          <a:lstStyle/>
          <a:p>
            <a:pPr algn="ctr">
              <a:buSzPts val="900"/>
            </a:pPr>
            <a:r>
              <a:rPr lang="en-US" sz="4000" dirty="0">
                <a:solidFill>
                  <a:schemeClr val="tx1"/>
                </a:solidFill>
              </a:rPr>
              <a:t>ACES Impact </a:t>
            </a:r>
            <a:r>
              <a:rPr lang="en-US" sz="4000" u="sng" dirty="0">
                <a:solidFill>
                  <a:schemeClr val="tx1"/>
                </a:solidFill>
              </a:rPr>
              <a:t>Learning</a:t>
            </a:r>
            <a:endParaRPr sz="4000" u="sng" dirty="0">
              <a:solidFill>
                <a:schemeClr val="tx1"/>
              </a:solidFill>
            </a:endParaRPr>
          </a:p>
        </p:txBody>
      </p:sp>
      <p:sp>
        <p:nvSpPr>
          <p:cNvPr id="498" name="Google Shape;498;p22"/>
          <p:cNvSpPr txBox="1">
            <a:spLocks noGrp="1"/>
          </p:cNvSpPr>
          <p:nvPr>
            <p:ph type="body" idx="1"/>
          </p:nvPr>
        </p:nvSpPr>
        <p:spPr>
          <a:xfrm>
            <a:off x="1981200" y="1557350"/>
            <a:ext cx="8006700" cy="5097642"/>
          </a:xfrm>
          <a:prstGeom prst="rect">
            <a:avLst/>
          </a:prstGeom>
          <a:noFill/>
          <a:ln>
            <a:noFill/>
          </a:ln>
        </p:spPr>
        <p:txBody>
          <a:bodyPr spcFirstLastPara="1" vert="horz" wrap="square" lIns="91425" tIns="45700" rIns="91425" bIns="45700" rtlCol="0" anchor="t" anchorCtr="0">
            <a:noAutofit/>
          </a:bodyPr>
          <a:lstStyle/>
          <a:p>
            <a:pPr marL="0" indent="0" algn="ctr">
              <a:lnSpc>
                <a:spcPct val="90000"/>
              </a:lnSpc>
              <a:spcBef>
                <a:spcPts val="0"/>
              </a:spcBef>
              <a:buSzPts val="550"/>
              <a:buNone/>
            </a:pPr>
            <a:endParaRPr sz="3200" dirty="0">
              <a:solidFill>
                <a:schemeClr val="dk2"/>
              </a:solidFill>
            </a:endParaRPr>
          </a:p>
          <a:p>
            <a:pPr marL="0" indent="0" algn="ctr">
              <a:lnSpc>
                <a:spcPct val="90000"/>
              </a:lnSpc>
              <a:spcBef>
                <a:spcPts val="0"/>
              </a:spcBef>
              <a:buSzPts val="550"/>
              <a:buNone/>
            </a:pPr>
            <a:r>
              <a:rPr lang="en-US" sz="2800" dirty="0">
                <a:solidFill>
                  <a:schemeClr val="tx1"/>
                </a:solidFill>
              </a:rPr>
              <a:t>51% of children with 4+ ACE scores</a:t>
            </a:r>
            <a:endParaRPr sz="2800" dirty="0">
              <a:solidFill>
                <a:schemeClr val="tx1"/>
              </a:solidFill>
            </a:endParaRPr>
          </a:p>
          <a:p>
            <a:pPr marL="0" indent="0" algn="ctr">
              <a:lnSpc>
                <a:spcPct val="90000"/>
              </a:lnSpc>
              <a:spcBef>
                <a:spcPts val="440"/>
              </a:spcBef>
              <a:buSzPts val="550"/>
              <a:buNone/>
            </a:pPr>
            <a:r>
              <a:rPr lang="en-US" sz="2800" dirty="0">
                <a:solidFill>
                  <a:schemeClr val="tx1"/>
                </a:solidFill>
              </a:rPr>
              <a:t>had learning and behavior problems in school</a:t>
            </a:r>
            <a:endParaRPr sz="2800" dirty="0">
              <a:solidFill>
                <a:schemeClr val="tx1"/>
              </a:solidFill>
            </a:endParaRPr>
          </a:p>
          <a:p>
            <a:pPr marL="0" indent="0" algn="ctr">
              <a:lnSpc>
                <a:spcPct val="90000"/>
              </a:lnSpc>
              <a:spcBef>
                <a:spcPts val="440"/>
              </a:spcBef>
              <a:buSzPts val="550"/>
              <a:buNone/>
            </a:pPr>
            <a:endParaRPr sz="2800" dirty="0"/>
          </a:p>
          <a:p>
            <a:pPr marL="0" indent="0" algn="ctr">
              <a:lnSpc>
                <a:spcPct val="90000"/>
              </a:lnSpc>
              <a:spcBef>
                <a:spcPts val="440"/>
              </a:spcBef>
              <a:buClr>
                <a:srgbClr val="C30C21"/>
              </a:buClr>
              <a:buSzPts val="550"/>
              <a:buNone/>
            </a:pPr>
            <a:r>
              <a:rPr lang="en-US" sz="2800" dirty="0">
                <a:solidFill>
                  <a:srgbClr val="FF0000"/>
                </a:solidFill>
              </a:rPr>
              <a:t>Compared with only 3% of children with NO ACE score</a:t>
            </a:r>
            <a:endParaRPr sz="2800" dirty="0">
              <a:solidFill>
                <a:srgbClr val="FF0000"/>
              </a:solidFill>
            </a:endParaRPr>
          </a:p>
          <a:p>
            <a:pPr marL="0" indent="0" algn="ctr">
              <a:lnSpc>
                <a:spcPct val="90000"/>
              </a:lnSpc>
              <a:spcBef>
                <a:spcPts val="440"/>
              </a:spcBef>
              <a:buSzPts val="550"/>
              <a:buNone/>
            </a:pPr>
            <a:endParaRPr sz="2200" dirty="0">
              <a:solidFill>
                <a:srgbClr val="C30C21"/>
              </a:solidFill>
            </a:endParaRPr>
          </a:p>
          <a:p>
            <a:pPr marL="0" indent="0" algn="ctr">
              <a:lnSpc>
                <a:spcPct val="90000"/>
              </a:lnSpc>
              <a:spcBef>
                <a:spcPts val="440"/>
              </a:spcBef>
              <a:buSzPts val="550"/>
              <a:buNone/>
            </a:pPr>
            <a:endParaRPr sz="2200" dirty="0">
              <a:solidFill>
                <a:srgbClr val="C30C21"/>
              </a:solidFill>
            </a:endParaRPr>
          </a:p>
          <a:p>
            <a:pPr marL="0" indent="0" algn="ctr">
              <a:lnSpc>
                <a:spcPct val="90000"/>
              </a:lnSpc>
              <a:spcBef>
                <a:spcPts val="440"/>
              </a:spcBef>
              <a:buSzPts val="550"/>
              <a:buNone/>
            </a:pPr>
            <a:endParaRPr sz="2200" dirty="0">
              <a:solidFill>
                <a:srgbClr val="C30C21"/>
              </a:solidFill>
            </a:endParaRPr>
          </a:p>
          <a:p>
            <a:pPr marL="0" indent="0" algn="ctr">
              <a:lnSpc>
                <a:spcPct val="90000"/>
              </a:lnSpc>
              <a:spcBef>
                <a:spcPts val="220"/>
              </a:spcBef>
              <a:buSzPts val="275"/>
              <a:buNone/>
            </a:pPr>
            <a:r>
              <a:rPr lang="en-US" sz="1400" dirty="0"/>
              <a:t>Source: Burke, N.J., Hellman, J.L., Scott, B.G., Weems, C.F &amp; Carrion, V.C. (June 2011).  “The Impact of Adverse Childhood Experiences on an Urban Pediatric Population,” Child Abuse and Neglect, 35, No. 6.</a:t>
            </a:r>
            <a:endParaRPr sz="1400" dirty="0"/>
          </a:p>
          <a:p>
            <a:pPr marL="0" indent="0" algn="ctr">
              <a:lnSpc>
                <a:spcPct val="90000"/>
              </a:lnSpc>
              <a:spcBef>
                <a:spcPts val="440"/>
              </a:spcBef>
              <a:buSzPts val="550"/>
              <a:buNone/>
            </a:pPr>
            <a:endParaRPr sz="2200" dirty="0">
              <a:solidFill>
                <a:srgbClr val="C30C21"/>
              </a:solidFill>
            </a:endParaRPr>
          </a:p>
          <a:p>
            <a:pPr marL="0" indent="0">
              <a:lnSpc>
                <a:spcPct val="90000"/>
              </a:lnSpc>
              <a:spcBef>
                <a:spcPts val="440"/>
              </a:spcBef>
              <a:buSzPts val="550"/>
              <a:buNone/>
            </a:pPr>
            <a:br>
              <a:rPr lang="en-US" sz="2200" dirty="0"/>
            </a:br>
            <a:endParaRPr sz="2200" dirty="0"/>
          </a:p>
        </p:txBody>
      </p:sp>
    </p:spTree>
    <p:extLst>
      <p:ext uri="{BB962C8B-B14F-4D97-AF65-F5344CB8AC3E}">
        <p14:creationId xmlns:p14="http://schemas.microsoft.com/office/powerpoint/2010/main" val="4291879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23"/>
          <p:cNvPicPr preferRelativeResize="0"/>
          <p:nvPr/>
        </p:nvPicPr>
        <p:blipFill rotWithShape="1">
          <a:blip r:embed="rId3">
            <a:alphaModFix/>
          </a:blip>
          <a:srcRect/>
          <a:stretch/>
        </p:blipFill>
        <p:spPr>
          <a:xfrm>
            <a:off x="2940050" y="108081"/>
            <a:ext cx="7728000" cy="6749920"/>
          </a:xfrm>
          <a:prstGeom prst="rect">
            <a:avLst/>
          </a:prstGeom>
          <a:noFill/>
          <a:ln>
            <a:noFill/>
          </a:ln>
        </p:spPr>
      </p:pic>
      <p:sp>
        <p:nvSpPr>
          <p:cNvPr id="504" name="Google Shape;504;p23"/>
          <p:cNvSpPr/>
          <p:nvPr/>
        </p:nvSpPr>
        <p:spPr>
          <a:xfrm>
            <a:off x="2819400" y="742950"/>
            <a:ext cx="1279500" cy="4181400"/>
          </a:xfrm>
          <a:prstGeom prst="rect">
            <a:avLst/>
          </a:prstGeom>
          <a:solidFill>
            <a:srgbClr val="FFFFFF"/>
          </a:solidFill>
          <a:ln>
            <a:noFill/>
          </a:ln>
        </p:spPr>
        <p:txBody>
          <a:bodyPr spcFirstLastPara="1" wrap="square" lIns="91425" tIns="45700" rIns="91425" bIns="45700" anchor="ctr" anchorCtr="0">
            <a:noAutofit/>
          </a:bodyPr>
          <a:lstStyle/>
          <a:p>
            <a:pPr algn="ctr">
              <a:buClr>
                <a:srgbClr val="000000"/>
              </a:buClr>
              <a:buSzPts val="1200"/>
            </a:pPr>
            <a:endParaRPr sz="1200">
              <a:solidFill>
                <a:srgbClr val="FFFFFF"/>
              </a:solidFill>
              <a:latin typeface="Twentieth Century"/>
              <a:ea typeface="Twentieth Century"/>
              <a:cs typeface="Twentieth Century"/>
              <a:sym typeface="Twentieth Century"/>
            </a:endParaRPr>
          </a:p>
        </p:txBody>
      </p:sp>
      <p:sp>
        <p:nvSpPr>
          <p:cNvPr id="505" name="Google Shape;505;p23"/>
          <p:cNvSpPr txBox="1"/>
          <p:nvPr/>
        </p:nvSpPr>
        <p:spPr>
          <a:xfrm>
            <a:off x="1524000" y="-87869"/>
            <a:ext cx="9167812" cy="851366"/>
          </a:xfrm>
          <a:prstGeom prst="rect">
            <a:avLst/>
          </a:prstGeom>
          <a:solidFill>
            <a:srgbClr val="FFFFFF"/>
          </a:solidFill>
          <a:ln>
            <a:noFill/>
          </a:ln>
        </p:spPr>
        <p:txBody>
          <a:bodyPr spcFirstLastPara="1" wrap="square" lIns="91425" tIns="45700" rIns="91425" bIns="45700" anchor="ctr" anchorCtr="0">
            <a:noAutofit/>
          </a:bodyPr>
          <a:lstStyle/>
          <a:p>
            <a:pPr algn="ctr">
              <a:buClr>
                <a:srgbClr val="3A54A5"/>
              </a:buClr>
              <a:buSzPts val="900"/>
            </a:pPr>
            <a:r>
              <a:rPr lang="en-US" sz="3600">
                <a:solidFill>
                  <a:srgbClr val="1D2A53"/>
                </a:solidFill>
                <a:latin typeface="Twentieth Century"/>
                <a:ea typeface="Twentieth Century"/>
                <a:cs typeface="Twentieth Century"/>
                <a:sym typeface="Twentieth Century"/>
              </a:rPr>
              <a:t>What to Expect In Our Classrooms</a:t>
            </a:r>
            <a:endParaRPr sz="3600">
              <a:solidFill>
                <a:srgbClr val="1D2A53"/>
              </a:solidFill>
              <a:latin typeface="Twentieth Century"/>
              <a:ea typeface="Twentieth Century"/>
              <a:cs typeface="Twentieth Century"/>
              <a:sym typeface="Twentieth Century"/>
            </a:endParaRPr>
          </a:p>
        </p:txBody>
      </p:sp>
      <p:sp>
        <p:nvSpPr>
          <p:cNvPr id="506" name="Google Shape;506;p23"/>
          <p:cNvSpPr txBox="1"/>
          <p:nvPr/>
        </p:nvSpPr>
        <p:spPr>
          <a:xfrm>
            <a:off x="1752600" y="1398367"/>
            <a:ext cx="2286000" cy="3983667"/>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algn="ctr">
              <a:buClr>
                <a:srgbClr val="1D2A53"/>
              </a:buClr>
              <a:buSzPts val="600"/>
            </a:pPr>
            <a:r>
              <a:rPr lang="en-US" sz="2400">
                <a:solidFill>
                  <a:srgbClr val="1D2A53"/>
                </a:solidFill>
                <a:latin typeface="Twentieth Century"/>
                <a:ea typeface="Twentieth Century"/>
                <a:cs typeface="Twentieth Century"/>
                <a:sym typeface="Twentieth Century"/>
              </a:rPr>
              <a:t>13 of every 30 students in a classroom experience toxic stress from 3 or more Adverse Childhood Experiences (ACEs)</a:t>
            </a:r>
            <a:endParaRPr/>
          </a:p>
        </p:txBody>
      </p:sp>
      <p:sp>
        <p:nvSpPr>
          <p:cNvPr id="507" name="Google Shape;507;p23"/>
          <p:cNvSpPr/>
          <p:nvPr/>
        </p:nvSpPr>
        <p:spPr>
          <a:xfrm>
            <a:off x="4259936" y="4054680"/>
            <a:ext cx="6326100" cy="2712590"/>
          </a:xfrm>
          <a:custGeom>
            <a:avLst/>
            <a:gdLst/>
            <a:ahLst/>
            <a:cxnLst/>
            <a:rect l="l" t="t" r="r" b="b"/>
            <a:pathLst>
              <a:path w="120000" h="120000" extrusionOk="0">
                <a:moveTo>
                  <a:pt x="106240" y="9152"/>
                </a:moveTo>
                <a:cubicBezTo>
                  <a:pt x="102898" y="-7724"/>
                  <a:pt x="96290" y="2939"/>
                  <a:pt x="93849" y="8039"/>
                </a:cubicBezTo>
                <a:cubicBezTo>
                  <a:pt x="91408" y="13140"/>
                  <a:pt x="97303" y="35488"/>
                  <a:pt x="91596" y="39753"/>
                </a:cubicBezTo>
                <a:cubicBezTo>
                  <a:pt x="85889" y="44019"/>
                  <a:pt x="73085" y="33541"/>
                  <a:pt x="59605" y="33633"/>
                </a:cubicBezTo>
                <a:cubicBezTo>
                  <a:pt x="46125" y="33726"/>
                  <a:pt x="19090" y="27698"/>
                  <a:pt x="10716" y="40310"/>
                </a:cubicBezTo>
                <a:cubicBezTo>
                  <a:pt x="2343" y="52921"/>
                  <a:pt x="-7832" y="97804"/>
                  <a:pt x="9364" y="109302"/>
                </a:cubicBezTo>
                <a:cubicBezTo>
                  <a:pt x="26562" y="120801"/>
                  <a:pt x="97829" y="126087"/>
                  <a:pt x="113900" y="109302"/>
                </a:cubicBezTo>
                <a:cubicBezTo>
                  <a:pt x="129971" y="92518"/>
                  <a:pt x="109582" y="26029"/>
                  <a:pt x="106240" y="9152"/>
                </a:cubicBezTo>
                <a:close/>
              </a:path>
            </a:pathLst>
          </a:custGeom>
          <a:noFill/>
          <a:ln w="57150" cap="flat" cmpd="sng">
            <a:solidFill>
              <a:srgbClr val="632423"/>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200"/>
            </a:pPr>
            <a:endParaRPr sz="1200">
              <a:solidFill>
                <a:srgbClr val="FFFFFF"/>
              </a:solidFill>
              <a:latin typeface="Twentieth Century"/>
              <a:ea typeface="Twentieth Century"/>
              <a:cs typeface="Twentieth Century"/>
              <a:sym typeface="Twentieth Century"/>
            </a:endParaRPr>
          </a:p>
        </p:txBody>
      </p:sp>
      <p:sp>
        <p:nvSpPr>
          <p:cNvPr id="508" name="Google Shape;508;p23"/>
          <p:cNvSpPr txBox="1"/>
          <p:nvPr/>
        </p:nvSpPr>
        <p:spPr>
          <a:xfrm>
            <a:off x="1547812" y="6400800"/>
            <a:ext cx="2490788" cy="366470"/>
          </a:xfrm>
          <a:prstGeom prst="rect">
            <a:avLst/>
          </a:prstGeom>
          <a:noFill/>
          <a:ln>
            <a:noFill/>
          </a:ln>
        </p:spPr>
        <p:txBody>
          <a:bodyPr spcFirstLastPara="1" wrap="square" lIns="91425" tIns="45700" rIns="91425" bIns="45700" anchor="t" anchorCtr="0">
            <a:noAutofit/>
          </a:bodyPr>
          <a:lstStyle/>
          <a:p>
            <a:pPr>
              <a:buClr>
                <a:srgbClr val="1D2A53"/>
              </a:buClr>
              <a:buSzPts val="350"/>
            </a:pPr>
            <a:r>
              <a:rPr lang="en-US" sz="1400">
                <a:solidFill>
                  <a:srgbClr val="1D2A53"/>
                </a:solidFill>
                <a:latin typeface="Twentieth Century"/>
                <a:ea typeface="Twentieth Century"/>
                <a:cs typeface="Twentieth Century"/>
                <a:sym typeface="Twentieth Century"/>
              </a:rPr>
              <a:t>Source: Washington State Family Policy Council</a:t>
            </a:r>
            <a:endParaRPr/>
          </a:p>
        </p:txBody>
      </p:sp>
      <p:sp>
        <p:nvSpPr>
          <p:cNvPr id="509" name="Google Shape;509;p23"/>
          <p:cNvSpPr/>
          <p:nvPr/>
        </p:nvSpPr>
        <p:spPr>
          <a:xfrm>
            <a:off x="1875529" y="1769075"/>
            <a:ext cx="2052474" cy="396908"/>
          </a:xfrm>
          <a:prstGeom prst="rect">
            <a:avLst/>
          </a:prstGeom>
          <a:solidFill>
            <a:srgbClr val="FFFFFF"/>
          </a:solidFill>
          <a:ln>
            <a:noFill/>
          </a:ln>
        </p:spPr>
        <p:txBody>
          <a:bodyPr spcFirstLastPara="1" wrap="square" lIns="91425" tIns="45700" rIns="91425" bIns="45700" anchor="ctr" anchorCtr="0">
            <a:noAutofit/>
          </a:bodyPr>
          <a:lstStyle/>
          <a:p>
            <a:pPr algn="ctr">
              <a:buClr>
                <a:srgbClr val="000000"/>
              </a:buClr>
              <a:buSzPts val="1800"/>
            </a:pPr>
            <a:endParaRPr>
              <a:solidFill>
                <a:srgbClr val="E2AC00"/>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8206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500"/>
                                        <p:tgtEl>
                                          <p:spTgt spid="507"/>
                                        </p:tgtEl>
                                      </p:cBhvr>
                                    </p:animEffect>
                                  </p:childTnLst>
                                </p:cTn>
                              </p:par>
                              <p:par>
                                <p:cTn id="8" presetID="10" presetClass="exit" presetSubtype="0" fill="hold" nodeType="withEffect">
                                  <p:stCondLst>
                                    <p:cond delay="0"/>
                                  </p:stCondLst>
                                  <p:childTnLst>
                                    <p:animEffect transition="out" filter="fade">
                                      <p:cBhvr>
                                        <p:cTn id="9" dur="500"/>
                                        <p:tgtEl>
                                          <p:spTgt spid="509"/>
                                        </p:tgtEl>
                                      </p:cBhvr>
                                    </p:animEffect>
                                    <p:set>
                                      <p:cBhvr>
                                        <p:cTn id="10" dur="1" fill="hold">
                                          <p:stCondLst>
                                            <p:cond delay="500"/>
                                          </p:stCondLst>
                                        </p:cTn>
                                        <p:tgtEl>
                                          <p:spTgt spid="5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7"/>
          <p:cNvSpPr txBox="1">
            <a:spLocks noGrp="1"/>
          </p:cNvSpPr>
          <p:nvPr>
            <p:ph type="title"/>
          </p:nvPr>
        </p:nvSpPr>
        <p:spPr>
          <a:xfrm>
            <a:off x="1835701" y="593367"/>
            <a:ext cx="8520599" cy="763599"/>
          </a:xfrm>
          <a:prstGeom prst="rect">
            <a:avLst/>
          </a:prstGeom>
          <a:noFill/>
          <a:ln>
            <a:noFill/>
          </a:ln>
        </p:spPr>
        <p:txBody>
          <a:bodyPr spcFirstLastPara="1" vert="horz" wrap="square" lIns="91425" tIns="91425" rIns="91425" bIns="91425" rtlCol="0" anchor="t" anchorCtr="0">
            <a:noAutofit/>
          </a:bodyPr>
          <a:lstStyle/>
          <a:p>
            <a:pPr>
              <a:lnSpc>
                <a:spcPct val="100000"/>
              </a:lnSpc>
            </a:pPr>
            <a:r>
              <a:rPr lang="en-US" sz="3600">
                <a:solidFill>
                  <a:srgbClr val="1D2A53"/>
                </a:solidFill>
                <a:latin typeface="Twentieth Century"/>
                <a:ea typeface="Twentieth Century"/>
                <a:cs typeface="Twentieth Century"/>
                <a:sym typeface="Twentieth Century"/>
              </a:rPr>
              <a:t>Key Messages on ACEs </a:t>
            </a:r>
            <a:endParaRPr/>
          </a:p>
        </p:txBody>
      </p:sp>
      <p:sp>
        <p:nvSpPr>
          <p:cNvPr id="539" name="Google Shape;539;p27"/>
          <p:cNvSpPr txBox="1">
            <a:spLocks noGrp="1"/>
          </p:cNvSpPr>
          <p:nvPr>
            <p:ph type="body" idx="1"/>
          </p:nvPr>
        </p:nvSpPr>
        <p:spPr>
          <a:xfrm>
            <a:off x="1835701" y="1993834"/>
            <a:ext cx="8520599" cy="4555199"/>
          </a:xfrm>
          <a:prstGeom prst="rect">
            <a:avLst/>
          </a:prstGeom>
          <a:noFill/>
          <a:ln>
            <a:noFill/>
          </a:ln>
        </p:spPr>
        <p:txBody>
          <a:bodyPr spcFirstLastPara="1" vert="horz" wrap="square" lIns="91425" tIns="91425" rIns="91425" bIns="91425" rtlCol="0" anchor="t" anchorCtr="0">
            <a:noAutofit/>
          </a:bodyPr>
          <a:lstStyle/>
          <a:p>
            <a:pPr>
              <a:lnSpc>
                <a:spcPct val="100000"/>
              </a:lnSpc>
            </a:pPr>
            <a:r>
              <a:rPr lang="en-US" sz="2800" dirty="0">
                <a:solidFill>
                  <a:srgbClr val="1D2A53"/>
                </a:solidFill>
                <a:latin typeface="Twentieth Century"/>
                <a:ea typeface="Twentieth Century"/>
                <a:cs typeface="Twentieth Century"/>
                <a:sym typeface="Twentieth Century"/>
              </a:rPr>
              <a:t>ACEs study was conducted with adults</a:t>
            </a:r>
            <a:endParaRPr dirty="0"/>
          </a:p>
          <a:p>
            <a:pPr marL="25400" indent="0">
              <a:lnSpc>
                <a:spcPct val="100000"/>
              </a:lnSpc>
              <a:buNone/>
            </a:pPr>
            <a:endParaRPr sz="2800" dirty="0">
              <a:solidFill>
                <a:srgbClr val="1D2A53"/>
              </a:solidFill>
              <a:latin typeface="Twentieth Century"/>
              <a:ea typeface="Twentieth Century"/>
              <a:cs typeface="Twentieth Century"/>
              <a:sym typeface="Twentieth Century"/>
            </a:endParaRPr>
          </a:p>
          <a:p>
            <a:pPr>
              <a:lnSpc>
                <a:spcPct val="100000"/>
              </a:lnSpc>
            </a:pPr>
            <a:r>
              <a:rPr lang="en-US" sz="2800" dirty="0">
                <a:solidFill>
                  <a:srgbClr val="1D2A53"/>
                </a:solidFill>
                <a:latin typeface="Twentieth Century"/>
                <a:ea typeface="Twentieth Century"/>
                <a:cs typeface="Twentieth Century"/>
                <a:sym typeface="Twentieth Century"/>
              </a:rPr>
              <a:t>ACEs are not all inclusive</a:t>
            </a:r>
            <a:endParaRPr dirty="0"/>
          </a:p>
          <a:p>
            <a:pPr marL="25400" indent="0">
              <a:lnSpc>
                <a:spcPct val="100000"/>
              </a:lnSpc>
              <a:buNone/>
            </a:pPr>
            <a:endParaRPr sz="2800" dirty="0">
              <a:solidFill>
                <a:srgbClr val="1D2A53"/>
              </a:solidFill>
              <a:latin typeface="Twentieth Century"/>
              <a:ea typeface="Twentieth Century"/>
              <a:cs typeface="Twentieth Century"/>
              <a:sym typeface="Twentieth Century"/>
            </a:endParaRPr>
          </a:p>
          <a:p>
            <a:pPr>
              <a:lnSpc>
                <a:spcPct val="100000"/>
              </a:lnSpc>
            </a:pPr>
            <a:r>
              <a:rPr lang="en-US" sz="2800" dirty="0">
                <a:solidFill>
                  <a:srgbClr val="1D2A53"/>
                </a:solidFill>
                <a:latin typeface="Twentieth Century"/>
                <a:ea typeface="Twentieth Century"/>
                <a:cs typeface="Twentieth Century"/>
                <a:sym typeface="Twentieth Century"/>
              </a:rPr>
              <a:t>ACEs do not reflect response or behavior </a:t>
            </a:r>
            <a:r>
              <a:rPr lang="en-US" sz="2800" dirty="0">
                <a:solidFill>
                  <a:srgbClr val="FF0000"/>
                </a:solidFill>
                <a:latin typeface="Twentieth Century"/>
                <a:ea typeface="Twentieth Century"/>
                <a:cs typeface="Twentieth Century"/>
                <a:sym typeface="Twentieth Century"/>
              </a:rPr>
              <a:t>– should not be considered as a screener</a:t>
            </a:r>
            <a:endParaRPr dirty="0"/>
          </a:p>
          <a:p>
            <a:pPr marL="25400" indent="0">
              <a:lnSpc>
                <a:spcPct val="100000"/>
              </a:lnSpc>
              <a:buNone/>
            </a:pPr>
            <a:endParaRPr sz="2800" dirty="0">
              <a:solidFill>
                <a:srgbClr val="1D2A53"/>
              </a:solidFill>
              <a:latin typeface="Twentieth Century"/>
              <a:ea typeface="Twentieth Century"/>
              <a:cs typeface="Twentieth Century"/>
              <a:sym typeface="Twentieth Century"/>
            </a:endParaRPr>
          </a:p>
          <a:p>
            <a:pPr>
              <a:lnSpc>
                <a:spcPct val="100000"/>
              </a:lnSpc>
            </a:pPr>
            <a:r>
              <a:rPr lang="en-US" sz="2800" dirty="0">
                <a:solidFill>
                  <a:srgbClr val="1D2A53"/>
                </a:solidFill>
                <a:latin typeface="Twentieth Century"/>
                <a:ea typeface="Twentieth Century"/>
                <a:cs typeface="Twentieth Century"/>
                <a:sym typeface="Twentieth Century"/>
              </a:rPr>
              <a:t>Trauma/adversity can happen after age of 18</a:t>
            </a:r>
            <a:endParaRPr dirty="0"/>
          </a:p>
          <a:p>
            <a:pPr marL="25400" indent="0">
              <a:lnSpc>
                <a:spcPct val="100000"/>
              </a:lnSpc>
              <a:buNone/>
            </a:pPr>
            <a:endParaRPr dirty="0"/>
          </a:p>
        </p:txBody>
      </p:sp>
    </p:spTree>
    <p:extLst>
      <p:ext uri="{BB962C8B-B14F-4D97-AF65-F5344CB8AC3E}">
        <p14:creationId xmlns:p14="http://schemas.microsoft.com/office/powerpoint/2010/main" val="2930037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E41761-94A8-3E47-A362-73692C9FB1B0}"/>
              </a:ext>
            </a:extLst>
          </p:cNvPr>
          <p:cNvSpPr/>
          <p:nvPr/>
        </p:nvSpPr>
        <p:spPr>
          <a:xfrm>
            <a:off x="1182973" y="1690687"/>
            <a:ext cx="8755505" cy="3693319"/>
          </a:xfrm>
          <a:prstGeom prst="rect">
            <a:avLst/>
          </a:prstGeom>
        </p:spPr>
        <p:txBody>
          <a:bodyPr wrap="square">
            <a:spAutoFit/>
          </a:bodyPr>
          <a:lstStyle/>
          <a:p>
            <a:r>
              <a:rPr lang="en-US" sz="2400" dirty="0"/>
              <a:t>“According to a recent survey by the American Psychological Association, teens experience higher stress than adults, even in summer. “</a:t>
            </a:r>
          </a:p>
          <a:p>
            <a:endParaRPr lang="en-US" sz="2400" dirty="0"/>
          </a:p>
          <a:p>
            <a:r>
              <a:rPr lang="en-US" sz="2400" dirty="0"/>
              <a:t>That pressure, the APA survey revealed, leaves a third of teens feeling overwhelmed, depressed, and fatigued.</a:t>
            </a:r>
          </a:p>
          <a:p>
            <a:endParaRPr lang="en-US" dirty="0"/>
          </a:p>
          <a:p>
            <a:endParaRPr lang="en-US" dirty="0"/>
          </a:p>
          <a:p>
            <a:endParaRPr lang="en-US" dirty="0"/>
          </a:p>
          <a:p>
            <a:r>
              <a:rPr lang="en-US" dirty="0" err="1"/>
              <a:t>Rostain</a:t>
            </a:r>
            <a:r>
              <a:rPr lang="en-US" dirty="0"/>
              <a:t>, Anthony L. . The Stressed Years of Their Lives (p. 6). St. Martin's Publishing Group. Kindle Edition. </a:t>
            </a:r>
          </a:p>
        </p:txBody>
      </p:sp>
      <p:sp>
        <p:nvSpPr>
          <p:cNvPr id="3" name="Title 2">
            <a:extLst>
              <a:ext uri="{FF2B5EF4-FFF2-40B4-BE49-F238E27FC236}">
                <a16:creationId xmlns:a16="http://schemas.microsoft.com/office/drawing/2014/main" id="{B0E3AEAD-3B48-CE40-85E6-C057AAAE4CAC}"/>
              </a:ext>
            </a:extLst>
          </p:cNvPr>
          <p:cNvSpPr>
            <a:spLocks noGrp="1"/>
          </p:cNvSpPr>
          <p:nvPr>
            <p:ph type="title"/>
          </p:nvPr>
        </p:nvSpPr>
        <p:spPr/>
        <p:txBody>
          <a:bodyPr/>
          <a:lstStyle/>
          <a:p>
            <a:pPr algn="ctr"/>
            <a:r>
              <a:rPr lang="en-US" b="1" dirty="0"/>
              <a:t>WHO IS THE MOST STRESSED?</a:t>
            </a:r>
          </a:p>
        </p:txBody>
      </p:sp>
    </p:spTree>
    <p:extLst>
      <p:ext uri="{BB962C8B-B14F-4D97-AF65-F5344CB8AC3E}">
        <p14:creationId xmlns:p14="http://schemas.microsoft.com/office/powerpoint/2010/main" val="3987992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EFB9-8EBC-7F4D-83E0-CBF2B79CAA8E}"/>
              </a:ext>
            </a:extLst>
          </p:cNvPr>
          <p:cNvSpPr>
            <a:spLocks noGrp="1"/>
          </p:cNvSpPr>
          <p:nvPr>
            <p:ph type="title"/>
          </p:nvPr>
        </p:nvSpPr>
        <p:spPr/>
        <p:txBody>
          <a:bodyPr/>
          <a:lstStyle/>
          <a:p>
            <a:r>
              <a:rPr lang="en-US" dirty="0"/>
              <a:t>DURING STATES OF STRESS STUDENTS ARE LIKELY TO…</a:t>
            </a:r>
          </a:p>
        </p:txBody>
      </p:sp>
      <p:sp>
        <p:nvSpPr>
          <p:cNvPr id="3" name="Content Placeholder 2">
            <a:extLst>
              <a:ext uri="{FF2B5EF4-FFF2-40B4-BE49-F238E27FC236}">
                <a16:creationId xmlns:a16="http://schemas.microsoft.com/office/drawing/2014/main" id="{D6460AB5-172D-514A-9314-CC6EB09910A6}"/>
              </a:ext>
            </a:extLst>
          </p:cNvPr>
          <p:cNvSpPr>
            <a:spLocks noGrp="1"/>
          </p:cNvSpPr>
          <p:nvPr>
            <p:ph idx="1"/>
          </p:nvPr>
        </p:nvSpPr>
        <p:spPr>
          <a:xfrm>
            <a:off x="838200" y="1825625"/>
            <a:ext cx="10515600" cy="964070"/>
          </a:xfrm>
        </p:spPr>
        <p:txBody>
          <a:bodyPr/>
          <a:lstStyle/>
          <a:p>
            <a:r>
              <a:rPr lang="en-US" dirty="0"/>
              <a:t>Display involuntary lower-brain responses</a:t>
            </a:r>
          </a:p>
          <a:p>
            <a:r>
              <a:rPr lang="en-US" dirty="0"/>
              <a:t>Looks like </a:t>
            </a:r>
          </a:p>
        </p:txBody>
      </p:sp>
      <p:sp>
        <p:nvSpPr>
          <p:cNvPr id="5" name="TextBox 4">
            <a:extLst>
              <a:ext uri="{FF2B5EF4-FFF2-40B4-BE49-F238E27FC236}">
                <a16:creationId xmlns:a16="http://schemas.microsoft.com/office/drawing/2014/main" id="{CBBB3DF9-4024-CE4C-8910-6778B267ABB2}"/>
              </a:ext>
            </a:extLst>
          </p:cNvPr>
          <p:cNvSpPr txBox="1"/>
          <p:nvPr/>
        </p:nvSpPr>
        <p:spPr>
          <a:xfrm>
            <a:off x="2743200" y="5966847"/>
            <a:ext cx="2403222" cy="369332"/>
          </a:xfrm>
          <a:prstGeom prst="rect">
            <a:avLst/>
          </a:prstGeom>
          <a:noFill/>
        </p:spPr>
        <p:txBody>
          <a:bodyPr wrap="none" rtlCol="0">
            <a:spAutoFit/>
          </a:bodyPr>
          <a:lstStyle/>
          <a:p>
            <a:r>
              <a:rPr lang="en-US" dirty="0"/>
              <a:t>(Jay McTighe, 2019)</a:t>
            </a:r>
          </a:p>
        </p:txBody>
      </p:sp>
      <p:sp>
        <p:nvSpPr>
          <p:cNvPr id="4" name="TextBox 3">
            <a:extLst>
              <a:ext uri="{FF2B5EF4-FFF2-40B4-BE49-F238E27FC236}">
                <a16:creationId xmlns:a16="http://schemas.microsoft.com/office/drawing/2014/main" id="{CDA0CC5F-AFD1-DE42-A8B1-D61609808294}"/>
              </a:ext>
            </a:extLst>
          </p:cNvPr>
          <p:cNvSpPr txBox="1"/>
          <p:nvPr/>
        </p:nvSpPr>
        <p:spPr>
          <a:xfrm>
            <a:off x="2500393" y="3335377"/>
            <a:ext cx="3284874" cy="707886"/>
          </a:xfrm>
          <a:prstGeom prst="rect">
            <a:avLst/>
          </a:prstGeom>
          <a:noFill/>
        </p:spPr>
        <p:txBody>
          <a:bodyPr wrap="none" rtlCol="0">
            <a:spAutoFit/>
          </a:bodyPr>
          <a:lstStyle/>
          <a:p>
            <a:r>
              <a:rPr lang="en-US" sz="4000" b="1" dirty="0">
                <a:solidFill>
                  <a:srgbClr val="FF0000"/>
                </a:solidFill>
              </a:rPr>
              <a:t>ACTING OUT</a:t>
            </a:r>
          </a:p>
        </p:txBody>
      </p:sp>
      <p:sp>
        <p:nvSpPr>
          <p:cNvPr id="6" name="Rectangle 5">
            <a:extLst>
              <a:ext uri="{FF2B5EF4-FFF2-40B4-BE49-F238E27FC236}">
                <a16:creationId xmlns:a16="http://schemas.microsoft.com/office/drawing/2014/main" id="{CAF12C26-3FA2-0040-8852-D52020DDDDF4}"/>
              </a:ext>
            </a:extLst>
          </p:cNvPr>
          <p:cNvSpPr/>
          <p:nvPr/>
        </p:nvSpPr>
        <p:spPr>
          <a:xfrm>
            <a:off x="6490162" y="3335377"/>
            <a:ext cx="3326552" cy="707886"/>
          </a:xfrm>
          <a:prstGeom prst="rect">
            <a:avLst/>
          </a:prstGeom>
        </p:spPr>
        <p:txBody>
          <a:bodyPr wrap="none">
            <a:spAutoFit/>
          </a:bodyPr>
          <a:lstStyle/>
          <a:p>
            <a:r>
              <a:rPr lang="en-US" sz="4000" b="1" dirty="0">
                <a:solidFill>
                  <a:srgbClr val="FF0000"/>
                </a:solidFill>
              </a:rPr>
              <a:t>ZONING OUT</a:t>
            </a:r>
          </a:p>
        </p:txBody>
      </p:sp>
    </p:spTree>
    <p:extLst>
      <p:ext uri="{BB962C8B-B14F-4D97-AF65-F5344CB8AC3E}">
        <p14:creationId xmlns:p14="http://schemas.microsoft.com/office/powerpoint/2010/main" val="271997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solidFill>
                  <a:schemeClr val="bg2"/>
                </a:solidFill>
                <a:latin typeface="+mn-lt"/>
              </a:rPr>
              <a:t>Under the Surface Video</a:t>
            </a:r>
          </a:p>
        </p:txBody>
      </p:sp>
      <p:sp>
        <p:nvSpPr>
          <p:cNvPr id="5" name="Text Placeholder 4"/>
          <p:cNvSpPr>
            <a:spLocks noGrp="1"/>
          </p:cNvSpPr>
          <p:nvPr>
            <p:ph type="body" idx="1"/>
          </p:nvPr>
        </p:nvSpPr>
        <p:spPr>
          <a:xfrm>
            <a:off x="1835701" y="1536633"/>
            <a:ext cx="8520599" cy="5042724"/>
          </a:xfrm>
        </p:spPr>
        <p:txBody>
          <a:bodyPr/>
          <a:lstStyle/>
          <a:p>
            <a:pPr marL="25400" indent="0">
              <a:buNone/>
            </a:pPr>
            <a:endParaRPr lang="en-US" dirty="0"/>
          </a:p>
          <a:p>
            <a:pPr marL="25400" indent="0">
              <a:buNone/>
            </a:pPr>
            <a:endParaRPr lang="en-US" dirty="0"/>
          </a:p>
          <a:p>
            <a:pPr marL="25400" indent="0">
              <a:buNone/>
            </a:pPr>
            <a:endParaRPr lang="en-US" dirty="0"/>
          </a:p>
          <a:p>
            <a:pPr marL="25400" indent="0">
              <a:buNone/>
            </a:pPr>
            <a:endParaRPr lang="en-US" dirty="0"/>
          </a:p>
          <a:p>
            <a:pPr marL="25400" indent="0">
              <a:buNone/>
            </a:pPr>
            <a:endParaRPr lang="en-US" dirty="0"/>
          </a:p>
          <a:p>
            <a:pPr marL="25400" indent="0">
              <a:buNone/>
            </a:pPr>
            <a:endParaRPr lang="en-US" dirty="0"/>
          </a:p>
          <a:p>
            <a:pPr marL="25400" indent="0">
              <a:buNone/>
            </a:pPr>
            <a:endParaRPr lang="en-US" dirty="0"/>
          </a:p>
          <a:p>
            <a:pPr marL="25400" indent="0">
              <a:buNone/>
            </a:pPr>
            <a:endParaRPr lang="en-US" dirty="0"/>
          </a:p>
          <a:p>
            <a:pPr marL="25400" indent="0">
              <a:buNone/>
            </a:pPr>
            <a:r>
              <a:rPr lang="en-US" sz="2000" dirty="0">
                <a:hlinkClick r:id="rId3"/>
              </a:rPr>
              <a:t>https://www.google.com/search?q=under+the+surface+video&amp;oq=under+the+surface+video&amp;aqs=chrome..69i57.4623j0j1&amp;sourceid=chrome&amp;ie=UTF-8</a:t>
            </a:r>
            <a:r>
              <a:rPr lang="en-US" sz="2000" dirty="0"/>
              <a:t> </a:t>
            </a:r>
          </a:p>
        </p:txBody>
      </p:sp>
      <p:pic>
        <p:nvPicPr>
          <p:cNvPr id="6" name="Picture 5" descr="Screen Shot 2019-03-21 at 9.34.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908" y="1741851"/>
            <a:ext cx="6468696" cy="3320652"/>
          </a:xfrm>
          <a:prstGeom prst="rect">
            <a:avLst/>
          </a:prstGeom>
        </p:spPr>
      </p:pic>
    </p:spTree>
    <p:extLst>
      <p:ext uri="{BB962C8B-B14F-4D97-AF65-F5344CB8AC3E}">
        <p14:creationId xmlns:p14="http://schemas.microsoft.com/office/powerpoint/2010/main" val="3053933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9FAFF-F9B3-A844-A32D-133A3CA7634A}"/>
              </a:ext>
            </a:extLst>
          </p:cNvPr>
          <p:cNvSpPr>
            <a:spLocks noGrp="1"/>
          </p:cNvSpPr>
          <p:nvPr>
            <p:ph type="title"/>
          </p:nvPr>
        </p:nvSpPr>
        <p:spPr/>
        <p:txBody>
          <a:bodyPr/>
          <a:lstStyle/>
          <a:p>
            <a:r>
              <a:rPr lang="en-US" b="1" dirty="0"/>
              <a:t>QUIET REFLECTION</a:t>
            </a:r>
          </a:p>
        </p:txBody>
      </p:sp>
      <p:pic>
        <p:nvPicPr>
          <p:cNvPr id="7" name="Content Placeholder 6">
            <a:extLst>
              <a:ext uri="{FF2B5EF4-FFF2-40B4-BE49-F238E27FC236}">
                <a16:creationId xmlns:a16="http://schemas.microsoft.com/office/drawing/2014/main" id="{76AC9620-87F0-FB45-881A-50FF392675AB}"/>
              </a:ext>
            </a:extLst>
          </p:cNvPr>
          <p:cNvPicPr>
            <a:picLocks noGrp="1" noChangeAspect="1"/>
          </p:cNvPicPr>
          <p:nvPr>
            <p:ph idx="1"/>
          </p:nvPr>
        </p:nvPicPr>
        <p:blipFill>
          <a:blip r:embed="rId3"/>
          <a:stretch>
            <a:fillRect/>
          </a:stretch>
        </p:blipFill>
        <p:spPr>
          <a:xfrm>
            <a:off x="7399606" y="1226805"/>
            <a:ext cx="3362178" cy="3754403"/>
          </a:xfrm>
        </p:spPr>
      </p:pic>
      <p:sp>
        <p:nvSpPr>
          <p:cNvPr id="8" name="TextBox 7">
            <a:extLst>
              <a:ext uri="{FF2B5EF4-FFF2-40B4-BE49-F238E27FC236}">
                <a16:creationId xmlns:a16="http://schemas.microsoft.com/office/drawing/2014/main" id="{3058BB4C-1675-C746-9FB8-80FD8D1DB27B}"/>
              </a:ext>
            </a:extLst>
          </p:cNvPr>
          <p:cNvSpPr txBox="1"/>
          <p:nvPr/>
        </p:nvSpPr>
        <p:spPr>
          <a:xfrm>
            <a:off x="407964" y="2236763"/>
            <a:ext cx="4919004" cy="2308324"/>
          </a:xfrm>
          <a:prstGeom prst="rect">
            <a:avLst/>
          </a:prstGeom>
          <a:noFill/>
        </p:spPr>
        <p:txBody>
          <a:bodyPr wrap="square" rtlCol="0">
            <a:spAutoFit/>
          </a:bodyPr>
          <a:lstStyle/>
          <a:p>
            <a:r>
              <a:rPr lang="en-US" sz="2400" dirty="0"/>
              <a:t>IS THIS SOMETHIG YOU COULD USE WITH YOUR STAFF?</a:t>
            </a:r>
          </a:p>
          <a:p>
            <a:endParaRPr lang="en-US" sz="2400" dirty="0"/>
          </a:p>
          <a:p>
            <a:r>
              <a:rPr lang="en-US" sz="2400" dirty="0"/>
              <a:t>WHAT WOULD STAFF </a:t>
            </a:r>
            <a:r>
              <a:rPr lang="en-US" sz="2400" dirty="0" err="1"/>
              <a:t>CULTuRE</a:t>
            </a:r>
            <a:r>
              <a:rPr lang="en-US" sz="2400" dirty="0"/>
              <a:t> BE LIKE IF EVERYONE UNDERSTOOD?</a:t>
            </a:r>
          </a:p>
        </p:txBody>
      </p:sp>
    </p:spTree>
    <p:extLst>
      <p:ext uri="{BB962C8B-B14F-4D97-AF65-F5344CB8AC3E}">
        <p14:creationId xmlns:p14="http://schemas.microsoft.com/office/powerpoint/2010/main" val="1239303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7A24-5A20-4245-B924-8B27B72B49F4}"/>
              </a:ext>
            </a:extLst>
          </p:cNvPr>
          <p:cNvSpPr>
            <a:spLocks noGrp="1"/>
          </p:cNvSpPr>
          <p:nvPr>
            <p:ph type="title"/>
          </p:nvPr>
        </p:nvSpPr>
        <p:spPr/>
        <p:txBody>
          <a:bodyPr/>
          <a:lstStyle/>
          <a:p>
            <a:r>
              <a:rPr lang="en-US" b="1" dirty="0"/>
              <a:t>POLL</a:t>
            </a:r>
          </a:p>
        </p:txBody>
      </p:sp>
      <p:sp>
        <p:nvSpPr>
          <p:cNvPr id="3" name="Content Placeholder 2">
            <a:extLst>
              <a:ext uri="{FF2B5EF4-FFF2-40B4-BE49-F238E27FC236}">
                <a16:creationId xmlns:a16="http://schemas.microsoft.com/office/drawing/2014/main" id="{4D90CFE0-56EE-034D-9CB9-B2714637535A}"/>
              </a:ext>
            </a:extLst>
          </p:cNvPr>
          <p:cNvSpPr>
            <a:spLocks noGrp="1"/>
          </p:cNvSpPr>
          <p:nvPr>
            <p:ph idx="1"/>
          </p:nvPr>
        </p:nvSpPr>
        <p:spPr/>
        <p:txBody>
          <a:bodyPr/>
          <a:lstStyle/>
          <a:p>
            <a:r>
              <a:rPr lang="en-US" dirty="0"/>
              <a:t>DO YOU CONSIDER YOUR </a:t>
            </a:r>
            <a:r>
              <a:rPr lang="en-US" b="1" dirty="0"/>
              <a:t>SCHOOL</a:t>
            </a:r>
            <a:r>
              <a:rPr lang="en-US" dirty="0"/>
              <a:t> TRAUMA INFORMED?</a:t>
            </a:r>
          </a:p>
          <a:p>
            <a:pPr lvl="1"/>
            <a:r>
              <a:rPr lang="en-US" dirty="0"/>
              <a:t>YES</a:t>
            </a:r>
          </a:p>
          <a:p>
            <a:pPr lvl="1"/>
            <a:r>
              <a:rPr lang="en-US" dirty="0"/>
              <a:t>WAIT, WHAT?  </a:t>
            </a:r>
          </a:p>
          <a:p>
            <a:pPr lvl="1"/>
            <a:r>
              <a:rPr lang="en-US" dirty="0"/>
              <a:t>KINDA, SORTA</a:t>
            </a:r>
          </a:p>
          <a:p>
            <a:pPr lvl="1"/>
            <a:r>
              <a:rPr lang="en-US" dirty="0"/>
              <a:t>KINDA, SORTA, NOT REALLY</a:t>
            </a:r>
          </a:p>
          <a:p>
            <a:pPr lvl="1"/>
            <a:r>
              <a:rPr lang="en-US" dirty="0"/>
              <a:t>NO</a:t>
            </a:r>
          </a:p>
        </p:txBody>
      </p:sp>
    </p:spTree>
    <p:extLst>
      <p:ext uri="{BB962C8B-B14F-4D97-AF65-F5344CB8AC3E}">
        <p14:creationId xmlns:p14="http://schemas.microsoft.com/office/powerpoint/2010/main" val="2855223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3F8C-606F-D643-948C-B8CBE8ACEA10}"/>
              </a:ext>
            </a:extLst>
          </p:cNvPr>
          <p:cNvSpPr/>
          <p:nvPr/>
        </p:nvSpPr>
        <p:spPr>
          <a:xfrm>
            <a:off x="1003091" y="1346909"/>
            <a:ext cx="8799225" cy="3323987"/>
          </a:xfrm>
          <a:prstGeom prst="rect">
            <a:avLst/>
          </a:prstGeom>
        </p:spPr>
        <p:txBody>
          <a:bodyPr wrap="square">
            <a:spAutoFit/>
          </a:bodyPr>
          <a:lstStyle/>
          <a:p>
            <a:endParaRPr lang="en-US" sz="2400" dirty="0"/>
          </a:p>
          <a:p>
            <a:pPr marL="342900" indent="-342900">
              <a:buFont typeface="Arial" panose="020B0604020202020204" pitchFamily="34" charset="0"/>
              <a:buChar char="•"/>
            </a:pPr>
            <a:r>
              <a:rPr lang="en-US" sz="2400" dirty="0"/>
              <a:t>Influences thinking</a:t>
            </a:r>
          </a:p>
          <a:p>
            <a:pPr marL="342900" indent="-342900">
              <a:buFont typeface="Arial" panose="020B0604020202020204" pitchFamily="34" charset="0"/>
              <a:buChar char="•"/>
            </a:pPr>
            <a:r>
              <a:rPr lang="en-US" sz="2400" dirty="0"/>
              <a:t>Cognitive flexibility</a:t>
            </a:r>
          </a:p>
          <a:p>
            <a:pPr marL="342900" indent="-342900">
              <a:buFont typeface="Arial" panose="020B0604020202020204" pitchFamily="34" charset="0"/>
              <a:buChar char="•"/>
            </a:pPr>
            <a:r>
              <a:rPr lang="en-US" sz="2400" dirty="0"/>
              <a:t>Reaction time</a:t>
            </a:r>
          </a:p>
          <a:p>
            <a:pPr marL="342900" indent="-342900">
              <a:buFont typeface="Arial" panose="020B0604020202020204" pitchFamily="34" charset="0"/>
              <a:buChar char="•"/>
            </a:pPr>
            <a:r>
              <a:rPr lang="en-US" sz="2400" dirty="0"/>
              <a:t>Ability to anticipate consequences</a:t>
            </a:r>
          </a:p>
          <a:p>
            <a:endParaRPr lang="en-US" dirty="0"/>
          </a:p>
          <a:p>
            <a:r>
              <a:rPr lang="en-US" dirty="0"/>
              <a:t> </a:t>
            </a:r>
          </a:p>
          <a:p>
            <a:r>
              <a:rPr lang="en-US" dirty="0"/>
              <a:t>Craig, Susan E.. Trauma-Sensitive Schools for the Adolescent Years: Promoting Resiliency and Healing, Grades 6–12 (p. 20). Teachers College Press. Kindle Edition. </a:t>
            </a:r>
          </a:p>
        </p:txBody>
      </p:sp>
      <p:sp>
        <p:nvSpPr>
          <p:cNvPr id="3" name="Title 2">
            <a:extLst>
              <a:ext uri="{FF2B5EF4-FFF2-40B4-BE49-F238E27FC236}">
                <a16:creationId xmlns:a16="http://schemas.microsoft.com/office/drawing/2014/main" id="{94724778-0750-5948-A200-52786A453482}"/>
              </a:ext>
            </a:extLst>
          </p:cNvPr>
          <p:cNvSpPr>
            <a:spLocks noGrp="1"/>
          </p:cNvSpPr>
          <p:nvPr>
            <p:ph type="title"/>
          </p:nvPr>
        </p:nvSpPr>
        <p:spPr>
          <a:xfrm>
            <a:off x="838200" y="365126"/>
            <a:ext cx="10515600" cy="981784"/>
          </a:xfrm>
        </p:spPr>
        <p:txBody>
          <a:bodyPr>
            <a:normAutofit fontScale="90000"/>
          </a:bodyPr>
          <a:lstStyle/>
          <a:p>
            <a:r>
              <a:rPr lang="en-US" b="1" dirty="0"/>
              <a:t>CHANGES TO BRAIN STRUCTURE</a:t>
            </a:r>
            <a:br>
              <a:rPr lang="en-US" dirty="0"/>
            </a:br>
            <a:endParaRPr lang="en-US" dirty="0"/>
          </a:p>
        </p:txBody>
      </p:sp>
    </p:spTree>
    <p:extLst>
      <p:ext uri="{BB962C8B-B14F-4D97-AF65-F5344CB8AC3E}">
        <p14:creationId xmlns:p14="http://schemas.microsoft.com/office/powerpoint/2010/main" val="3673265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2A64C0-C6B9-2E41-AAED-3113462874B9}"/>
              </a:ext>
            </a:extLst>
          </p:cNvPr>
          <p:cNvSpPr/>
          <p:nvPr/>
        </p:nvSpPr>
        <p:spPr>
          <a:xfrm>
            <a:off x="283561" y="1779687"/>
            <a:ext cx="10623029" cy="4924425"/>
          </a:xfrm>
          <a:prstGeom prst="rect">
            <a:avLst/>
          </a:prstGeom>
        </p:spPr>
        <p:txBody>
          <a:bodyPr wrap="square">
            <a:spAutoFit/>
          </a:bodyPr>
          <a:lstStyle/>
          <a:p>
            <a:endParaRPr lang="en-US" dirty="0"/>
          </a:p>
          <a:p>
            <a:endParaRPr lang="en-US" sz="2000" dirty="0"/>
          </a:p>
          <a:p>
            <a:r>
              <a:rPr lang="en-US" sz="2400" dirty="0"/>
              <a:t>Of the 76 million youth living in the United States, about 46 million are trauma survivors. (Pickens, Siegfried, </a:t>
            </a:r>
            <a:r>
              <a:rPr lang="en-US" sz="2400" dirty="0" err="1"/>
              <a:t>Surko</a:t>
            </a:r>
            <a:r>
              <a:rPr lang="en-US" sz="2400" dirty="0"/>
              <a:t>, &amp; </a:t>
            </a:r>
            <a:r>
              <a:rPr lang="en-US" sz="2400" dirty="0" err="1"/>
              <a:t>Dierkhising</a:t>
            </a:r>
            <a:r>
              <a:rPr lang="en-US" sz="2400" dirty="0"/>
              <a:t>, 2016).</a:t>
            </a:r>
          </a:p>
          <a:p>
            <a:endParaRPr lang="en-US" sz="2400" dirty="0"/>
          </a:p>
          <a:p>
            <a:r>
              <a:rPr lang="en-US" sz="2400" dirty="0"/>
              <a:t>Strong support for a correlation between trauma histories and subsequent academic and social problems that persist well into adolescence. (</a:t>
            </a:r>
            <a:r>
              <a:rPr lang="en-US" sz="2400" dirty="0" err="1"/>
              <a:t>Felitti</a:t>
            </a:r>
            <a:r>
              <a:rPr lang="en-US" sz="2400" dirty="0"/>
              <a:t> et al., 1998), (</a:t>
            </a:r>
            <a:r>
              <a:rPr lang="en-US" sz="2400" dirty="0" err="1"/>
              <a:t>Finkelhor</a:t>
            </a:r>
            <a:r>
              <a:rPr lang="en-US" sz="2400" dirty="0"/>
              <a:t>, Ormrod, &amp; Turner, 2007) (Briere &amp; Spinazzola, 2005; </a:t>
            </a:r>
            <a:r>
              <a:rPr lang="en-US" sz="2400" dirty="0" err="1"/>
              <a:t>Cloitre</a:t>
            </a:r>
            <a:r>
              <a:rPr lang="en-US" sz="2400" dirty="0"/>
              <a:t> et al., 2009), </a:t>
            </a:r>
          </a:p>
          <a:p>
            <a:endParaRPr lang="en-US" dirty="0"/>
          </a:p>
          <a:p>
            <a:endParaRPr lang="en-US" dirty="0"/>
          </a:p>
          <a:p>
            <a:endParaRPr lang="en-US" dirty="0"/>
          </a:p>
          <a:p>
            <a:endParaRPr lang="en-US" dirty="0"/>
          </a:p>
          <a:p>
            <a:r>
              <a:rPr lang="en-US" dirty="0"/>
              <a:t>Craig, Susan E.. Trauma-Sensitive Schools for the Adolescent Years: Promoting Resiliency and Healing, Grades 6–12 (p. 16). Teachers College Press. Kindle Edition. </a:t>
            </a:r>
          </a:p>
        </p:txBody>
      </p:sp>
      <p:sp>
        <p:nvSpPr>
          <p:cNvPr id="2" name="Title 1">
            <a:extLst>
              <a:ext uri="{FF2B5EF4-FFF2-40B4-BE49-F238E27FC236}">
                <a16:creationId xmlns:a16="http://schemas.microsoft.com/office/drawing/2014/main" id="{6D47CA0D-851C-6B4F-B915-2D59B5E06F85}"/>
              </a:ext>
            </a:extLst>
          </p:cNvPr>
          <p:cNvSpPr>
            <a:spLocks noGrp="1"/>
          </p:cNvSpPr>
          <p:nvPr>
            <p:ph type="title"/>
          </p:nvPr>
        </p:nvSpPr>
        <p:spPr>
          <a:xfrm>
            <a:off x="140677" y="624336"/>
            <a:ext cx="11633981" cy="1325563"/>
          </a:xfrm>
        </p:spPr>
        <p:txBody>
          <a:bodyPr>
            <a:normAutofit/>
          </a:bodyPr>
          <a:lstStyle/>
          <a:p>
            <a:r>
              <a:rPr lang="en-US" b="1" dirty="0"/>
              <a:t>PREVALENCE IN ADOLESCENT BRAINS</a:t>
            </a:r>
            <a:br>
              <a:rPr lang="en-US" b="1" dirty="0"/>
            </a:br>
            <a:endParaRPr lang="en-US" b="1" dirty="0"/>
          </a:p>
        </p:txBody>
      </p:sp>
    </p:spTree>
    <p:extLst>
      <p:ext uri="{BB962C8B-B14F-4D97-AF65-F5344CB8AC3E}">
        <p14:creationId xmlns:p14="http://schemas.microsoft.com/office/powerpoint/2010/main" val="1523060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E8DB96-626C-7448-AF4D-A17CE9EA4689}"/>
              </a:ext>
            </a:extLst>
          </p:cNvPr>
          <p:cNvSpPr/>
          <p:nvPr/>
        </p:nvSpPr>
        <p:spPr>
          <a:xfrm>
            <a:off x="1439056" y="1720840"/>
            <a:ext cx="9266458" cy="4247317"/>
          </a:xfrm>
          <a:prstGeom prst="rect">
            <a:avLst/>
          </a:prstGeom>
        </p:spPr>
        <p:txBody>
          <a:bodyPr wrap="square">
            <a:spAutoFit/>
          </a:bodyPr>
          <a:lstStyle/>
          <a:p>
            <a:endParaRPr lang="en-US" dirty="0"/>
          </a:p>
          <a:p>
            <a:pPr marL="285750" indent="-285750">
              <a:buFont typeface="Arial" panose="020B0604020202020204" pitchFamily="34" charset="0"/>
              <a:buChar char="•"/>
            </a:pPr>
            <a:r>
              <a:rPr lang="en-US" sz="2400" dirty="0"/>
              <a:t>Low student engagement as indicated by high absenteeism (</a:t>
            </a:r>
            <a:r>
              <a:rPr lang="en-US" sz="2400" dirty="0" err="1"/>
              <a:t>Balfanz</a:t>
            </a:r>
            <a:r>
              <a:rPr lang="en-US" sz="2400" dirty="0"/>
              <a:t> &amp; Byrnes, 2012).</a:t>
            </a:r>
          </a:p>
          <a:p>
            <a:endParaRPr lang="en-US" sz="2400" dirty="0"/>
          </a:p>
          <a:p>
            <a:pPr marL="285750" indent="-285750">
              <a:buFont typeface="Arial" panose="020B0604020202020204" pitchFamily="34" charset="0"/>
              <a:buChar char="•"/>
            </a:pPr>
            <a:r>
              <a:rPr lang="en-US" sz="2400" dirty="0"/>
              <a:t>Poor academic performance, </a:t>
            </a:r>
          </a:p>
          <a:p>
            <a:endParaRPr lang="en-US" sz="2400" dirty="0"/>
          </a:p>
          <a:p>
            <a:pPr marL="285750" indent="-285750">
              <a:buFont typeface="Arial" panose="020B0604020202020204" pitchFamily="34" charset="0"/>
              <a:buChar char="•"/>
            </a:pPr>
            <a:r>
              <a:rPr lang="en-US" sz="2400" dirty="0"/>
              <a:t>High dropout rates (</a:t>
            </a:r>
            <a:r>
              <a:rPr lang="en-US" sz="2400" dirty="0" err="1"/>
              <a:t>Porche</a:t>
            </a:r>
            <a:r>
              <a:rPr lang="en-US" sz="2400" dirty="0"/>
              <a:t>, Fortuna, Lin, &amp; Alegria, 2011)</a:t>
            </a:r>
          </a:p>
          <a:p>
            <a:endParaRPr lang="en-US" dirty="0"/>
          </a:p>
          <a:p>
            <a:endParaRPr lang="en-US" dirty="0"/>
          </a:p>
          <a:p>
            <a:endParaRPr lang="en-US" dirty="0"/>
          </a:p>
          <a:p>
            <a:endParaRPr lang="en-US" dirty="0"/>
          </a:p>
          <a:p>
            <a:r>
              <a:rPr lang="en-US" dirty="0"/>
              <a:t>Craig, Susan E.. Trauma-Sensitive Schools for the Adolescent Years: Promoting Resiliency and Healing, Grades 6–12 (p. 6). Teachers College Press. Kindle Edition. </a:t>
            </a:r>
          </a:p>
        </p:txBody>
      </p:sp>
      <p:sp>
        <p:nvSpPr>
          <p:cNvPr id="2" name="Title 1">
            <a:extLst>
              <a:ext uri="{FF2B5EF4-FFF2-40B4-BE49-F238E27FC236}">
                <a16:creationId xmlns:a16="http://schemas.microsoft.com/office/drawing/2014/main" id="{1EBBCEAE-F219-6343-8B00-8C43B87207DD}"/>
              </a:ext>
            </a:extLst>
          </p:cNvPr>
          <p:cNvSpPr>
            <a:spLocks noGrp="1"/>
          </p:cNvSpPr>
          <p:nvPr>
            <p:ph type="title"/>
          </p:nvPr>
        </p:nvSpPr>
        <p:spPr/>
        <p:txBody>
          <a:bodyPr/>
          <a:lstStyle/>
          <a:p>
            <a:pPr algn="ctr"/>
            <a:r>
              <a:rPr lang="en-US" b="1" dirty="0"/>
              <a:t>TRAUMA IS LINKED </a:t>
            </a:r>
          </a:p>
        </p:txBody>
      </p:sp>
    </p:spTree>
    <p:extLst>
      <p:ext uri="{BB962C8B-B14F-4D97-AF65-F5344CB8AC3E}">
        <p14:creationId xmlns:p14="http://schemas.microsoft.com/office/powerpoint/2010/main" val="1426900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E8DB96-626C-7448-AF4D-A17CE9EA4689}"/>
              </a:ext>
            </a:extLst>
          </p:cNvPr>
          <p:cNvSpPr/>
          <p:nvPr/>
        </p:nvSpPr>
        <p:spPr>
          <a:xfrm>
            <a:off x="838200" y="1720840"/>
            <a:ext cx="10515600" cy="3785652"/>
          </a:xfrm>
          <a:prstGeom prst="rect">
            <a:avLst/>
          </a:prstGeom>
        </p:spPr>
        <p:txBody>
          <a:bodyPr wrap="square">
            <a:spAutoFit/>
          </a:bodyPr>
          <a:lstStyle/>
          <a:p>
            <a:endParaRPr lang="en-US" dirty="0"/>
          </a:p>
          <a:p>
            <a:pPr marL="342900" indent="-342900">
              <a:buFont typeface="Arial" panose="020B0604020202020204" pitchFamily="34" charset="0"/>
              <a:buChar char="•"/>
            </a:pPr>
            <a:r>
              <a:rPr lang="en-US" sz="2400" dirty="0"/>
              <a:t> Mediate anxiety</a:t>
            </a:r>
          </a:p>
          <a:p>
            <a:pPr marL="342900" indent="-342900">
              <a:buFont typeface="Arial" panose="020B0604020202020204" pitchFamily="34" charset="0"/>
              <a:buChar char="•"/>
            </a:pPr>
            <a:r>
              <a:rPr lang="en-US" sz="2400" dirty="0"/>
              <a:t> Mood dysregulation</a:t>
            </a:r>
          </a:p>
          <a:p>
            <a:pPr marL="342900" indent="-342900">
              <a:buFont typeface="Arial" panose="020B0604020202020204" pitchFamily="34" charset="0"/>
              <a:buChar char="•"/>
            </a:pPr>
            <a:r>
              <a:rPr lang="en-US" sz="2400" dirty="0"/>
              <a:t> Make emotional regulation more difficult for teens with early trauma histories to achieve </a:t>
            </a:r>
            <a:r>
              <a:rPr lang="en-US" dirty="0"/>
              <a:t>(</a:t>
            </a:r>
            <a:r>
              <a:rPr lang="en-US" dirty="0" err="1"/>
              <a:t>Teicher</a:t>
            </a:r>
            <a:r>
              <a:rPr lang="en-US" dirty="0"/>
              <a:t>, Anderson, </a:t>
            </a:r>
            <a:r>
              <a:rPr lang="en-US" dirty="0" err="1"/>
              <a:t>Polcari</a:t>
            </a:r>
            <a:r>
              <a:rPr lang="en-US" dirty="0"/>
              <a:t>, Anderson, &amp; </a:t>
            </a:r>
            <a:r>
              <a:rPr lang="en-US" dirty="0" err="1"/>
              <a:t>Navalta</a:t>
            </a:r>
            <a:r>
              <a:rPr lang="en-US" dirty="0"/>
              <a:t>, 2002).</a:t>
            </a:r>
          </a:p>
          <a:p>
            <a:endParaRPr lang="en-US" dirty="0"/>
          </a:p>
          <a:p>
            <a:endParaRPr lang="en-US" dirty="0"/>
          </a:p>
          <a:p>
            <a:endParaRPr lang="en-US" dirty="0"/>
          </a:p>
          <a:p>
            <a:endParaRPr lang="en-US" dirty="0"/>
          </a:p>
          <a:p>
            <a:r>
              <a:rPr lang="en-US" dirty="0"/>
              <a:t>Craig, Susan E.. Trauma-Sensitive Schools for the Adolescent Years: Promoting Resiliency and Healing, Grades 6–12 (p. 6). Teachers College Press. Kindle Edition. </a:t>
            </a:r>
          </a:p>
        </p:txBody>
      </p:sp>
      <p:sp>
        <p:nvSpPr>
          <p:cNvPr id="2" name="Title 1">
            <a:extLst>
              <a:ext uri="{FF2B5EF4-FFF2-40B4-BE49-F238E27FC236}">
                <a16:creationId xmlns:a16="http://schemas.microsoft.com/office/drawing/2014/main" id="{1EBBCEAE-F219-6343-8B00-8C43B87207DD}"/>
              </a:ext>
            </a:extLst>
          </p:cNvPr>
          <p:cNvSpPr>
            <a:spLocks noGrp="1"/>
          </p:cNvSpPr>
          <p:nvPr>
            <p:ph type="title"/>
          </p:nvPr>
        </p:nvSpPr>
        <p:spPr/>
        <p:txBody>
          <a:bodyPr/>
          <a:lstStyle/>
          <a:p>
            <a:pPr algn="ctr"/>
            <a:r>
              <a:rPr lang="en-US" b="1" dirty="0"/>
              <a:t>TRAUMA IS LINKED TO CHALLENGES…</a:t>
            </a:r>
          </a:p>
        </p:txBody>
      </p:sp>
    </p:spTree>
    <p:extLst>
      <p:ext uri="{BB962C8B-B14F-4D97-AF65-F5344CB8AC3E}">
        <p14:creationId xmlns:p14="http://schemas.microsoft.com/office/powerpoint/2010/main" val="1042686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CEAE-F219-6343-8B00-8C43B87207DD}"/>
              </a:ext>
            </a:extLst>
          </p:cNvPr>
          <p:cNvSpPr>
            <a:spLocks noGrp="1"/>
          </p:cNvSpPr>
          <p:nvPr>
            <p:ph type="title"/>
          </p:nvPr>
        </p:nvSpPr>
        <p:spPr/>
        <p:txBody>
          <a:bodyPr/>
          <a:lstStyle/>
          <a:p>
            <a:r>
              <a:rPr lang="en-US" b="1" dirty="0"/>
              <a:t>TRAUMA IS LINKED TO BEHAVIORALLY</a:t>
            </a:r>
          </a:p>
        </p:txBody>
      </p:sp>
      <p:sp>
        <p:nvSpPr>
          <p:cNvPr id="3" name="Rectangle 2">
            <a:extLst>
              <a:ext uri="{FF2B5EF4-FFF2-40B4-BE49-F238E27FC236}">
                <a16:creationId xmlns:a16="http://schemas.microsoft.com/office/drawing/2014/main" id="{B795BF59-4591-C349-9E35-0C7150B60BC1}"/>
              </a:ext>
            </a:extLst>
          </p:cNvPr>
          <p:cNvSpPr/>
          <p:nvPr/>
        </p:nvSpPr>
        <p:spPr>
          <a:xfrm>
            <a:off x="838200" y="1905506"/>
            <a:ext cx="9609944" cy="3323987"/>
          </a:xfrm>
          <a:prstGeom prst="rect">
            <a:avLst/>
          </a:prstGeom>
        </p:spPr>
        <p:txBody>
          <a:bodyPr wrap="square">
            <a:spAutoFit/>
          </a:bodyPr>
          <a:lstStyle/>
          <a:p>
            <a:pPr marL="285750" indent="-285750">
              <a:buFont typeface="Arial" panose="020B0604020202020204" pitchFamily="34" charset="0"/>
              <a:buChar char="•"/>
            </a:pPr>
            <a:r>
              <a:rPr lang="en-US" sz="2400" dirty="0"/>
              <a:t>A deep-seated distrust of adults.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Hypersensitivity to perceptions of danger or threat.</a:t>
            </a:r>
          </a:p>
          <a:p>
            <a:endParaRPr lang="en-US" sz="2400" dirty="0"/>
          </a:p>
          <a:p>
            <a:pPr marL="285750" indent="-285750">
              <a:buFont typeface="Arial" panose="020B0604020202020204" pitchFamily="34" charset="0"/>
              <a:buChar char="•"/>
            </a:pPr>
            <a:r>
              <a:rPr lang="en-US" sz="2400" dirty="0"/>
              <a:t>Seriously compromises adolescents’ ability to learn. </a:t>
            </a:r>
          </a:p>
          <a:p>
            <a:endParaRPr lang="en-US" dirty="0"/>
          </a:p>
          <a:p>
            <a:endParaRPr lang="en-US" dirty="0"/>
          </a:p>
          <a:p>
            <a:endParaRPr lang="en-US" dirty="0"/>
          </a:p>
          <a:p>
            <a:r>
              <a:rPr lang="en-US" dirty="0"/>
              <a:t>Craig, Susan E.. Trauma-Sensitive Schools for the Adolescent Years: Promoting Resiliency and Healing, Grades 6–12 (p. 20). Teachers College Press. Kindle Edition. </a:t>
            </a:r>
          </a:p>
        </p:txBody>
      </p:sp>
      <p:sp>
        <p:nvSpPr>
          <p:cNvPr id="4" name="TextBox 3">
            <a:extLst>
              <a:ext uri="{FF2B5EF4-FFF2-40B4-BE49-F238E27FC236}">
                <a16:creationId xmlns:a16="http://schemas.microsoft.com/office/drawing/2014/main" id="{FB115773-337D-9D4E-89BB-9F1607BE1DDB}"/>
              </a:ext>
            </a:extLst>
          </p:cNvPr>
          <p:cNvSpPr txBox="1"/>
          <p:nvPr/>
        </p:nvSpPr>
        <p:spPr>
          <a:xfrm>
            <a:off x="524855" y="612844"/>
            <a:ext cx="10515600" cy="5909310"/>
          </a:xfrm>
          <a:prstGeom prst="rect">
            <a:avLst/>
          </a:prstGeom>
          <a:solidFill>
            <a:schemeClr val="tx1"/>
          </a:solidFill>
        </p:spPr>
        <p:txBody>
          <a:bodyPr wrap="square" rtlCol="0">
            <a:spAutoFit/>
          </a:bodyPr>
          <a:lstStyle/>
          <a:p>
            <a:pPr algn="ctr"/>
            <a:endParaRPr lang="en-US" sz="5400" b="1" dirty="0">
              <a:solidFill>
                <a:srgbClr val="FF0000"/>
              </a:solidFill>
            </a:endParaRPr>
          </a:p>
          <a:p>
            <a:pPr algn="ctr"/>
            <a:r>
              <a:rPr lang="en-US" sz="5400" b="1" dirty="0">
                <a:solidFill>
                  <a:srgbClr val="FF0000"/>
                </a:solidFill>
              </a:rPr>
              <a:t>Instead of integrating new information or experiences, their attention is directed at survival and defending themselves against recurring trauma symptoms.</a:t>
            </a:r>
            <a:endParaRPr lang="en-US" sz="5400" dirty="0"/>
          </a:p>
        </p:txBody>
      </p:sp>
    </p:spTree>
    <p:extLst>
      <p:ext uri="{BB962C8B-B14F-4D97-AF65-F5344CB8AC3E}">
        <p14:creationId xmlns:p14="http://schemas.microsoft.com/office/powerpoint/2010/main" val="14679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E92C5-839B-2D45-976E-4B24077E5A3F}"/>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A5B601F2-B9E4-DE4C-8C2C-76C5162A0195}"/>
              </a:ext>
            </a:extLst>
          </p:cNvPr>
          <p:cNvSpPr>
            <a:spLocks noGrp="1"/>
          </p:cNvSpPr>
          <p:nvPr>
            <p:ph idx="1"/>
          </p:nvPr>
        </p:nvSpPr>
        <p:spPr/>
        <p:txBody>
          <a:bodyPr>
            <a:normAutofit lnSpcReduction="10000"/>
          </a:bodyPr>
          <a:lstStyle/>
          <a:p>
            <a:r>
              <a:rPr lang="en-US" b="1" dirty="0"/>
              <a:t>Be able to describe one way that the brain is impacted by stress and trauma </a:t>
            </a:r>
          </a:p>
          <a:p>
            <a:pPr marL="0" indent="0">
              <a:buNone/>
            </a:pPr>
            <a:endParaRPr lang="en-US" dirty="0"/>
          </a:p>
          <a:p>
            <a:r>
              <a:rPr lang="en-US" dirty="0"/>
              <a:t>Know one way PBIS and being trauma-informed overlap</a:t>
            </a:r>
          </a:p>
          <a:p>
            <a:pPr marL="0" indent="0">
              <a:buNone/>
            </a:pPr>
            <a:endParaRPr lang="en-US" dirty="0"/>
          </a:p>
          <a:p>
            <a:r>
              <a:rPr lang="en-US" dirty="0"/>
              <a:t>Identify one way that relationships are connected to having a trauma-informed classroom.</a:t>
            </a:r>
          </a:p>
          <a:p>
            <a:pPr marL="0" indent="0">
              <a:buNone/>
            </a:pPr>
            <a:endParaRPr lang="en-US" dirty="0"/>
          </a:p>
          <a:p>
            <a:r>
              <a:rPr lang="en-US" dirty="0"/>
              <a:t>Know one practice/strategy that will help contribute to a trauma informed classroom.</a:t>
            </a:r>
          </a:p>
        </p:txBody>
      </p:sp>
    </p:spTree>
    <p:extLst>
      <p:ext uri="{BB962C8B-B14F-4D97-AF65-F5344CB8AC3E}">
        <p14:creationId xmlns:p14="http://schemas.microsoft.com/office/powerpoint/2010/main" val="1961708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C142-890D-FE4C-9CD4-F8D82C4EBC17}"/>
              </a:ext>
            </a:extLst>
          </p:cNvPr>
          <p:cNvSpPr>
            <a:spLocks noGrp="1"/>
          </p:cNvSpPr>
          <p:nvPr>
            <p:ph type="title"/>
          </p:nvPr>
        </p:nvSpPr>
        <p:spPr>
          <a:xfrm>
            <a:off x="481497" y="207519"/>
            <a:ext cx="10515600" cy="1325563"/>
          </a:xfrm>
        </p:spPr>
        <p:txBody>
          <a:bodyPr>
            <a:normAutofit fontScale="90000"/>
          </a:bodyPr>
          <a:lstStyle/>
          <a:p>
            <a:r>
              <a:rPr lang="en-US" b="1" dirty="0"/>
              <a:t>ONE TAKE-AWAY</a:t>
            </a:r>
          </a:p>
        </p:txBody>
      </p:sp>
      <p:pic>
        <p:nvPicPr>
          <p:cNvPr id="5" name="Content Placeholder 4">
            <a:extLst>
              <a:ext uri="{FF2B5EF4-FFF2-40B4-BE49-F238E27FC236}">
                <a16:creationId xmlns:a16="http://schemas.microsoft.com/office/drawing/2014/main" id="{2AA328AC-81AE-6145-B0FB-AF922A050815}"/>
              </a:ext>
            </a:extLst>
          </p:cNvPr>
          <p:cNvPicPr>
            <a:picLocks noGrp="1" noChangeAspect="1"/>
          </p:cNvPicPr>
          <p:nvPr>
            <p:ph idx="1"/>
          </p:nvPr>
        </p:nvPicPr>
        <p:blipFill>
          <a:blip r:embed="rId3"/>
          <a:stretch>
            <a:fillRect/>
          </a:stretch>
        </p:blipFill>
        <p:spPr>
          <a:xfrm>
            <a:off x="1729822" y="1859500"/>
            <a:ext cx="8732356" cy="5143717"/>
          </a:xfrm>
        </p:spPr>
      </p:pic>
    </p:spTree>
    <p:extLst>
      <p:ext uri="{BB962C8B-B14F-4D97-AF65-F5344CB8AC3E}">
        <p14:creationId xmlns:p14="http://schemas.microsoft.com/office/powerpoint/2010/main" val="2250450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E032C5-3798-0D4B-B6F8-B4A0F0A10650}"/>
              </a:ext>
            </a:extLst>
          </p:cNvPr>
          <p:cNvSpPr>
            <a:spLocks noGrp="1"/>
          </p:cNvSpPr>
          <p:nvPr>
            <p:ph type="ctrTitle"/>
          </p:nvPr>
        </p:nvSpPr>
        <p:spPr>
          <a:xfrm>
            <a:off x="257331" y="1274469"/>
            <a:ext cx="11677338" cy="1024230"/>
          </a:xfrm>
        </p:spPr>
        <p:txBody>
          <a:bodyPr/>
          <a:lstStyle/>
          <a:p>
            <a:r>
              <a:rPr lang="en-US" dirty="0"/>
              <a:t>JOINERS &amp; FASTENERS</a:t>
            </a:r>
            <a:br>
              <a:rPr lang="en-US" dirty="0"/>
            </a:br>
            <a:r>
              <a:rPr lang="en-US" dirty="0"/>
              <a:t>RELATIONSHIPS</a:t>
            </a:r>
            <a:br>
              <a:rPr lang="en-US" dirty="0"/>
            </a:br>
            <a:r>
              <a:rPr lang="en-US" sz="1800" dirty="0"/>
              <a:t>Identify one way that relationships are connected to having a trauma-informed classroom.</a:t>
            </a:r>
            <a:br>
              <a:rPr lang="en-US" sz="1800" dirty="0"/>
            </a:br>
            <a:endParaRPr lang="en-US" sz="1800" dirty="0"/>
          </a:p>
        </p:txBody>
      </p:sp>
      <p:pic>
        <p:nvPicPr>
          <p:cNvPr id="11" name="Picture 10">
            <a:extLst>
              <a:ext uri="{FF2B5EF4-FFF2-40B4-BE49-F238E27FC236}">
                <a16:creationId xmlns:a16="http://schemas.microsoft.com/office/drawing/2014/main" id="{570D4E43-B278-7D49-9478-46F9DCB1485D}"/>
              </a:ext>
            </a:extLst>
          </p:cNvPr>
          <p:cNvPicPr>
            <a:picLocks noChangeAspect="1"/>
          </p:cNvPicPr>
          <p:nvPr/>
        </p:nvPicPr>
        <p:blipFill>
          <a:blip r:embed="rId3"/>
          <a:stretch>
            <a:fillRect/>
          </a:stretch>
        </p:blipFill>
        <p:spPr>
          <a:xfrm>
            <a:off x="6096000" y="2027211"/>
            <a:ext cx="3292790" cy="3292790"/>
          </a:xfrm>
          <a:prstGeom prst="rect">
            <a:avLst/>
          </a:prstGeom>
        </p:spPr>
      </p:pic>
      <p:pic>
        <p:nvPicPr>
          <p:cNvPr id="13" name="Picture 12">
            <a:extLst>
              <a:ext uri="{FF2B5EF4-FFF2-40B4-BE49-F238E27FC236}">
                <a16:creationId xmlns:a16="http://schemas.microsoft.com/office/drawing/2014/main" id="{7C20BFF1-334F-0C47-BDE5-3F37E05D0690}"/>
              </a:ext>
            </a:extLst>
          </p:cNvPr>
          <p:cNvPicPr>
            <a:picLocks noChangeAspect="1"/>
          </p:cNvPicPr>
          <p:nvPr/>
        </p:nvPicPr>
        <p:blipFill>
          <a:blip r:embed="rId4"/>
          <a:stretch>
            <a:fillRect/>
          </a:stretch>
        </p:blipFill>
        <p:spPr>
          <a:xfrm>
            <a:off x="1064809" y="2329695"/>
            <a:ext cx="4191263" cy="2645549"/>
          </a:xfrm>
          <a:prstGeom prst="rect">
            <a:avLst/>
          </a:prstGeom>
        </p:spPr>
      </p:pic>
    </p:spTree>
    <p:extLst>
      <p:ext uri="{BB962C8B-B14F-4D97-AF65-F5344CB8AC3E}">
        <p14:creationId xmlns:p14="http://schemas.microsoft.com/office/powerpoint/2010/main" val="1997321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B2375B-14B0-4043-BAB0-209AADD43341}"/>
              </a:ext>
            </a:extLst>
          </p:cNvPr>
          <p:cNvSpPr/>
          <p:nvPr/>
        </p:nvSpPr>
        <p:spPr>
          <a:xfrm>
            <a:off x="1061803" y="3755922"/>
            <a:ext cx="10068393" cy="228995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7" name="Title 1">
            <a:extLst>
              <a:ext uri="{FF2B5EF4-FFF2-40B4-BE49-F238E27FC236}">
                <a16:creationId xmlns:a16="http://schemas.microsoft.com/office/drawing/2014/main" id="{E3A9C25D-3071-7141-BAD1-1AAC38A6AE9A}"/>
              </a:ext>
            </a:extLst>
          </p:cNvPr>
          <p:cNvSpPr>
            <a:spLocks noGrp="1" noChangeArrowheads="1"/>
          </p:cNvSpPr>
          <p:nvPr>
            <p:ph type="title"/>
          </p:nvPr>
        </p:nvSpPr>
        <p:spPr>
          <a:xfrm>
            <a:off x="869058" y="212110"/>
            <a:ext cx="10068393" cy="994172"/>
          </a:xfrm>
        </p:spPr>
        <p:txBody>
          <a:bodyPr>
            <a:normAutofit fontScale="90000"/>
          </a:bodyPr>
          <a:lstStyle/>
          <a:p>
            <a:r>
              <a:rPr lang="en-US" altLang="en-US" dirty="0">
                <a:cs typeface="Calibri Light" panose="020F0302020204030204" pitchFamily="34" charset="0"/>
              </a:rPr>
              <a:t>Common Area Observations - % of Time</a:t>
            </a:r>
          </a:p>
        </p:txBody>
      </p:sp>
      <p:sp>
        <p:nvSpPr>
          <p:cNvPr id="3" name="Content Placeholder 2">
            <a:extLst>
              <a:ext uri="{FF2B5EF4-FFF2-40B4-BE49-F238E27FC236}">
                <a16:creationId xmlns:a16="http://schemas.microsoft.com/office/drawing/2014/main" id="{B49FE572-6985-1947-9E1F-1AD994C08FCE}"/>
              </a:ext>
            </a:extLst>
          </p:cNvPr>
          <p:cNvSpPr>
            <a:spLocks noGrp="1"/>
          </p:cNvSpPr>
          <p:nvPr>
            <p:ph idx="1"/>
          </p:nvPr>
        </p:nvSpPr>
        <p:spPr>
          <a:xfrm>
            <a:off x="1263018" y="4015606"/>
            <a:ext cx="9665962" cy="2289956"/>
          </a:xfrm>
        </p:spPr>
        <p:txBody>
          <a:bodyPr>
            <a:normAutofit/>
          </a:bodyPr>
          <a:lstStyle/>
          <a:p>
            <a:pPr marL="0" indent="0">
              <a:buNone/>
              <a:defRPr/>
            </a:pPr>
            <a:r>
              <a:rPr lang="en-US" sz="2400" dirty="0">
                <a:cs typeface="Calibri Light" panose="020F0302020204030204" pitchFamily="34" charset="0"/>
              </a:rPr>
              <a:t>At all school levels, teachers engage in active supervision of students in their area at an average of 93% or better. However, social engagement between adults and students is only 17% of observed time at the elementary, decreasing to 11% at middle </a:t>
            </a:r>
            <a:r>
              <a:rPr lang="en-US" sz="3200" dirty="0">
                <a:cs typeface="Calibri Light" panose="020F0302020204030204" pitchFamily="34" charset="0"/>
              </a:rPr>
              <a:t>and </a:t>
            </a:r>
            <a:r>
              <a:rPr lang="en-US" sz="3200" dirty="0">
                <a:solidFill>
                  <a:srgbClr val="FF0000"/>
                </a:solidFill>
                <a:cs typeface="Calibri Light" panose="020F0302020204030204" pitchFamily="34" charset="0"/>
              </a:rPr>
              <a:t>just 2% of observed time at the high school</a:t>
            </a:r>
            <a:r>
              <a:rPr lang="en-US" sz="2400" dirty="0">
                <a:cs typeface="Calibri Light" panose="020F0302020204030204" pitchFamily="34" charset="0"/>
              </a:rPr>
              <a:t>.</a:t>
            </a:r>
          </a:p>
        </p:txBody>
      </p:sp>
      <p:graphicFrame>
        <p:nvGraphicFramePr>
          <p:cNvPr id="4" name="Chart 3">
            <a:extLst>
              <a:ext uri="{FF2B5EF4-FFF2-40B4-BE49-F238E27FC236}">
                <a16:creationId xmlns:a16="http://schemas.microsoft.com/office/drawing/2014/main" id="{760822FB-8F7D-B041-B200-5B076BCD7D9B}"/>
              </a:ext>
            </a:extLst>
          </p:cNvPr>
          <p:cNvGraphicFramePr/>
          <p:nvPr/>
        </p:nvGraphicFramePr>
        <p:xfrm>
          <a:off x="1764144" y="1102353"/>
          <a:ext cx="8278220" cy="239388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9F3ACB4-1856-434F-AA58-C6AB2FC63443}"/>
              </a:ext>
            </a:extLst>
          </p:cNvPr>
          <p:cNvSpPr txBox="1"/>
          <p:nvPr/>
        </p:nvSpPr>
        <p:spPr>
          <a:xfrm>
            <a:off x="0" y="6103581"/>
            <a:ext cx="11240086" cy="646331"/>
          </a:xfrm>
          <a:prstGeom prst="rect">
            <a:avLst/>
          </a:prstGeom>
          <a:noFill/>
        </p:spPr>
        <p:txBody>
          <a:bodyPr wrap="square" rtlCol="0">
            <a:spAutoFit/>
          </a:bodyPr>
          <a:lstStyle/>
          <a:p>
            <a:r>
              <a:rPr lang="en-US" dirty="0">
                <a:solidFill>
                  <a:srgbClr val="C00000"/>
                </a:solidFill>
              </a:rPr>
              <a:t>Tsai, S., &amp; Scott, T. M. (2020). Teacher and Student Interactions in School Common Areas: An Examination of Typical Rates of Supervision, Engagement, and Feedback. </a:t>
            </a:r>
            <a:r>
              <a:rPr lang="en-US" i="1" dirty="0">
                <a:solidFill>
                  <a:srgbClr val="C00000"/>
                </a:solidFill>
              </a:rPr>
              <a:t>Exceptionality. </a:t>
            </a:r>
            <a:r>
              <a:rPr lang="en-US" dirty="0">
                <a:solidFill>
                  <a:srgbClr val="C00000"/>
                </a:solidFill>
              </a:rPr>
              <a:t>1-14 </a:t>
            </a:r>
          </a:p>
        </p:txBody>
      </p:sp>
    </p:spTree>
    <p:extLst>
      <p:ext uri="{BB962C8B-B14F-4D97-AF65-F5344CB8AC3E}">
        <p14:creationId xmlns:p14="http://schemas.microsoft.com/office/powerpoint/2010/main" val="3376093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0422-525A-6A48-BAEB-D78DD0FF5C7D}"/>
              </a:ext>
            </a:extLst>
          </p:cNvPr>
          <p:cNvSpPr>
            <a:spLocks noGrp="1"/>
          </p:cNvSpPr>
          <p:nvPr>
            <p:ph type="title"/>
          </p:nvPr>
        </p:nvSpPr>
        <p:spPr/>
        <p:txBody>
          <a:bodyPr/>
          <a:lstStyle/>
          <a:p>
            <a:r>
              <a:rPr lang="en-US" dirty="0"/>
              <a:t>WHY RELATIONSHIPS?</a:t>
            </a:r>
          </a:p>
        </p:txBody>
      </p:sp>
      <p:sp>
        <p:nvSpPr>
          <p:cNvPr id="3" name="Content Placeholder 2">
            <a:extLst>
              <a:ext uri="{FF2B5EF4-FFF2-40B4-BE49-F238E27FC236}">
                <a16:creationId xmlns:a16="http://schemas.microsoft.com/office/drawing/2014/main" id="{35A269E1-B861-E944-94FC-C6CC53724B5E}"/>
              </a:ext>
            </a:extLst>
          </p:cNvPr>
          <p:cNvSpPr>
            <a:spLocks noGrp="1"/>
          </p:cNvSpPr>
          <p:nvPr>
            <p:ph idx="1"/>
          </p:nvPr>
        </p:nvSpPr>
        <p:spPr/>
        <p:txBody>
          <a:bodyPr/>
          <a:lstStyle/>
          <a:p>
            <a:r>
              <a:rPr lang="en-US" dirty="0"/>
              <a:t>It is the womb of safety.  Allows someone to experience the mother’s milk of human kindness, which is healing for neurology  (Bessel Van der Kolk, M.D.  )</a:t>
            </a:r>
          </a:p>
          <a:p>
            <a:pPr marL="0" indent="0">
              <a:buNone/>
            </a:pPr>
            <a:endParaRPr lang="en-US" dirty="0"/>
          </a:p>
          <a:p>
            <a:r>
              <a:rPr lang="en-US" dirty="0"/>
              <a:t>Creates a sense of safety</a:t>
            </a:r>
          </a:p>
          <a:p>
            <a:endParaRPr lang="en-US" dirty="0"/>
          </a:p>
          <a:p>
            <a:r>
              <a:rPr lang="en-US" dirty="0"/>
              <a:t>Creates predictability </a:t>
            </a:r>
          </a:p>
          <a:p>
            <a:endParaRPr lang="en-US" dirty="0"/>
          </a:p>
          <a:p>
            <a:r>
              <a:rPr lang="en-US" dirty="0"/>
              <a:t>There’s no other way to get to know yourself (we are always in a relationship)</a:t>
            </a:r>
          </a:p>
          <a:p>
            <a:pPr marL="0" indent="0">
              <a:buNone/>
            </a:pPr>
            <a:endParaRPr lang="en-US" dirty="0"/>
          </a:p>
        </p:txBody>
      </p:sp>
    </p:spTree>
    <p:extLst>
      <p:ext uri="{BB962C8B-B14F-4D97-AF65-F5344CB8AC3E}">
        <p14:creationId xmlns:p14="http://schemas.microsoft.com/office/powerpoint/2010/main" val="1413290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7A24-5A20-4245-B924-8B27B72B49F4}"/>
              </a:ext>
            </a:extLst>
          </p:cNvPr>
          <p:cNvSpPr>
            <a:spLocks noGrp="1"/>
          </p:cNvSpPr>
          <p:nvPr>
            <p:ph type="title"/>
          </p:nvPr>
        </p:nvSpPr>
        <p:spPr/>
        <p:txBody>
          <a:bodyPr/>
          <a:lstStyle/>
          <a:p>
            <a:r>
              <a:rPr lang="en-US" b="1" dirty="0"/>
              <a:t>POLL</a:t>
            </a:r>
          </a:p>
        </p:txBody>
      </p:sp>
      <p:sp>
        <p:nvSpPr>
          <p:cNvPr id="3" name="Content Placeholder 2">
            <a:extLst>
              <a:ext uri="{FF2B5EF4-FFF2-40B4-BE49-F238E27FC236}">
                <a16:creationId xmlns:a16="http://schemas.microsoft.com/office/drawing/2014/main" id="{4D90CFE0-56EE-034D-9CB9-B2714637535A}"/>
              </a:ext>
            </a:extLst>
          </p:cNvPr>
          <p:cNvSpPr>
            <a:spLocks noGrp="1"/>
          </p:cNvSpPr>
          <p:nvPr>
            <p:ph idx="1"/>
          </p:nvPr>
        </p:nvSpPr>
        <p:spPr/>
        <p:txBody>
          <a:bodyPr/>
          <a:lstStyle/>
          <a:p>
            <a:r>
              <a:rPr lang="en-US" dirty="0"/>
              <a:t>DO YOU CONSIDER YOUR </a:t>
            </a:r>
            <a:r>
              <a:rPr lang="en-US" b="1" dirty="0"/>
              <a:t>CLASSROOM</a:t>
            </a:r>
            <a:r>
              <a:rPr lang="en-US" dirty="0"/>
              <a:t>  TRAUMA INFORMED?</a:t>
            </a:r>
          </a:p>
          <a:p>
            <a:pPr lvl="1"/>
            <a:r>
              <a:rPr lang="en-US" dirty="0"/>
              <a:t>YES</a:t>
            </a:r>
          </a:p>
          <a:p>
            <a:pPr lvl="1"/>
            <a:r>
              <a:rPr lang="en-US" dirty="0"/>
              <a:t>WAIT, WHAT?  </a:t>
            </a:r>
          </a:p>
          <a:p>
            <a:pPr lvl="1"/>
            <a:r>
              <a:rPr lang="en-US" dirty="0"/>
              <a:t>KINDA, SORTA</a:t>
            </a:r>
          </a:p>
          <a:p>
            <a:pPr lvl="1"/>
            <a:r>
              <a:rPr lang="en-US" dirty="0"/>
              <a:t>KINDA, SORTA, NOT REALLY</a:t>
            </a:r>
          </a:p>
          <a:p>
            <a:pPr lvl="1"/>
            <a:r>
              <a:rPr lang="en-US" dirty="0"/>
              <a:t>NO</a:t>
            </a:r>
          </a:p>
        </p:txBody>
      </p:sp>
    </p:spTree>
    <p:extLst>
      <p:ext uri="{BB962C8B-B14F-4D97-AF65-F5344CB8AC3E}">
        <p14:creationId xmlns:p14="http://schemas.microsoft.com/office/powerpoint/2010/main" val="3320893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77D6-DEBF-8F46-A68D-29116A0FCFB3}"/>
              </a:ext>
            </a:extLst>
          </p:cNvPr>
          <p:cNvSpPr>
            <a:spLocks noGrp="1"/>
          </p:cNvSpPr>
          <p:nvPr>
            <p:ph type="title"/>
          </p:nvPr>
        </p:nvSpPr>
        <p:spPr>
          <a:xfrm>
            <a:off x="3104560" y="1"/>
            <a:ext cx="6987106" cy="915357"/>
          </a:xfrm>
        </p:spPr>
        <p:txBody>
          <a:bodyPr/>
          <a:lstStyle/>
          <a:p>
            <a:r>
              <a:rPr lang="en-US" dirty="0"/>
              <a:t>Modified Greetings</a:t>
            </a:r>
          </a:p>
        </p:txBody>
      </p:sp>
      <p:pic>
        <p:nvPicPr>
          <p:cNvPr id="5" name="Content Placeholder 4">
            <a:extLst>
              <a:ext uri="{FF2B5EF4-FFF2-40B4-BE49-F238E27FC236}">
                <a16:creationId xmlns:a16="http://schemas.microsoft.com/office/drawing/2014/main" id="{1BF374D2-8090-284F-98F8-2025F6543135}"/>
              </a:ext>
            </a:extLst>
          </p:cNvPr>
          <p:cNvPicPr>
            <a:picLocks noGrp="1" noChangeAspect="1"/>
          </p:cNvPicPr>
          <p:nvPr>
            <p:ph idx="1"/>
          </p:nvPr>
        </p:nvPicPr>
        <p:blipFill>
          <a:blip r:embed="rId3"/>
          <a:stretch>
            <a:fillRect/>
          </a:stretch>
        </p:blipFill>
        <p:spPr>
          <a:xfrm>
            <a:off x="2743201" y="776811"/>
            <a:ext cx="5917120" cy="6126650"/>
          </a:xfrm>
        </p:spPr>
      </p:pic>
      <p:pic>
        <p:nvPicPr>
          <p:cNvPr id="4" name="Picture 3">
            <a:extLst>
              <a:ext uri="{FF2B5EF4-FFF2-40B4-BE49-F238E27FC236}">
                <a16:creationId xmlns:a16="http://schemas.microsoft.com/office/drawing/2014/main" id="{A4CF1202-3463-8A45-8E42-3BB5C9D5B351}"/>
              </a:ext>
            </a:extLst>
          </p:cNvPr>
          <p:cNvPicPr>
            <a:picLocks noChangeAspect="1"/>
          </p:cNvPicPr>
          <p:nvPr/>
        </p:nvPicPr>
        <p:blipFill>
          <a:blip r:embed="rId4"/>
          <a:stretch>
            <a:fillRect/>
          </a:stretch>
        </p:blipFill>
        <p:spPr>
          <a:xfrm>
            <a:off x="208960" y="4797512"/>
            <a:ext cx="2895600" cy="1143000"/>
          </a:xfrm>
          <a:prstGeom prst="rect">
            <a:avLst/>
          </a:prstGeom>
        </p:spPr>
      </p:pic>
    </p:spTree>
    <p:extLst>
      <p:ext uri="{BB962C8B-B14F-4D97-AF65-F5344CB8AC3E}">
        <p14:creationId xmlns:p14="http://schemas.microsoft.com/office/powerpoint/2010/main" val="3865166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599C41-4037-C24D-8A12-951BDC77CFC5}"/>
              </a:ext>
            </a:extLst>
          </p:cNvPr>
          <p:cNvSpPr>
            <a:spLocks noGrp="1"/>
          </p:cNvSpPr>
          <p:nvPr>
            <p:ph type="title"/>
          </p:nvPr>
        </p:nvSpPr>
        <p:spPr>
          <a:xfrm>
            <a:off x="2653133" y="306145"/>
            <a:ext cx="7913757" cy="915357"/>
          </a:xfrm>
        </p:spPr>
        <p:txBody>
          <a:bodyPr>
            <a:normAutofit fontScale="90000"/>
          </a:bodyPr>
          <a:lstStyle/>
          <a:p>
            <a:r>
              <a:rPr lang="en-US" dirty="0"/>
              <a:t>VIRTUAL CIRCLES </a:t>
            </a:r>
            <a:br>
              <a:rPr lang="en-US" dirty="0"/>
            </a:br>
            <a:r>
              <a:rPr lang="en-US" dirty="0"/>
              <a:t>Teachers &amp; Students</a:t>
            </a:r>
          </a:p>
        </p:txBody>
      </p:sp>
      <p:sp>
        <p:nvSpPr>
          <p:cNvPr id="11" name="TextBox 10">
            <a:extLst>
              <a:ext uri="{FF2B5EF4-FFF2-40B4-BE49-F238E27FC236}">
                <a16:creationId xmlns:a16="http://schemas.microsoft.com/office/drawing/2014/main" id="{C2349660-02B7-0643-97D5-663D97CFA905}"/>
              </a:ext>
            </a:extLst>
          </p:cNvPr>
          <p:cNvSpPr txBox="1"/>
          <p:nvPr/>
        </p:nvSpPr>
        <p:spPr>
          <a:xfrm>
            <a:off x="1738686" y="4866199"/>
            <a:ext cx="4492487" cy="646331"/>
          </a:xfrm>
          <a:prstGeom prst="rect">
            <a:avLst/>
          </a:prstGeom>
          <a:noFill/>
        </p:spPr>
        <p:txBody>
          <a:bodyPr wrap="square" rtlCol="0">
            <a:spAutoFit/>
          </a:bodyPr>
          <a:lstStyle/>
          <a:p>
            <a:r>
              <a:rPr lang="en-US" u="sng" dirty="0">
                <a:hlinkClick r:id="rId4" tooltip="Restorative Practices - Student Support Services - San Lorenzo Unified  School District"/>
              </a:rPr>
              <a:t>San Lorenzo Unified School Districtslzusd.org</a:t>
            </a:r>
          </a:p>
        </p:txBody>
      </p:sp>
      <p:pic>
        <p:nvPicPr>
          <p:cNvPr id="13" name="Picture 12">
            <a:extLst>
              <a:ext uri="{FF2B5EF4-FFF2-40B4-BE49-F238E27FC236}">
                <a16:creationId xmlns:a16="http://schemas.microsoft.com/office/drawing/2014/main" id="{0169E5FB-D5E1-BD4E-8FBC-178BAF4CB2EC}"/>
              </a:ext>
            </a:extLst>
          </p:cNvPr>
          <p:cNvPicPr>
            <a:picLocks noChangeAspect="1"/>
          </p:cNvPicPr>
          <p:nvPr/>
        </p:nvPicPr>
        <p:blipFill>
          <a:blip r:embed="rId5"/>
          <a:stretch>
            <a:fillRect/>
          </a:stretch>
        </p:blipFill>
        <p:spPr>
          <a:xfrm>
            <a:off x="1320462" y="1940118"/>
            <a:ext cx="5039799" cy="2926080"/>
          </a:xfrm>
          <a:prstGeom prst="rect">
            <a:avLst/>
          </a:prstGeom>
        </p:spPr>
      </p:pic>
      <p:pic>
        <p:nvPicPr>
          <p:cNvPr id="16" name="Online Media 15" descr="Facilitating Virtual Restorative Circles">
            <a:hlinkClick r:id="" action="ppaction://media"/>
            <a:extLst>
              <a:ext uri="{FF2B5EF4-FFF2-40B4-BE49-F238E27FC236}">
                <a16:creationId xmlns:a16="http://schemas.microsoft.com/office/drawing/2014/main" id="{359A2656-F4E6-2447-967A-2F9439E936BE}"/>
              </a:ext>
            </a:extLst>
          </p:cNvPr>
          <p:cNvPicPr>
            <a:picLocks noRot="1" noChangeAspect="1"/>
          </p:cNvPicPr>
          <p:nvPr>
            <a:videoFile r:link="rId1"/>
          </p:nvPr>
        </p:nvPicPr>
        <p:blipFill>
          <a:blip r:embed="rId6"/>
          <a:stretch>
            <a:fillRect/>
          </a:stretch>
        </p:blipFill>
        <p:spPr>
          <a:xfrm>
            <a:off x="6231172" y="2226862"/>
            <a:ext cx="4182386" cy="2352592"/>
          </a:xfrm>
          <a:prstGeom prst="rect">
            <a:avLst/>
          </a:prstGeom>
        </p:spPr>
      </p:pic>
    </p:spTree>
    <p:extLst>
      <p:ext uri="{BB962C8B-B14F-4D97-AF65-F5344CB8AC3E}">
        <p14:creationId xmlns:p14="http://schemas.microsoft.com/office/powerpoint/2010/main" val="10863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E5CA-A806-3045-82D4-2BD36D39DB17}"/>
              </a:ext>
            </a:extLst>
          </p:cNvPr>
          <p:cNvSpPr>
            <a:spLocks noGrp="1"/>
          </p:cNvSpPr>
          <p:nvPr>
            <p:ph type="title"/>
          </p:nvPr>
        </p:nvSpPr>
        <p:spPr/>
        <p:txBody>
          <a:bodyPr/>
          <a:lstStyle/>
          <a:p>
            <a:r>
              <a:rPr lang="en-US" dirty="0"/>
              <a:t>APPRECIATION, APOLOGY, AHA</a:t>
            </a:r>
          </a:p>
        </p:txBody>
      </p:sp>
      <p:pic>
        <p:nvPicPr>
          <p:cNvPr id="4" name="Online Media 3" descr="60-Second Strategy: Appreciation, Apology, Aha!">
            <a:hlinkClick r:id="" action="ppaction://media"/>
            <a:extLst>
              <a:ext uri="{FF2B5EF4-FFF2-40B4-BE49-F238E27FC236}">
                <a16:creationId xmlns:a16="http://schemas.microsoft.com/office/drawing/2014/main" id="{A7AC62AA-37E3-D346-B5F0-EE719B217D92}"/>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17780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5AFE-C376-6E44-88E8-A12F8CE0EFD9}"/>
              </a:ext>
            </a:extLst>
          </p:cNvPr>
          <p:cNvSpPr>
            <a:spLocks noGrp="1"/>
          </p:cNvSpPr>
          <p:nvPr>
            <p:ph type="title"/>
          </p:nvPr>
        </p:nvSpPr>
        <p:spPr>
          <a:xfrm>
            <a:off x="1024180" y="1357016"/>
            <a:ext cx="10515600" cy="1325563"/>
          </a:xfrm>
        </p:spPr>
        <p:txBody>
          <a:bodyPr/>
          <a:lstStyle/>
          <a:p>
            <a:pPr algn="ctr"/>
            <a:r>
              <a:rPr lang="en-US" dirty="0"/>
              <a:t>ONE OF THE BEST WAYS TO BUILD RELATIONSHIPS</a:t>
            </a:r>
          </a:p>
        </p:txBody>
      </p:sp>
      <p:sp>
        <p:nvSpPr>
          <p:cNvPr id="3" name="Content Placeholder 2">
            <a:extLst>
              <a:ext uri="{FF2B5EF4-FFF2-40B4-BE49-F238E27FC236}">
                <a16:creationId xmlns:a16="http://schemas.microsoft.com/office/drawing/2014/main" id="{AAB0BF31-8B68-8141-BCCF-553D87DD93DC}"/>
              </a:ext>
            </a:extLst>
          </p:cNvPr>
          <p:cNvSpPr>
            <a:spLocks noGrp="1"/>
          </p:cNvSpPr>
          <p:nvPr>
            <p:ph idx="1"/>
          </p:nvPr>
        </p:nvSpPr>
        <p:spPr>
          <a:xfrm>
            <a:off x="1024180" y="2970212"/>
            <a:ext cx="10515600" cy="917575"/>
          </a:xfrm>
        </p:spPr>
        <p:txBody>
          <a:bodyPr>
            <a:normAutofit/>
          </a:bodyPr>
          <a:lstStyle/>
          <a:p>
            <a:pPr marL="0" indent="0" algn="ctr">
              <a:buNone/>
            </a:pPr>
            <a:r>
              <a:rPr lang="en-US" sz="4800" b="1" dirty="0">
                <a:solidFill>
                  <a:srgbClr val="FF0000"/>
                </a:solidFill>
              </a:rPr>
              <a:t>CLASSROOM INSTRUCTION</a:t>
            </a:r>
          </a:p>
        </p:txBody>
      </p:sp>
    </p:spTree>
    <p:extLst>
      <p:ext uri="{BB962C8B-B14F-4D97-AF65-F5344CB8AC3E}">
        <p14:creationId xmlns:p14="http://schemas.microsoft.com/office/powerpoint/2010/main" val="204075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E92C5-839B-2D45-976E-4B24077E5A3F}"/>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A5B601F2-B9E4-DE4C-8C2C-76C5162A0195}"/>
              </a:ext>
            </a:extLst>
          </p:cNvPr>
          <p:cNvSpPr>
            <a:spLocks noGrp="1"/>
          </p:cNvSpPr>
          <p:nvPr>
            <p:ph idx="1"/>
          </p:nvPr>
        </p:nvSpPr>
        <p:spPr/>
        <p:txBody>
          <a:bodyPr>
            <a:normAutofit lnSpcReduction="10000"/>
          </a:bodyPr>
          <a:lstStyle/>
          <a:p>
            <a:r>
              <a:rPr lang="en-US" dirty="0"/>
              <a:t>Be able to describe one way that the brain is impacted by stress and trauma </a:t>
            </a:r>
          </a:p>
          <a:p>
            <a:pPr marL="0" indent="0">
              <a:buNone/>
            </a:pPr>
            <a:endParaRPr lang="en-US" dirty="0"/>
          </a:p>
          <a:p>
            <a:r>
              <a:rPr lang="en-US" dirty="0"/>
              <a:t>Know one way PBIS and being trauma-informed overlap</a:t>
            </a:r>
          </a:p>
          <a:p>
            <a:pPr marL="0" indent="0">
              <a:buNone/>
            </a:pPr>
            <a:endParaRPr lang="en-US" dirty="0"/>
          </a:p>
          <a:p>
            <a:r>
              <a:rPr lang="en-US" b="1" dirty="0"/>
              <a:t>Identify one way that relationships are connected to having a trauma-informed classroom.</a:t>
            </a:r>
          </a:p>
          <a:p>
            <a:pPr marL="0" indent="0">
              <a:buNone/>
            </a:pPr>
            <a:endParaRPr lang="en-US" dirty="0"/>
          </a:p>
          <a:p>
            <a:r>
              <a:rPr lang="en-US" dirty="0"/>
              <a:t>Know one practice/strategy that will help contribute to a trauma informed classroom.</a:t>
            </a:r>
          </a:p>
        </p:txBody>
      </p:sp>
    </p:spTree>
    <p:extLst>
      <p:ext uri="{BB962C8B-B14F-4D97-AF65-F5344CB8AC3E}">
        <p14:creationId xmlns:p14="http://schemas.microsoft.com/office/powerpoint/2010/main" val="1809637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C142-890D-FE4C-9CD4-F8D82C4EBC17}"/>
              </a:ext>
            </a:extLst>
          </p:cNvPr>
          <p:cNvSpPr>
            <a:spLocks noGrp="1"/>
          </p:cNvSpPr>
          <p:nvPr>
            <p:ph type="title"/>
          </p:nvPr>
        </p:nvSpPr>
        <p:spPr>
          <a:xfrm>
            <a:off x="481497" y="207519"/>
            <a:ext cx="10515600" cy="1325563"/>
          </a:xfrm>
        </p:spPr>
        <p:txBody>
          <a:bodyPr>
            <a:normAutofit fontScale="90000"/>
          </a:bodyPr>
          <a:lstStyle/>
          <a:p>
            <a:r>
              <a:rPr lang="en-US" b="1" dirty="0"/>
              <a:t>WHAT IS A STRATEGY THAT YOU INTENTIONALLY USE TO BUILD RELATIONSHIPS</a:t>
            </a:r>
          </a:p>
        </p:txBody>
      </p:sp>
      <p:pic>
        <p:nvPicPr>
          <p:cNvPr id="5" name="Content Placeholder 4">
            <a:extLst>
              <a:ext uri="{FF2B5EF4-FFF2-40B4-BE49-F238E27FC236}">
                <a16:creationId xmlns:a16="http://schemas.microsoft.com/office/drawing/2014/main" id="{2AA328AC-81AE-6145-B0FB-AF922A050815}"/>
              </a:ext>
            </a:extLst>
          </p:cNvPr>
          <p:cNvPicPr>
            <a:picLocks noGrp="1" noChangeAspect="1"/>
          </p:cNvPicPr>
          <p:nvPr>
            <p:ph idx="1"/>
          </p:nvPr>
        </p:nvPicPr>
        <p:blipFill>
          <a:blip r:embed="rId3"/>
          <a:stretch>
            <a:fillRect/>
          </a:stretch>
        </p:blipFill>
        <p:spPr>
          <a:xfrm>
            <a:off x="1729822" y="1859500"/>
            <a:ext cx="8732356" cy="5143717"/>
          </a:xfrm>
        </p:spPr>
      </p:pic>
    </p:spTree>
    <p:extLst>
      <p:ext uri="{BB962C8B-B14F-4D97-AF65-F5344CB8AC3E}">
        <p14:creationId xmlns:p14="http://schemas.microsoft.com/office/powerpoint/2010/main" val="90640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7555-63C1-F349-9BC2-1A8DD2CFAFE2}"/>
              </a:ext>
            </a:extLst>
          </p:cNvPr>
          <p:cNvSpPr>
            <a:spLocks noGrp="1"/>
          </p:cNvSpPr>
          <p:nvPr>
            <p:ph type="ctrTitle"/>
          </p:nvPr>
        </p:nvSpPr>
        <p:spPr>
          <a:xfrm>
            <a:off x="358405" y="681925"/>
            <a:ext cx="10572000" cy="2971051"/>
          </a:xfrm>
        </p:spPr>
        <p:txBody>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FRAMEWORK</a:t>
            </a:r>
            <a:br>
              <a:rPr lang="en-US" dirty="0"/>
            </a:br>
            <a:r>
              <a:rPr lang="en-US" dirty="0"/>
              <a:t>PBIS</a:t>
            </a:r>
            <a:br>
              <a:rPr lang="en-US" dirty="0"/>
            </a:br>
            <a:r>
              <a:rPr lang="en-US" sz="1800" dirty="0"/>
              <a:t>Know one way PBIS and being trauma-informed overlap</a:t>
            </a:r>
            <a:br>
              <a:rPr lang="en-US" dirty="0"/>
            </a:br>
            <a:br>
              <a:rPr lang="en-US" dirty="0"/>
            </a:br>
            <a:endParaRPr lang="en-US" dirty="0"/>
          </a:p>
        </p:txBody>
      </p:sp>
      <p:pic>
        <p:nvPicPr>
          <p:cNvPr id="4" name="Content Placeholder 3">
            <a:extLst>
              <a:ext uri="{FF2B5EF4-FFF2-40B4-BE49-F238E27FC236}">
                <a16:creationId xmlns:a16="http://schemas.microsoft.com/office/drawing/2014/main" id="{8F8B6605-B5C9-E84D-8497-1167DFBA90CC}"/>
              </a:ext>
            </a:extLst>
          </p:cNvPr>
          <p:cNvPicPr>
            <a:picLocks noGrp="1" noChangeAspect="1"/>
          </p:cNvPicPr>
          <p:nvPr>
            <p:ph idx="4294967295"/>
          </p:nvPr>
        </p:nvPicPr>
        <p:blipFill>
          <a:blip r:embed="rId3"/>
          <a:stretch>
            <a:fillRect/>
          </a:stretch>
        </p:blipFill>
        <p:spPr>
          <a:xfrm>
            <a:off x="4900804" y="2329558"/>
            <a:ext cx="4924425" cy="3636963"/>
          </a:xfrm>
          <a:prstGeom prst="rect">
            <a:avLst/>
          </a:prstGeom>
        </p:spPr>
      </p:pic>
    </p:spTree>
    <p:extLst>
      <p:ext uri="{BB962C8B-B14F-4D97-AF65-F5344CB8AC3E}">
        <p14:creationId xmlns:p14="http://schemas.microsoft.com/office/powerpoint/2010/main" val="11716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2203004" y="1452947"/>
            <a:ext cx="7500720" cy="2221172"/>
          </a:xfrm>
        </p:spPr>
        <p:txBody>
          <a:bodyPr>
            <a:noAutofit/>
          </a:bodyPr>
          <a:lstStyle/>
          <a:p>
            <a:pPr marL="9525" lvl="1" indent="0" algn="ctr">
              <a:lnSpc>
                <a:spcPct val="120000"/>
              </a:lnSpc>
              <a:buClr>
                <a:srgbClr val="E2AC00"/>
              </a:buClr>
              <a:buNone/>
            </a:pPr>
            <a:r>
              <a:rPr lang="en-US" dirty="0">
                <a:solidFill>
                  <a:srgbClr val="1D2A53"/>
                </a:solidFill>
              </a:rPr>
              <a:t>a </a:t>
            </a:r>
            <a:r>
              <a:rPr lang="en-US" b="1" dirty="0">
                <a:solidFill>
                  <a:srgbClr val="DD8047"/>
                </a:solidFill>
              </a:rPr>
              <a:t>data-driven decision making framework </a:t>
            </a:r>
            <a:r>
              <a:rPr lang="en-US" dirty="0">
                <a:solidFill>
                  <a:srgbClr val="1D2A53"/>
                </a:solidFill>
              </a:rPr>
              <a:t>for stakeholders to establish the </a:t>
            </a:r>
            <a:r>
              <a:rPr lang="en-US" b="1" dirty="0">
                <a:solidFill>
                  <a:srgbClr val="DD8047"/>
                </a:solidFill>
              </a:rPr>
              <a:t>climate and culture, </a:t>
            </a:r>
            <a:r>
              <a:rPr lang="en-US" dirty="0">
                <a:solidFill>
                  <a:srgbClr val="1D2A53"/>
                </a:solidFill>
              </a:rPr>
              <a:t>and the multi-tiered social, emotional, behavioral, and mental health supports needed for an organization to be an </a:t>
            </a:r>
            <a:br>
              <a:rPr lang="en-US" dirty="0">
                <a:solidFill>
                  <a:srgbClr val="1D2A53"/>
                </a:solidFill>
              </a:rPr>
            </a:br>
            <a:r>
              <a:rPr lang="en-US" b="1" dirty="0">
                <a:solidFill>
                  <a:srgbClr val="DD8047"/>
                </a:solidFill>
              </a:rPr>
              <a:t>effective learning environment </a:t>
            </a:r>
            <a:r>
              <a:rPr lang="en-US" dirty="0">
                <a:solidFill>
                  <a:srgbClr val="1D2A53"/>
                </a:solidFill>
              </a:rPr>
              <a:t>for </a:t>
            </a:r>
            <a:r>
              <a:rPr lang="en-US" b="1" dirty="0">
                <a:solidFill>
                  <a:srgbClr val="DD8047"/>
                </a:solidFill>
              </a:rPr>
              <a:t>all youth and staff</a:t>
            </a:r>
            <a:r>
              <a:rPr lang="en-US" dirty="0">
                <a:solidFill>
                  <a:srgbClr val="DD8047"/>
                </a:solidFill>
              </a:rPr>
              <a:t>.</a:t>
            </a:r>
          </a:p>
        </p:txBody>
      </p:sp>
      <p:sp>
        <p:nvSpPr>
          <p:cNvPr id="22529" name="Rectangle 2"/>
          <p:cNvSpPr>
            <a:spLocks noGrp="1" noChangeArrowheads="1"/>
          </p:cNvSpPr>
          <p:nvPr>
            <p:ph type="title"/>
          </p:nvPr>
        </p:nvSpPr>
        <p:spPr>
          <a:xfrm>
            <a:off x="2729255" y="240145"/>
            <a:ext cx="7393888" cy="721147"/>
          </a:xfrm>
        </p:spPr>
        <p:txBody>
          <a:bodyPr>
            <a:noAutofit/>
          </a:bodyPr>
          <a:lstStyle/>
          <a:p>
            <a:pPr eaLnBrk="1" hangingPunct="1"/>
            <a:r>
              <a:rPr lang="en-US" sz="2400" dirty="0">
                <a:solidFill>
                  <a:srgbClr val="1D2A53"/>
                </a:solidFill>
              </a:rPr>
              <a:t>Positive Behavioral Interventions &amp; Supports (PBIS) is… </a:t>
            </a:r>
          </a:p>
        </p:txBody>
      </p:sp>
      <p:pic>
        <p:nvPicPr>
          <p:cNvPr id="8" name="Picture 7" descr="Logo_Icon_FINAL.png">
            <a:extLst>
              <a:ext uri="{FF2B5EF4-FFF2-40B4-BE49-F238E27FC236}">
                <a16:creationId xmlns:a16="http://schemas.microsoft.com/office/drawing/2014/main" id="{9490097F-B81F-7743-85F0-FA5C50BEE9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124" y="232020"/>
            <a:ext cx="737394" cy="737394"/>
          </a:xfrm>
          <a:prstGeom prst="rect">
            <a:avLst/>
          </a:prstGeom>
        </p:spPr>
      </p:pic>
      <p:sp>
        <p:nvSpPr>
          <p:cNvPr id="11" name="Rectangle 3">
            <a:extLst>
              <a:ext uri="{FF2B5EF4-FFF2-40B4-BE49-F238E27FC236}">
                <a16:creationId xmlns:a16="http://schemas.microsoft.com/office/drawing/2014/main" id="{DBE8CA26-757F-6D4E-B0F3-47969E6CF181}"/>
              </a:ext>
            </a:extLst>
          </p:cNvPr>
          <p:cNvSpPr txBox="1">
            <a:spLocks noChangeArrowheads="1"/>
          </p:cNvSpPr>
          <p:nvPr/>
        </p:nvSpPr>
        <p:spPr>
          <a:xfrm>
            <a:off x="2463922" y="4165774"/>
            <a:ext cx="6685345" cy="171771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1"/>
              </a:buClr>
              <a:buFont typeface="Wingdings" charset="2"/>
              <a:buChar char="§"/>
              <a:defRPr sz="3200" kern="1200">
                <a:solidFill>
                  <a:schemeClr val="tx2"/>
                </a:solidFill>
                <a:latin typeface="Arial"/>
                <a:ea typeface="+mn-ea"/>
                <a:cs typeface="Arial"/>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Arial"/>
                <a:ea typeface="+mn-ea"/>
                <a:cs typeface="Arial"/>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163" lvl="1" indent="0" algn="ctr">
              <a:lnSpc>
                <a:spcPct val="80000"/>
              </a:lnSpc>
              <a:buNone/>
            </a:pPr>
            <a:endParaRPr lang="en-US" sz="2000" dirty="0">
              <a:latin typeface="Tw Cen MT"/>
              <a:cs typeface="Tw Cen MT"/>
            </a:endParaRPr>
          </a:p>
          <a:p>
            <a:pPr marL="1831975" lvl="1" indent="-457200">
              <a:lnSpc>
                <a:spcPct val="80000"/>
              </a:lnSpc>
              <a:buClr>
                <a:schemeClr val="accent6"/>
              </a:buClr>
              <a:buFont typeface="Wingdings" charset="2"/>
              <a:buChar char="ü"/>
            </a:pPr>
            <a:r>
              <a:rPr lang="en-US" sz="2000" dirty="0">
                <a:solidFill>
                  <a:schemeClr val="tx1"/>
                </a:solidFill>
                <a:latin typeface="Tw Cen MT"/>
                <a:cs typeface="Tw Cen MT"/>
              </a:rPr>
              <a:t>Increase Effectiveness and Efficiency</a:t>
            </a:r>
          </a:p>
          <a:p>
            <a:pPr marL="1831975" lvl="1" indent="-457200">
              <a:lnSpc>
                <a:spcPct val="80000"/>
              </a:lnSpc>
              <a:buClr>
                <a:schemeClr val="accent6"/>
              </a:buClr>
              <a:buFont typeface="Wingdings" charset="2"/>
              <a:buChar char="ü"/>
            </a:pPr>
            <a:r>
              <a:rPr lang="en-US" sz="2000" dirty="0">
                <a:solidFill>
                  <a:schemeClr val="tx1"/>
                </a:solidFill>
                <a:latin typeface="Tw Cen MT"/>
                <a:cs typeface="Tw Cen MT"/>
              </a:rPr>
              <a:t>Supports Consistent Adult Behavior</a:t>
            </a:r>
          </a:p>
          <a:p>
            <a:pPr marL="1831975" lvl="1" indent="-457200">
              <a:lnSpc>
                <a:spcPct val="80000"/>
              </a:lnSpc>
              <a:buClr>
                <a:schemeClr val="accent6"/>
              </a:buClr>
              <a:buFont typeface="Wingdings" charset="2"/>
              <a:buChar char="ü"/>
            </a:pPr>
            <a:r>
              <a:rPr lang="en-US" sz="2000" dirty="0">
                <a:solidFill>
                  <a:schemeClr val="tx1"/>
                </a:solidFill>
                <a:latin typeface="Tw Cen MT"/>
                <a:cs typeface="Tw Cen MT"/>
              </a:rPr>
              <a:t>Process for Continuous Improvement</a:t>
            </a:r>
          </a:p>
          <a:p>
            <a:pPr marL="1831975" lvl="1" indent="-457200">
              <a:lnSpc>
                <a:spcPct val="80000"/>
              </a:lnSpc>
              <a:buClr>
                <a:schemeClr val="accent6"/>
              </a:buClr>
              <a:buFont typeface="Wingdings" charset="2"/>
              <a:buChar char="ü"/>
            </a:pPr>
            <a:r>
              <a:rPr lang="en-US" sz="2000" dirty="0">
                <a:solidFill>
                  <a:schemeClr val="tx1"/>
                </a:solidFill>
                <a:latin typeface="Tw Cen MT"/>
                <a:cs typeface="Tw Cen MT"/>
              </a:rPr>
              <a:t>Framework for Aligning Initiatives</a:t>
            </a:r>
          </a:p>
          <a:p>
            <a:pPr marL="868363" lvl="1" indent="-457200" algn="ctr">
              <a:lnSpc>
                <a:spcPct val="80000"/>
              </a:lnSpc>
              <a:buFont typeface="Wingdings" charset="2"/>
              <a:buChar char="ü"/>
            </a:pPr>
            <a:endParaRPr lang="en-US" sz="2000" dirty="0">
              <a:latin typeface="Tw Cen MT"/>
              <a:cs typeface="Tw Cen MT"/>
            </a:endParaRPr>
          </a:p>
        </p:txBody>
      </p:sp>
      <p:sp>
        <p:nvSpPr>
          <p:cNvPr id="7" name="TextBox 6">
            <a:extLst>
              <a:ext uri="{FF2B5EF4-FFF2-40B4-BE49-F238E27FC236}">
                <a16:creationId xmlns:a16="http://schemas.microsoft.com/office/drawing/2014/main" id="{444DC568-CA03-0849-A233-5440F10B8319}"/>
              </a:ext>
            </a:extLst>
          </p:cNvPr>
          <p:cNvSpPr txBox="1"/>
          <p:nvPr/>
        </p:nvSpPr>
        <p:spPr>
          <a:xfrm>
            <a:off x="1655378" y="6085820"/>
            <a:ext cx="4798070" cy="707886"/>
          </a:xfrm>
          <a:prstGeom prst="rect">
            <a:avLst/>
          </a:prstGeom>
          <a:noFill/>
        </p:spPr>
        <p:txBody>
          <a:bodyPr wrap="square" rtlCol="0" anchor="b">
            <a:spAutoFit/>
          </a:bodyPr>
          <a:lstStyle/>
          <a:p>
            <a:r>
              <a:rPr lang="en-US" sz="1000" dirty="0">
                <a:latin typeface="Tw Cen MT" panose="020B0602020104020603" pitchFamily="34" charset="77"/>
                <a:cs typeface="Tw Cen MT"/>
              </a:rPr>
              <a:t>Midwest PBIS Network 5-1-19</a:t>
            </a:r>
          </a:p>
          <a:p>
            <a:r>
              <a:rPr lang="en-US" sz="1000" dirty="0">
                <a:latin typeface="Tw Cen MT" panose="020B0602020104020603" pitchFamily="34" charset="77"/>
              </a:rPr>
              <a:t>Adapted from: USDOE OSEP TA Center on PBIS (October 2015). PBIS Implementation Blueprint: Part 1 – Foundations and Supporting Information. Eugene, OR: University of Oregon, 5. https://</a:t>
            </a:r>
            <a:r>
              <a:rPr lang="en-US" sz="1000" dirty="0" err="1">
                <a:latin typeface="Tw Cen MT" panose="020B0602020104020603" pitchFamily="34" charset="77"/>
              </a:rPr>
              <a:t>www.pbis.org</a:t>
            </a:r>
            <a:r>
              <a:rPr lang="en-US" sz="1000" dirty="0">
                <a:latin typeface="Tw Cen MT" panose="020B0602020104020603" pitchFamily="34" charset="77"/>
              </a:rPr>
              <a:t>/blueprint/implementation-blueprint </a:t>
            </a:r>
            <a:endParaRPr lang="en-US" sz="1000" dirty="0">
              <a:latin typeface="Tw Cen MT" panose="020B0602020104020603" pitchFamily="34" charset="77"/>
              <a:cs typeface="Tw Cen MT"/>
            </a:endParaRPr>
          </a:p>
        </p:txBody>
      </p:sp>
    </p:spTree>
    <p:extLst>
      <p:ext uri="{BB962C8B-B14F-4D97-AF65-F5344CB8AC3E}">
        <p14:creationId xmlns:p14="http://schemas.microsoft.com/office/powerpoint/2010/main" val="804273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7" name="Text Box 9"/>
          <p:cNvSpPr txBox="1">
            <a:spLocks noChangeArrowheads="1"/>
          </p:cNvSpPr>
          <p:nvPr/>
        </p:nvSpPr>
        <p:spPr bwMode="auto">
          <a:xfrm>
            <a:off x="1972370" y="2849706"/>
            <a:ext cx="2394443" cy="2000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Tw Cen MT"/>
                <a:cs typeface="Tw Cen MT"/>
              </a:rPr>
              <a:t>Supporting culturally knowledgeable </a:t>
            </a:r>
            <a:r>
              <a:rPr lang="en-US" b="1" dirty="0">
                <a:latin typeface="Tw Cen MT"/>
                <a:cs typeface="Tw Cen MT"/>
              </a:rPr>
              <a:t>Staff Behavior</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team-based leadership and coordination</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professional development, coaching, and content expertise</a:t>
            </a:r>
          </a:p>
        </p:txBody>
      </p:sp>
      <p:sp>
        <p:nvSpPr>
          <p:cNvPr id="211978" name="Text Box 10"/>
          <p:cNvSpPr txBox="1">
            <a:spLocks noChangeArrowheads="1"/>
          </p:cNvSpPr>
          <p:nvPr/>
        </p:nvSpPr>
        <p:spPr bwMode="auto">
          <a:xfrm>
            <a:off x="8276304" y="2849706"/>
            <a:ext cx="2298931"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Tw Cen MT"/>
                <a:cs typeface="Tw Cen MT"/>
              </a:rPr>
              <a:t>Supporting culturally valid </a:t>
            </a:r>
            <a:r>
              <a:rPr lang="en-US" b="1" dirty="0">
                <a:latin typeface="Tw Cen MT"/>
                <a:cs typeface="Tw Cen MT"/>
              </a:rPr>
              <a:t>Data-based Decision Making</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universal screening</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progress monitoring</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evaluation of fidelity</a:t>
            </a:r>
          </a:p>
        </p:txBody>
      </p:sp>
      <p:sp>
        <p:nvSpPr>
          <p:cNvPr id="211979" name="Text Box 11"/>
          <p:cNvSpPr txBox="1">
            <a:spLocks noChangeArrowheads="1"/>
          </p:cNvSpPr>
          <p:nvPr/>
        </p:nvSpPr>
        <p:spPr bwMode="auto">
          <a:xfrm>
            <a:off x="4743170" y="5979682"/>
            <a:ext cx="3382748"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Tw Cen MT"/>
                <a:cs typeface="Tw Cen MT"/>
              </a:rPr>
              <a:t>Supporting </a:t>
            </a:r>
            <a:r>
              <a:rPr lang="en-US" b="1" dirty="0">
                <a:latin typeface="Tw Cen MT"/>
                <a:cs typeface="Tw Cen MT"/>
              </a:rPr>
              <a:t>Student Behavior</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three-tiered continuum of culturally relevant evidence-based interventions</a:t>
            </a:r>
            <a:endParaRPr lang="en-US" sz="1400" b="1" dirty="0">
              <a:solidFill>
                <a:srgbClr val="797979"/>
              </a:solidFill>
              <a:latin typeface="Tw Cen MT"/>
              <a:cs typeface="Tw Cen MT"/>
            </a:endParaRPr>
          </a:p>
        </p:txBody>
      </p:sp>
      <p:sp>
        <p:nvSpPr>
          <p:cNvPr id="89100" name="Oval 4"/>
          <p:cNvSpPr>
            <a:spLocks noChangeArrowheads="1"/>
          </p:cNvSpPr>
          <p:nvPr/>
        </p:nvSpPr>
        <p:spPr bwMode="auto">
          <a:xfrm>
            <a:off x="4484272" y="2162649"/>
            <a:ext cx="3624374" cy="3624374"/>
          </a:xfrm>
          <a:prstGeom prst="ellipse">
            <a:avLst/>
          </a:prstGeom>
          <a:noFill/>
          <a:ln w="63500">
            <a:solidFill>
              <a:srgbClr val="34339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89098" name="Oval 2"/>
          <p:cNvSpPr>
            <a:spLocks noChangeArrowheads="1"/>
          </p:cNvSpPr>
          <p:nvPr/>
        </p:nvSpPr>
        <p:spPr bwMode="auto">
          <a:xfrm>
            <a:off x="5414213" y="3755800"/>
            <a:ext cx="1755648" cy="1751781"/>
          </a:xfrm>
          <a:prstGeom prst="ellipse">
            <a:avLst/>
          </a:prstGeom>
          <a:noFill/>
          <a:ln w="63500">
            <a:solidFill>
              <a:srgbClr val="99CC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dirty="0">
              <a:solidFill>
                <a:srgbClr val="000000"/>
              </a:solidFill>
              <a:latin typeface="Arial"/>
            </a:endParaRPr>
          </a:p>
        </p:txBody>
      </p:sp>
      <p:sp>
        <p:nvSpPr>
          <p:cNvPr id="89099" name="Oval 3"/>
          <p:cNvSpPr>
            <a:spLocks noChangeArrowheads="1"/>
          </p:cNvSpPr>
          <p:nvPr/>
        </p:nvSpPr>
        <p:spPr bwMode="auto">
          <a:xfrm>
            <a:off x="5920461" y="2849707"/>
            <a:ext cx="1755648" cy="1751781"/>
          </a:xfrm>
          <a:prstGeom prst="ellipse">
            <a:avLst/>
          </a:prstGeom>
          <a:noFill/>
          <a:ln w="63500">
            <a:solidFill>
              <a:srgbClr val="FF99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89101" name="Oval 5"/>
          <p:cNvSpPr>
            <a:spLocks noChangeArrowheads="1"/>
          </p:cNvSpPr>
          <p:nvPr/>
        </p:nvSpPr>
        <p:spPr bwMode="auto">
          <a:xfrm>
            <a:off x="4893556" y="2849707"/>
            <a:ext cx="1751781" cy="1751781"/>
          </a:xfrm>
          <a:prstGeom prst="ellipse">
            <a:avLst/>
          </a:prstGeom>
          <a:noFill/>
          <a:ln w="63500">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89102" name="Text Box 6"/>
          <p:cNvSpPr txBox="1">
            <a:spLocks noChangeArrowheads="1"/>
          </p:cNvSpPr>
          <p:nvPr/>
        </p:nvSpPr>
        <p:spPr bwMode="auto">
          <a:xfrm rot="18341135">
            <a:off x="4971176" y="3432703"/>
            <a:ext cx="10528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dirty="0">
                <a:solidFill>
                  <a:srgbClr val="000000"/>
                </a:solidFill>
                <a:latin typeface="Tw Cen MT"/>
                <a:cs typeface="Tw Cen MT"/>
              </a:rPr>
              <a:t>SYSTEMS</a:t>
            </a:r>
          </a:p>
        </p:txBody>
      </p:sp>
      <p:sp>
        <p:nvSpPr>
          <p:cNvPr id="89103" name="Text Box 7"/>
          <p:cNvSpPr txBox="1">
            <a:spLocks noChangeArrowheads="1"/>
          </p:cNvSpPr>
          <p:nvPr/>
        </p:nvSpPr>
        <p:spPr bwMode="auto">
          <a:xfrm>
            <a:off x="5497617" y="4787739"/>
            <a:ext cx="16309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b="1" dirty="0">
                <a:solidFill>
                  <a:srgbClr val="000000"/>
                </a:solidFill>
                <a:latin typeface="Tw Cen MT"/>
                <a:cs typeface="Tw Cen MT"/>
              </a:rPr>
              <a:t>PRACTICES</a:t>
            </a:r>
          </a:p>
        </p:txBody>
      </p:sp>
      <p:sp>
        <p:nvSpPr>
          <p:cNvPr id="89104" name="Text Box 8"/>
          <p:cNvSpPr txBox="1">
            <a:spLocks noChangeArrowheads="1"/>
          </p:cNvSpPr>
          <p:nvPr/>
        </p:nvSpPr>
        <p:spPr bwMode="auto">
          <a:xfrm rot="2905354">
            <a:off x="6711540" y="3379847"/>
            <a:ext cx="7132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dirty="0">
                <a:solidFill>
                  <a:srgbClr val="000000"/>
                </a:solidFill>
                <a:latin typeface="Tw Cen MT"/>
                <a:cs typeface="Tw Cen MT"/>
              </a:rPr>
              <a:t>DATA</a:t>
            </a:r>
          </a:p>
        </p:txBody>
      </p:sp>
      <p:sp>
        <p:nvSpPr>
          <p:cNvPr id="89105" name="Text Box 13"/>
          <p:cNvSpPr txBox="1">
            <a:spLocks noChangeArrowheads="1"/>
          </p:cNvSpPr>
          <p:nvPr/>
        </p:nvSpPr>
        <p:spPr bwMode="auto">
          <a:xfrm>
            <a:off x="5526864" y="2396908"/>
            <a:ext cx="15416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b="1" dirty="0">
                <a:solidFill>
                  <a:srgbClr val="000000"/>
                </a:solidFill>
                <a:latin typeface="Tw Cen MT"/>
                <a:cs typeface="Tw Cen MT"/>
              </a:rPr>
              <a:t>OUTCOMES</a:t>
            </a:r>
          </a:p>
        </p:txBody>
      </p:sp>
      <p:sp>
        <p:nvSpPr>
          <p:cNvPr id="211982" name="Text Box 14"/>
          <p:cNvSpPr txBox="1">
            <a:spLocks noChangeArrowheads="1"/>
          </p:cNvSpPr>
          <p:nvPr/>
        </p:nvSpPr>
        <p:spPr bwMode="auto">
          <a:xfrm>
            <a:off x="3908838" y="1406228"/>
            <a:ext cx="4775242"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dirty="0">
                <a:solidFill>
                  <a:srgbClr val="000000"/>
                </a:solidFill>
                <a:latin typeface="Tw Cen MT"/>
                <a:cs typeface="Tw Cen MT"/>
              </a:rPr>
              <a:t>Supporting culturally equitable </a:t>
            </a:r>
            <a:r>
              <a:rPr lang="en-US" b="1" dirty="0">
                <a:latin typeface="Tw Cen MT"/>
                <a:cs typeface="Tw Cen MT"/>
              </a:rPr>
              <a:t>Targets</a:t>
            </a:r>
            <a:r>
              <a:rPr lang="en-US" dirty="0">
                <a:solidFill>
                  <a:srgbClr val="000000"/>
                </a:solidFill>
                <a:latin typeface="Tw Cen MT"/>
                <a:cs typeface="Tw Cen MT"/>
              </a:rPr>
              <a:t> </a:t>
            </a:r>
            <a:r>
              <a:rPr lang="en-US" sz="1600" dirty="0">
                <a:solidFill>
                  <a:srgbClr val="000000"/>
                </a:solidFill>
                <a:latin typeface="Tw Cen MT"/>
                <a:cs typeface="Tw Cen MT"/>
              </a:rPr>
              <a:t>including </a:t>
            </a:r>
            <a:br>
              <a:rPr lang="en-US" sz="1600" dirty="0">
                <a:solidFill>
                  <a:srgbClr val="000000"/>
                </a:solidFill>
                <a:latin typeface="Tw Cen MT"/>
                <a:cs typeface="Tw Cen MT"/>
              </a:rPr>
            </a:br>
            <a:r>
              <a:rPr lang="en-US" sz="1600" dirty="0">
                <a:solidFill>
                  <a:srgbClr val="000000"/>
                </a:solidFill>
                <a:latin typeface="Tw Cen MT"/>
                <a:cs typeface="Tw Cen MT"/>
              </a:rPr>
              <a:t>social/emotional competence &amp; academic achievement</a:t>
            </a:r>
            <a:endParaRPr lang="en-US" sz="1600" dirty="0">
              <a:solidFill>
                <a:srgbClr val="000000"/>
              </a:solidFill>
              <a:latin typeface="Arial"/>
              <a:cs typeface="Arial"/>
            </a:endParaRPr>
          </a:p>
        </p:txBody>
      </p:sp>
      <p:sp>
        <p:nvSpPr>
          <p:cNvPr id="20" name="Title 1">
            <a:extLst>
              <a:ext uri="{FF2B5EF4-FFF2-40B4-BE49-F238E27FC236}">
                <a16:creationId xmlns:a16="http://schemas.microsoft.com/office/drawing/2014/main" id="{9C3EEB0B-22FA-B644-AB66-5DBF732395EE}"/>
              </a:ext>
            </a:extLst>
          </p:cNvPr>
          <p:cNvSpPr txBox="1">
            <a:spLocks/>
          </p:cNvSpPr>
          <p:nvPr/>
        </p:nvSpPr>
        <p:spPr>
          <a:xfrm>
            <a:off x="2766584" y="118407"/>
            <a:ext cx="6960512" cy="840403"/>
          </a:xfrm>
          <a:prstGeom prst="rect">
            <a:avLst/>
          </a:prstGeom>
          <a:solidFill>
            <a:srgbClr val="FFFFFF"/>
          </a:solidFill>
        </p:spPr>
        <p:txBody>
          <a:bodyPr>
            <a:no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r>
              <a:rPr lang="en-US" sz="2400" b="1" dirty="0">
                <a:latin typeface="Tw Cen MT"/>
                <a:cs typeface="Tw Cen MT"/>
              </a:rPr>
              <a:t>Positive Behavioral Interventions and Supports </a:t>
            </a:r>
            <a:r>
              <a:rPr lang="en-US" sz="2400" dirty="0">
                <a:latin typeface="Tw Cen MT"/>
                <a:cs typeface="Tw Cen MT"/>
              </a:rPr>
              <a:t>(PBIS) </a:t>
            </a:r>
            <a:r>
              <a:rPr lang="en-US" sz="2000" dirty="0">
                <a:latin typeface="Tw Cen MT"/>
                <a:cs typeface="Tw Cen MT"/>
              </a:rPr>
              <a:t>for </a:t>
            </a:r>
            <a:r>
              <a:rPr lang="en-US" sz="2000" dirty="0">
                <a:solidFill>
                  <a:schemeClr val="tx1"/>
                </a:solidFill>
                <a:latin typeface="Tw Cen MT"/>
                <a:cs typeface="Tw Cen MT"/>
              </a:rPr>
              <a:t>Continuous Improvement</a:t>
            </a:r>
            <a:r>
              <a:rPr lang="en-US" sz="2000" b="1" dirty="0">
                <a:solidFill>
                  <a:schemeClr val="tx1"/>
                </a:solidFill>
                <a:latin typeface="Tw Cen MT"/>
                <a:cs typeface="Tw Cen MT"/>
              </a:rPr>
              <a:t> </a:t>
            </a:r>
            <a:r>
              <a:rPr lang="en-US" sz="2000" dirty="0">
                <a:latin typeface="Tw Cen MT"/>
                <a:cs typeface="Tw Cen MT"/>
              </a:rPr>
              <a:t>and </a:t>
            </a:r>
            <a:r>
              <a:rPr lang="en-US" sz="2000" dirty="0">
                <a:solidFill>
                  <a:schemeClr val="tx1"/>
                </a:solidFill>
                <a:latin typeface="Tw Cen MT"/>
                <a:cs typeface="Tw Cen MT"/>
              </a:rPr>
              <a:t>Alignment of Initiatives</a:t>
            </a:r>
          </a:p>
          <a:p>
            <a:r>
              <a:rPr lang="en-US" sz="2000" dirty="0">
                <a:solidFill>
                  <a:srgbClr val="797979"/>
                </a:solidFill>
                <a:latin typeface="Tw Cen MT"/>
                <a:cs typeface="Tw Cen MT"/>
              </a:rPr>
              <a:t>is a </a:t>
            </a:r>
            <a:r>
              <a:rPr lang="en-US" sz="2000" b="1" dirty="0">
                <a:solidFill>
                  <a:srgbClr val="797979"/>
                </a:solidFill>
                <a:latin typeface="Tw Cen MT"/>
                <a:cs typeface="Tw Cen MT"/>
              </a:rPr>
              <a:t>Multi-Tiered System of Supports </a:t>
            </a:r>
            <a:r>
              <a:rPr lang="en-US" sz="2000" dirty="0">
                <a:solidFill>
                  <a:srgbClr val="797979"/>
                </a:solidFill>
                <a:latin typeface="Tw Cen MT"/>
                <a:cs typeface="Tw Cen MT"/>
              </a:rPr>
              <a:t>(MTSS) Framework</a:t>
            </a:r>
          </a:p>
        </p:txBody>
      </p:sp>
      <p:sp>
        <p:nvSpPr>
          <p:cNvPr id="89097" name="Text Box 16"/>
          <p:cNvSpPr txBox="1">
            <a:spLocks noChangeArrowheads="1"/>
          </p:cNvSpPr>
          <p:nvPr/>
        </p:nvSpPr>
        <p:spPr bwMode="auto">
          <a:xfrm>
            <a:off x="1610130" y="5633155"/>
            <a:ext cx="2548284"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2700" eaLnBrk="1" fontAlgn="base" hangingPunct="1">
              <a:spcBef>
                <a:spcPct val="0"/>
              </a:spcBef>
              <a:spcAft>
                <a:spcPts val="600"/>
              </a:spcAft>
            </a:pPr>
            <a:r>
              <a:rPr lang="en-US" sz="800" dirty="0">
                <a:solidFill>
                  <a:srgbClr val="929292"/>
                </a:solidFill>
                <a:latin typeface="Tw Cen MT"/>
                <a:cs typeface="Tw Cen MT"/>
              </a:rPr>
              <a:t>Midwest PBIS Network 2/7/19. Adapted from: </a:t>
            </a:r>
          </a:p>
          <a:p>
            <a:pPr marL="114300" indent="-107950" eaLnBrk="1" fontAlgn="base" hangingPunct="1">
              <a:spcBef>
                <a:spcPct val="0"/>
              </a:spcBef>
              <a:spcAft>
                <a:spcPts val="600"/>
              </a:spcAft>
            </a:pPr>
            <a:r>
              <a:rPr lang="en-US" sz="800" dirty="0">
                <a:solidFill>
                  <a:srgbClr val="929292"/>
                </a:solidFill>
                <a:latin typeface="Tw Cen MT"/>
                <a:cs typeface="Tw Cen MT"/>
              </a:rPr>
              <a:t>“What is a systems Approach in school-wide PBIS?” OSEP Technical Assistance on Positive Behavioral Interventions and Supports. https://www.pbis.org/school</a:t>
            </a:r>
          </a:p>
          <a:p>
            <a:pPr marL="114300" indent="-107950" eaLnBrk="1" fontAlgn="base" hangingPunct="1">
              <a:spcBef>
                <a:spcPct val="0"/>
              </a:spcBef>
              <a:spcAft>
                <a:spcPts val="600"/>
              </a:spcAft>
            </a:pPr>
            <a:r>
              <a:rPr lang="en-US" sz="800" dirty="0">
                <a:solidFill>
                  <a:srgbClr val="929292"/>
                </a:solidFill>
                <a:latin typeface="Tw Cen MT"/>
                <a:cs typeface="Tw Cen MT"/>
              </a:rPr>
              <a:t>McIntosh, K.&amp; Goodman, S. (2016). </a:t>
            </a:r>
            <a:r>
              <a:rPr lang="en-US" sz="800" i="1" dirty="0">
                <a:solidFill>
                  <a:srgbClr val="929292"/>
                </a:solidFill>
                <a:latin typeface="Tw Cen MT"/>
                <a:cs typeface="Tw Cen MT"/>
              </a:rPr>
              <a:t>Integrated Multi-Tiered Systems of Support: Blending RTI and PBIS. </a:t>
            </a:r>
            <a:r>
              <a:rPr lang="en-US" sz="800" dirty="0">
                <a:solidFill>
                  <a:srgbClr val="929292"/>
                </a:solidFill>
                <a:latin typeface="Tw Cen MT"/>
                <a:cs typeface="Tw Cen MT"/>
              </a:rPr>
              <a:t>New York: Guilford Press.</a:t>
            </a:r>
          </a:p>
        </p:txBody>
      </p:sp>
      <p:grpSp>
        <p:nvGrpSpPr>
          <p:cNvPr id="2" name="Group 1">
            <a:extLst>
              <a:ext uri="{FF2B5EF4-FFF2-40B4-BE49-F238E27FC236}">
                <a16:creationId xmlns:a16="http://schemas.microsoft.com/office/drawing/2014/main" id="{CAC891CF-FCCF-5147-9EA3-85B6F23BCC05}"/>
              </a:ext>
            </a:extLst>
          </p:cNvPr>
          <p:cNvGrpSpPr/>
          <p:nvPr/>
        </p:nvGrpSpPr>
        <p:grpSpPr>
          <a:xfrm>
            <a:off x="461332" y="-260292"/>
            <a:ext cx="2422941" cy="2422941"/>
            <a:chOff x="-815127" y="-252661"/>
            <a:chExt cx="2422941" cy="2422941"/>
          </a:xfrm>
        </p:grpSpPr>
        <p:sp>
          <p:nvSpPr>
            <p:cNvPr id="26" name="Oval 25">
              <a:extLst>
                <a:ext uri="{FF2B5EF4-FFF2-40B4-BE49-F238E27FC236}">
                  <a16:creationId xmlns:a16="http://schemas.microsoft.com/office/drawing/2014/main" id="{63DC6818-08BC-224A-8248-464187A90F10}"/>
                </a:ext>
              </a:extLst>
            </p:cNvPr>
            <p:cNvSpPr/>
            <p:nvPr/>
          </p:nvSpPr>
          <p:spPr>
            <a:xfrm>
              <a:off x="-815127" y="-252661"/>
              <a:ext cx="2422941" cy="2422941"/>
            </a:xfrm>
            <a:prstGeom prst="ellipse">
              <a:avLst/>
            </a:prstGeom>
            <a:solidFill>
              <a:srgbClr val="353395">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2C867285-7251-3D45-9B49-20E825B1379F}"/>
                </a:ext>
              </a:extLst>
            </p:cNvPr>
            <p:cNvGrpSpPr/>
            <p:nvPr/>
          </p:nvGrpSpPr>
          <p:grpSpPr>
            <a:xfrm>
              <a:off x="-566841" y="85616"/>
              <a:ext cx="1926369" cy="1872027"/>
              <a:chOff x="-395844" y="-63173"/>
              <a:chExt cx="1926369" cy="1872027"/>
            </a:xfrm>
          </p:grpSpPr>
          <p:sp>
            <p:nvSpPr>
              <p:cNvPr id="24" name="Oval 23">
                <a:extLst>
                  <a:ext uri="{FF2B5EF4-FFF2-40B4-BE49-F238E27FC236}">
                    <a16:creationId xmlns:a16="http://schemas.microsoft.com/office/drawing/2014/main" id="{BD4DF98B-000E-4344-80DF-F280875A3B85}"/>
                  </a:ext>
                </a:extLst>
              </p:cNvPr>
              <p:cNvSpPr/>
              <p:nvPr/>
            </p:nvSpPr>
            <p:spPr>
              <a:xfrm>
                <a:off x="-69358" y="535456"/>
                <a:ext cx="1273398" cy="1273398"/>
              </a:xfrm>
              <a:prstGeom prst="ellipse">
                <a:avLst/>
              </a:prstGeom>
              <a:solidFill>
                <a:srgbClr val="9ACC2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72446BD-C09A-8C45-AABB-267FA6483DE5}"/>
                  </a:ext>
                </a:extLst>
              </p:cNvPr>
              <p:cNvGrpSpPr/>
              <p:nvPr/>
            </p:nvGrpSpPr>
            <p:grpSpPr>
              <a:xfrm>
                <a:off x="-395844" y="-63173"/>
                <a:ext cx="1926369" cy="1273400"/>
                <a:chOff x="-413293" y="-126748"/>
                <a:chExt cx="1926369" cy="1273400"/>
              </a:xfrm>
            </p:grpSpPr>
            <p:sp>
              <p:nvSpPr>
                <p:cNvPr id="7" name="Oval 6">
                  <a:extLst>
                    <a:ext uri="{FF2B5EF4-FFF2-40B4-BE49-F238E27FC236}">
                      <a16:creationId xmlns:a16="http://schemas.microsoft.com/office/drawing/2014/main" id="{B2D36DAE-E6D2-5248-B6F1-FE27B87E149C}"/>
                    </a:ext>
                  </a:extLst>
                </p:cNvPr>
                <p:cNvSpPr/>
                <p:nvPr/>
              </p:nvSpPr>
              <p:spPr>
                <a:xfrm>
                  <a:off x="239678" y="-126748"/>
                  <a:ext cx="1273398" cy="1273398"/>
                </a:xfrm>
                <a:prstGeom prst="ellipse">
                  <a:avLst/>
                </a:prstGeom>
                <a:solidFill>
                  <a:srgbClr val="FE9BCC">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4EE2BB-AF3E-954F-9B23-274EF8B69C09}"/>
                    </a:ext>
                  </a:extLst>
                </p:cNvPr>
                <p:cNvSpPr/>
                <p:nvPr/>
              </p:nvSpPr>
              <p:spPr>
                <a:xfrm>
                  <a:off x="-413293" y="-126746"/>
                  <a:ext cx="1273398" cy="1273398"/>
                </a:xfrm>
                <a:prstGeom prst="ellipse">
                  <a:avLst/>
                </a:prstGeom>
                <a:solidFill>
                  <a:srgbClr val="21FECC">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4" name="Rectangle 13">
            <a:extLst>
              <a:ext uri="{FF2B5EF4-FFF2-40B4-BE49-F238E27FC236}">
                <a16:creationId xmlns:a16="http://schemas.microsoft.com/office/drawing/2014/main" id="{CEE7A9E6-2844-A24D-B0F3-EF0708B510ED}"/>
              </a:ext>
            </a:extLst>
          </p:cNvPr>
          <p:cNvSpPr/>
          <p:nvPr/>
        </p:nvSpPr>
        <p:spPr>
          <a:xfrm>
            <a:off x="6157805" y="2058263"/>
            <a:ext cx="248690" cy="2537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F09E0AE-39D9-CA4E-8F86-E7EEB5AF4F92}"/>
              </a:ext>
            </a:extLst>
          </p:cNvPr>
          <p:cNvGrpSpPr/>
          <p:nvPr/>
        </p:nvGrpSpPr>
        <p:grpSpPr>
          <a:xfrm>
            <a:off x="6157804" y="2170753"/>
            <a:ext cx="276740" cy="1"/>
            <a:chOff x="4782660" y="2153714"/>
            <a:chExt cx="276740" cy="1"/>
          </a:xfrm>
        </p:grpSpPr>
        <p:cxnSp>
          <p:nvCxnSpPr>
            <p:cNvPr id="40" name="Straight Arrow Connector 39">
              <a:extLst>
                <a:ext uri="{FF2B5EF4-FFF2-40B4-BE49-F238E27FC236}">
                  <a16:creationId xmlns:a16="http://schemas.microsoft.com/office/drawing/2014/main" id="{533B087A-EBAA-894B-8ACB-C20DA6A084CE}"/>
                </a:ext>
              </a:extLst>
            </p:cNvPr>
            <p:cNvCxnSpPr>
              <a:cxnSpLocks/>
            </p:cNvCxnSpPr>
            <p:nvPr/>
          </p:nvCxnSpPr>
          <p:spPr>
            <a:xfrm>
              <a:off x="4782660" y="2153714"/>
              <a:ext cx="97022" cy="1"/>
            </a:xfrm>
            <a:prstGeom prst="straightConnector1">
              <a:avLst/>
            </a:prstGeom>
            <a:ln w="38100">
              <a:solidFill>
                <a:srgbClr val="343397"/>
              </a:solidFill>
              <a:tailEnd type="triangle" w="lg"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EF1F4B9E-9706-6348-93AB-1F8FC8A00E54}"/>
                </a:ext>
              </a:extLst>
            </p:cNvPr>
            <p:cNvCxnSpPr>
              <a:cxnSpLocks/>
            </p:cNvCxnSpPr>
            <p:nvPr/>
          </p:nvCxnSpPr>
          <p:spPr>
            <a:xfrm flipH="1">
              <a:off x="4962378" y="2153714"/>
              <a:ext cx="97022" cy="1"/>
            </a:xfrm>
            <a:prstGeom prst="straightConnector1">
              <a:avLst/>
            </a:prstGeom>
            <a:ln w="38100">
              <a:solidFill>
                <a:srgbClr val="343397"/>
              </a:solidFill>
              <a:tailEnd type="triangle" w="lg" len="med"/>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07415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982"/>
                                        </p:tgtEl>
                                        <p:attrNameLst>
                                          <p:attrName>style.visibility</p:attrName>
                                        </p:attrNameLst>
                                      </p:cBhvr>
                                      <p:to>
                                        <p:strVal val="visible"/>
                                      </p:to>
                                    </p:set>
                                    <p:animEffect transition="in" filter="dissolve">
                                      <p:cBhvr>
                                        <p:cTn id="7" dur="500"/>
                                        <p:tgtEl>
                                          <p:spTgt spid="2119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100"/>
                                        </p:tgtEl>
                                        <p:attrNameLst>
                                          <p:attrName>style.visibility</p:attrName>
                                        </p:attrNameLst>
                                      </p:cBhvr>
                                      <p:to>
                                        <p:strVal val="visible"/>
                                      </p:to>
                                    </p:set>
                                    <p:animEffect transition="in" filter="dissolve">
                                      <p:cBhvr>
                                        <p:cTn id="10" dur="500"/>
                                        <p:tgtEl>
                                          <p:spTgt spid="8910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9105"/>
                                        </p:tgtEl>
                                        <p:attrNameLst>
                                          <p:attrName>style.visibility</p:attrName>
                                        </p:attrNameLst>
                                      </p:cBhvr>
                                      <p:to>
                                        <p:strVal val="visible"/>
                                      </p:to>
                                    </p:set>
                                    <p:animEffect transition="in" filter="dissolve">
                                      <p:cBhvr>
                                        <p:cTn id="13" dur="500"/>
                                        <p:tgtEl>
                                          <p:spTgt spid="89105"/>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9099"/>
                                        </p:tgtEl>
                                        <p:attrNameLst>
                                          <p:attrName>style.visibility</p:attrName>
                                        </p:attrNameLst>
                                      </p:cBhvr>
                                      <p:to>
                                        <p:strVal val="visible"/>
                                      </p:to>
                                    </p:set>
                                    <p:animEffect transition="in" filter="dissolve">
                                      <p:cBhvr>
                                        <p:cTn id="21" dur="500"/>
                                        <p:tgtEl>
                                          <p:spTgt spid="8909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9104"/>
                                        </p:tgtEl>
                                        <p:attrNameLst>
                                          <p:attrName>style.visibility</p:attrName>
                                        </p:attrNameLst>
                                      </p:cBhvr>
                                      <p:to>
                                        <p:strVal val="visible"/>
                                      </p:to>
                                    </p:set>
                                    <p:animEffect transition="in" filter="dissolve">
                                      <p:cBhvr>
                                        <p:cTn id="24" dur="500"/>
                                        <p:tgtEl>
                                          <p:spTgt spid="89104"/>
                                        </p:tgtEl>
                                      </p:cBhvr>
                                    </p:animEffect>
                                  </p:childTnLst>
                                </p:cTn>
                              </p:par>
                              <p:par>
                                <p:cTn id="25" presetID="9" presetClass="entr" presetSubtype="0" fill="hold" nodeType="withEffect">
                                  <p:stCondLst>
                                    <p:cond delay="0"/>
                                  </p:stCondLst>
                                  <p:childTnLst>
                                    <p:set>
                                      <p:cBhvr>
                                        <p:cTn id="26" dur="1" fill="hold">
                                          <p:stCondLst>
                                            <p:cond delay="0"/>
                                          </p:stCondLst>
                                        </p:cTn>
                                        <p:tgtEl>
                                          <p:spTgt spid="211978">
                                            <p:txEl>
                                              <p:pRg st="0" end="0"/>
                                            </p:txEl>
                                          </p:spTgt>
                                        </p:tgtEl>
                                        <p:attrNameLst>
                                          <p:attrName>style.visibility</p:attrName>
                                        </p:attrNameLst>
                                      </p:cBhvr>
                                      <p:to>
                                        <p:strVal val="visible"/>
                                      </p:to>
                                    </p:set>
                                    <p:animEffect transition="in" filter="dissolve">
                                      <p:cBhvr>
                                        <p:cTn id="27" dur="500"/>
                                        <p:tgtEl>
                                          <p:spTgt spid="21197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103"/>
                                        </p:tgtEl>
                                        <p:attrNameLst>
                                          <p:attrName>style.visibility</p:attrName>
                                        </p:attrNameLst>
                                      </p:cBhvr>
                                      <p:to>
                                        <p:strVal val="visible"/>
                                      </p:to>
                                    </p:set>
                                    <p:animEffect transition="in" filter="dissolve">
                                      <p:cBhvr>
                                        <p:cTn id="32" dur="500"/>
                                        <p:tgtEl>
                                          <p:spTgt spid="89103"/>
                                        </p:tgtEl>
                                      </p:cBhvr>
                                    </p:animEffect>
                                  </p:childTnLst>
                                </p:cTn>
                              </p:par>
                              <p:par>
                                <p:cTn id="33" presetID="9" presetClass="entr" presetSubtype="0" fill="hold" nodeType="withEffect">
                                  <p:stCondLst>
                                    <p:cond delay="0"/>
                                  </p:stCondLst>
                                  <p:childTnLst>
                                    <p:set>
                                      <p:cBhvr>
                                        <p:cTn id="34" dur="1" fill="hold">
                                          <p:stCondLst>
                                            <p:cond delay="0"/>
                                          </p:stCondLst>
                                        </p:cTn>
                                        <p:tgtEl>
                                          <p:spTgt spid="211979">
                                            <p:txEl>
                                              <p:pRg st="0" end="0"/>
                                            </p:txEl>
                                          </p:spTgt>
                                        </p:tgtEl>
                                        <p:attrNameLst>
                                          <p:attrName>style.visibility</p:attrName>
                                        </p:attrNameLst>
                                      </p:cBhvr>
                                      <p:to>
                                        <p:strVal val="visible"/>
                                      </p:to>
                                    </p:set>
                                    <p:animEffect transition="in" filter="dissolve">
                                      <p:cBhvr>
                                        <p:cTn id="35" dur="500"/>
                                        <p:tgtEl>
                                          <p:spTgt spid="211979">
                                            <p:txEl>
                                              <p:pRg st="0" end="0"/>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89098"/>
                                        </p:tgtEl>
                                        <p:attrNameLst>
                                          <p:attrName>style.visibility</p:attrName>
                                        </p:attrNameLst>
                                      </p:cBhvr>
                                      <p:to>
                                        <p:strVal val="visible"/>
                                      </p:to>
                                    </p:set>
                                    <p:animEffect transition="in" filter="dissolve">
                                      <p:cBhvr>
                                        <p:cTn id="38" dur="500"/>
                                        <p:tgtEl>
                                          <p:spTgt spid="8909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9102"/>
                                        </p:tgtEl>
                                        <p:attrNameLst>
                                          <p:attrName>style.visibility</p:attrName>
                                        </p:attrNameLst>
                                      </p:cBhvr>
                                      <p:to>
                                        <p:strVal val="visible"/>
                                      </p:to>
                                    </p:set>
                                    <p:animEffect transition="in" filter="dissolve">
                                      <p:cBhvr>
                                        <p:cTn id="43" dur="500"/>
                                        <p:tgtEl>
                                          <p:spTgt spid="8910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9101"/>
                                        </p:tgtEl>
                                        <p:attrNameLst>
                                          <p:attrName>style.visibility</p:attrName>
                                        </p:attrNameLst>
                                      </p:cBhvr>
                                      <p:to>
                                        <p:strVal val="visible"/>
                                      </p:to>
                                    </p:set>
                                    <p:animEffect transition="in" filter="dissolve">
                                      <p:cBhvr>
                                        <p:cTn id="46" dur="500"/>
                                        <p:tgtEl>
                                          <p:spTgt spid="89101"/>
                                        </p:tgtEl>
                                      </p:cBhvr>
                                    </p:animEffect>
                                  </p:childTnLst>
                                </p:cTn>
                              </p:par>
                              <p:par>
                                <p:cTn id="47" presetID="9" presetClass="entr" presetSubtype="0" fill="hold" nodeType="withEffect">
                                  <p:stCondLst>
                                    <p:cond delay="0"/>
                                  </p:stCondLst>
                                  <p:childTnLst>
                                    <p:set>
                                      <p:cBhvr>
                                        <p:cTn id="48" dur="1" fill="hold">
                                          <p:stCondLst>
                                            <p:cond delay="0"/>
                                          </p:stCondLst>
                                        </p:cTn>
                                        <p:tgtEl>
                                          <p:spTgt spid="211977">
                                            <p:txEl>
                                              <p:pRg st="0" end="0"/>
                                            </p:txEl>
                                          </p:spTgt>
                                        </p:tgtEl>
                                        <p:attrNameLst>
                                          <p:attrName>style.visibility</p:attrName>
                                        </p:attrNameLst>
                                      </p:cBhvr>
                                      <p:to>
                                        <p:strVal val="visible"/>
                                      </p:to>
                                    </p:set>
                                    <p:animEffect transition="in" filter="dissolve">
                                      <p:cBhvr>
                                        <p:cTn id="49" dur="500"/>
                                        <p:tgtEl>
                                          <p:spTgt spid="21197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1978">
                                            <p:txEl>
                                              <p:pRg st="1" end="1"/>
                                            </p:txEl>
                                          </p:spTgt>
                                        </p:tgtEl>
                                        <p:attrNameLst>
                                          <p:attrName>style.visibility</p:attrName>
                                        </p:attrNameLst>
                                      </p:cBhvr>
                                      <p:to>
                                        <p:strVal val="visible"/>
                                      </p:to>
                                    </p:set>
                                    <p:animEffect transition="in" filter="fade">
                                      <p:cBhvr>
                                        <p:cTn id="54" dur="1000"/>
                                        <p:tgtEl>
                                          <p:spTgt spid="211978">
                                            <p:txEl>
                                              <p:pRg st="1" end="1"/>
                                            </p:txEl>
                                          </p:spTgt>
                                        </p:tgtEl>
                                      </p:cBhvr>
                                    </p:animEffect>
                                    <p:anim calcmode="lin" valueType="num">
                                      <p:cBhvr>
                                        <p:cTn id="55" dur="1000" fill="hold"/>
                                        <p:tgtEl>
                                          <p:spTgt spid="211978">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211978">
                                            <p:txEl>
                                              <p:pRg st="1" end="1"/>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1978">
                                            <p:txEl>
                                              <p:pRg st="2" end="2"/>
                                            </p:txEl>
                                          </p:spTgt>
                                        </p:tgtEl>
                                        <p:attrNameLst>
                                          <p:attrName>style.visibility</p:attrName>
                                        </p:attrNameLst>
                                      </p:cBhvr>
                                      <p:to>
                                        <p:strVal val="visible"/>
                                      </p:to>
                                    </p:set>
                                    <p:animEffect transition="in" filter="fade">
                                      <p:cBhvr>
                                        <p:cTn id="59" dur="1000"/>
                                        <p:tgtEl>
                                          <p:spTgt spid="211978">
                                            <p:txEl>
                                              <p:pRg st="2" end="2"/>
                                            </p:txEl>
                                          </p:spTgt>
                                        </p:tgtEl>
                                      </p:cBhvr>
                                    </p:animEffect>
                                    <p:anim calcmode="lin" valueType="num">
                                      <p:cBhvr>
                                        <p:cTn id="60" dur="1000" fill="hold"/>
                                        <p:tgtEl>
                                          <p:spTgt spid="211978">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211978">
                                            <p:txEl>
                                              <p:pRg st="2" end="2"/>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11978">
                                            <p:txEl>
                                              <p:pRg st="3" end="3"/>
                                            </p:txEl>
                                          </p:spTgt>
                                        </p:tgtEl>
                                        <p:attrNameLst>
                                          <p:attrName>style.visibility</p:attrName>
                                        </p:attrNameLst>
                                      </p:cBhvr>
                                      <p:to>
                                        <p:strVal val="visible"/>
                                      </p:to>
                                    </p:set>
                                    <p:animEffect transition="in" filter="fade">
                                      <p:cBhvr>
                                        <p:cTn id="64" dur="1000"/>
                                        <p:tgtEl>
                                          <p:spTgt spid="211978">
                                            <p:txEl>
                                              <p:pRg st="3" end="3"/>
                                            </p:txEl>
                                          </p:spTgt>
                                        </p:tgtEl>
                                      </p:cBhvr>
                                    </p:animEffect>
                                    <p:anim calcmode="lin" valueType="num">
                                      <p:cBhvr>
                                        <p:cTn id="65" dur="1000" fill="hold"/>
                                        <p:tgtEl>
                                          <p:spTgt spid="211978">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211978">
                                            <p:txEl>
                                              <p:pRg st="3" end="3"/>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1979">
                                            <p:txEl>
                                              <p:pRg st="1" end="1"/>
                                            </p:txEl>
                                          </p:spTgt>
                                        </p:tgtEl>
                                        <p:attrNameLst>
                                          <p:attrName>style.visibility</p:attrName>
                                        </p:attrNameLst>
                                      </p:cBhvr>
                                      <p:to>
                                        <p:strVal val="visible"/>
                                      </p:to>
                                    </p:set>
                                    <p:animEffect transition="in" filter="fade">
                                      <p:cBhvr>
                                        <p:cTn id="69" dur="1000"/>
                                        <p:tgtEl>
                                          <p:spTgt spid="211979">
                                            <p:txEl>
                                              <p:pRg st="1" end="1"/>
                                            </p:txEl>
                                          </p:spTgt>
                                        </p:tgtEl>
                                      </p:cBhvr>
                                    </p:animEffect>
                                    <p:anim calcmode="lin" valueType="num">
                                      <p:cBhvr>
                                        <p:cTn id="70" dur="1000" fill="hold"/>
                                        <p:tgtEl>
                                          <p:spTgt spid="211979">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211979">
                                            <p:txEl>
                                              <p:pRg st="1" end="1"/>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1977">
                                            <p:txEl>
                                              <p:pRg st="1" end="1"/>
                                            </p:txEl>
                                          </p:spTgt>
                                        </p:tgtEl>
                                        <p:attrNameLst>
                                          <p:attrName>style.visibility</p:attrName>
                                        </p:attrNameLst>
                                      </p:cBhvr>
                                      <p:to>
                                        <p:strVal val="visible"/>
                                      </p:to>
                                    </p:set>
                                    <p:animEffect transition="in" filter="fade">
                                      <p:cBhvr>
                                        <p:cTn id="74" dur="1000"/>
                                        <p:tgtEl>
                                          <p:spTgt spid="211977">
                                            <p:txEl>
                                              <p:pRg st="1" end="1"/>
                                            </p:txEl>
                                          </p:spTgt>
                                        </p:tgtEl>
                                      </p:cBhvr>
                                    </p:animEffect>
                                    <p:anim calcmode="lin" valueType="num">
                                      <p:cBhvr>
                                        <p:cTn id="75" dur="1000" fill="hold"/>
                                        <p:tgtEl>
                                          <p:spTgt spid="211977">
                                            <p:txEl>
                                              <p:pRg st="1" end="1"/>
                                            </p:txEl>
                                          </p:spTgt>
                                        </p:tgtEl>
                                        <p:attrNameLst>
                                          <p:attrName>ppt_x</p:attrName>
                                        </p:attrNameLst>
                                      </p:cBhvr>
                                      <p:tavLst>
                                        <p:tav tm="0">
                                          <p:val>
                                            <p:strVal val="#ppt_x"/>
                                          </p:val>
                                        </p:tav>
                                        <p:tav tm="100000">
                                          <p:val>
                                            <p:strVal val="#ppt_x"/>
                                          </p:val>
                                        </p:tav>
                                      </p:tavLst>
                                    </p:anim>
                                    <p:anim calcmode="lin" valueType="num">
                                      <p:cBhvr>
                                        <p:cTn id="76" dur="1000" fill="hold"/>
                                        <p:tgtEl>
                                          <p:spTgt spid="211977">
                                            <p:txEl>
                                              <p:pRg st="1" end="1"/>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1977">
                                            <p:txEl>
                                              <p:pRg st="2" end="2"/>
                                            </p:txEl>
                                          </p:spTgt>
                                        </p:tgtEl>
                                        <p:attrNameLst>
                                          <p:attrName>style.visibility</p:attrName>
                                        </p:attrNameLst>
                                      </p:cBhvr>
                                      <p:to>
                                        <p:strVal val="visible"/>
                                      </p:to>
                                    </p:set>
                                    <p:animEffect transition="in" filter="fade">
                                      <p:cBhvr>
                                        <p:cTn id="79" dur="1000"/>
                                        <p:tgtEl>
                                          <p:spTgt spid="211977">
                                            <p:txEl>
                                              <p:pRg st="2" end="2"/>
                                            </p:txEl>
                                          </p:spTgt>
                                        </p:tgtEl>
                                      </p:cBhvr>
                                    </p:animEffect>
                                    <p:anim calcmode="lin" valueType="num">
                                      <p:cBhvr>
                                        <p:cTn id="80" dur="1000" fill="hold"/>
                                        <p:tgtEl>
                                          <p:spTgt spid="211977">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211977">
                                            <p:txEl>
                                              <p:pRg st="2" end="2"/>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
                                            <p:txEl>
                                              <p:pRg st="1" end="1"/>
                                            </p:txEl>
                                          </p:spTgt>
                                        </p:tgtEl>
                                        <p:attrNameLst>
                                          <p:attrName>style.visibility</p:attrName>
                                        </p:attrNameLst>
                                      </p:cBhvr>
                                      <p:to>
                                        <p:strVal val="visible"/>
                                      </p:to>
                                    </p:set>
                                    <p:animEffect transition="in" filter="fade">
                                      <p:cBhvr>
                                        <p:cTn id="84" dur="1000"/>
                                        <p:tgtEl>
                                          <p:spTgt spid="20">
                                            <p:txEl>
                                              <p:pRg st="1" end="1"/>
                                            </p:txEl>
                                          </p:spTgt>
                                        </p:tgtEl>
                                      </p:cBhvr>
                                    </p:animEffect>
                                    <p:anim calcmode="lin" valueType="num">
                                      <p:cBhvr>
                                        <p:cTn id="8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0" grpId="0" animBg="1"/>
      <p:bldP spid="89098" grpId="0" animBg="1"/>
      <p:bldP spid="89099" grpId="0" animBg="1"/>
      <p:bldP spid="89101" grpId="0" animBg="1"/>
      <p:bldP spid="89102" grpId="0"/>
      <p:bldP spid="89103" grpId="0"/>
      <p:bldP spid="89104" grpId="0"/>
      <p:bldP spid="89105" grpId="0"/>
      <p:bldP spid="21198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a:off x="3529519" y="1496986"/>
            <a:ext cx="3657600" cy="4780800"/>
          </a:xfrm>
          <a:prstGeom prst="triangle">
            <a:avLst>
              <a:gd name="adj" fmla="val 50000"/>
            </a:avLst>
          </a:prstGeom>
          <a:solidFill>
            <a:srgbClr val="339966"/>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Georgia" pitchFamily="18" charset="0"/>
            </a:endParaRPr>
          </a:p>
        </p:txBody>
      </p:sp>
      <p:sp>
        <p:nvSpPr>
          <p:cNvPr id="33795" name="AutoShape 3"/>
          <p:cNvSpPr>
            <a:spLocks noChangeArrowheads="1"/>
          </p:cNvSpPr>
          <p:nvPr/>
        </p:nvSpPr>
        <p:spPr bwMode="auto">
          <a:xfrm>
            <a:off x="4789358" y="1559850"/>
            <a:ext cx="1137922" cy="1521967"/>
          </a:xfrm>
          <a:prstGeom prst="triangle">
            <a:avLst>
              <a:gd name="adj" fmla="val 50000"/>
            </a:avLst>
          </a:prstGeom>
          <a:gradFill flip="none" rotWithShape="1">
            <a:gsLst>
              <a:gs pos="90000">
                <a:srgbClr val="FFF95A"/>
              </a:gs>
              <a:gs pos="100000">
                <a:srgbClr val="FFF95A">
                  <a:alpha val="0"/>
                </a:srgbClr>
              </a:gs>
            </a:gsLst>
            <a:lin ang="5400000" scaled="1"/>
            <a:tileRect/>
          </a:gradFill>
          <a:ln w="9525">
            <a:noFill/>
            <a:miter lim="800000"/>
            <a:headEnd/>
            <a:tailEnd/>
          </a:ln>
        </p:spPr>
        <p:txBody>
          <a:bodyPr wrap="none" anchor="ctr"/>
          <a:lstStyle/>
          <a:p>
            <a:pPr fontAlgn="base">
              <a:spcBef>
                <a:spcPct val="0"/>
              </a:spcBef>
              <a:spcAft>
                <a:spcPct val="0"/>
              </a:spcAft>
            </a:pPr>
            <a:endParaRPr lang="en-US">
              <a:solidFill>
                <a:srgbClr val="000000"/>
              </a:solidFill>
              <a:latin typeface="Georgia" pitchFamily="18" charset="0"/>
            </a:endParaRPr>
          </a:p>
        </p:txBody>
      </p:sp>
      <p:sp>
        <p:nvSpPr>
          <p:cNvPr id="33796" name="AutoShape 4"/>
          <p:cNvSpPr>
            <a:spLocks noChangeArrowheads="1"/>
          </p:cNvSpPr>
          <p:nvPr/>
        </p:nvSpPr>
        <p:spPr bwMode="auto">
          <a:xfrm>
            <a:off x="5108846" y="1614650"/>
            <a:ext cx="498946" cy="677450"/>
          </a:xfrm>
          <a:prstGeom prst="triangle">
            <a:avLst>
              <a:gd name="adj" fmla="val 50000"/>
            </a:avLst>
          </a:prstGeom>
          <a:gradFill>
            <a:gsLst>
              <a:gs pos="76000">
                <a:srgbClr val="FF0000"/>
              </a:gs>
              <a:gs pos="100000">
                <a:srgbClr val="FFF95A">
                  <a:alpha val="0"/>
                </a:srgbClr>
              </a:gs>
            </a:gsLst>
            <a:lin ang="5400000" scaled="1"/>
          </a:gradFill>
          <a:ln w="9525">
            <a:noFill/>
            <a:miter lim="800000"/>
            <a:headEnd/>
            <a:tailEnd/>
          </a:ln>
        </p:spPr>
        <p:txBody>
          <a:bodyPr wrap="none" anchor="ctr"/>
          <a:lstStyle/>
          <a:p>
            <a:pPr fontAlgn="base">
              <a:spcBef>
                <a:spcPct val="0"/>
              </a:spcBef>
              <a:spcAft>
                <a:spcPct val="0"/>
              </a:spcAft>
            </a:pPr>
            <a:endParaRPr lang="en-US" dirty="0">
              <a:solidFill>
                <a:srgbClr val="000000"/>
              </a:solidFill>
              <a:latin typeface="Georgia" pitchFamily="18" charset="0"/>
            </a:endParaRPr>
          </a:p>
        </p:txBody>
      </p:sp>
      <p:sp>
        <p:nvSpPr>
          <p:cNvPr id="28677" name="AutoShape 5"/>
          <p:cNvSpPr>
            <a:spLocks/>
          </p:cNvSpPr>
          <p:nvPr/>
        </p:nvSpPr>
        <p:spPr bwMode="auto">
          <a:xfrm rot="20344758" flipH="1">
            <a:off x="6303749" y="1280150"/>
            <a:ext cx="457200" cy="5037174"/>
          </a:xfrm>
          <a:prstGeom prst="leftBrace">
            <a:avLst>
              <a:gd name="adj1" fmla="val 103414"/>
              <a:gd name="adj2" fmla="val 62719"/>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Georgia" pitchFamily="18" charset="0"/>
            </a:endParaRPr>
          </a:p>
        </p:txBody>
      </p:sp>
      <p:sp>
        <p:nvSpPr>
          <p:cNvPr id="28678" name="Text Box 6"/>
          <p:cNvSpPr txBox="1">
            <a:spLocks noChangeArrowheads="1"/>
          </p:cNvSpPr>
          <p:nvPr/>
        </p:nvSpPr>
        <p:spPr bwMode="auto">
          <a:xfrm>
            <a:off x="7296080" y="4069470"/>
            <a:ext cx="2427832" cy="1354217"/>
          </a:xfrm>
          <a:prstGeom prst="rect">
            <a:avLst/>
          </a:prstGeom>
          <a:solidFill>
            <a:srgbClr val="64996B"/>
          </a:solidFill>
          <a:ln w="9525">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dirty="0">
                <a:solidFill>
                  <a:srgbClr val="FFFFFF"/>
                </a:solidFill>
                <a:latin typeface="Tw Cen MT"/>
              </a:rPr>
              <a:t>Tier I Prevention</a:t>
            </a:r>
            <a:r>
              <a:rPr lang="en-US" dirty="0">
                <a:solidFill>
                  <a:srgbClr val="FFFFFF"/>
                </a:solidFill>
                <a:latin typeface="Tw Cen MT"/>
              </a:rPr>
              <a:t>:</a:t>
            </a:r>
          </a:p>
          <a:p>
            <a:pPr algn="ctr" eaLnBrk="1" fontAlgn="base" hangingPunct="1">
              <a:spcBef>
                <a:spcPct val="0"/>
              </a:spcBef>
              <a:spcAft>
                <a:spcPct val="0"/>
              </a:spcAft>
            </a:pPr>
            <a:r>
              <a:rPr lang="en-US" sz="1600" dirty="0">
                <a:solidFill>
                  <a:srgbClr val="FFFFFF"/>
                </a:solidFill>
                <a:latin typeface="Tw Cen MT"/>
              </a:rPr>
              <a:t>School/Classroom-wide Data, Systems, Practices</a:t>
            </a:r>
          </a:p>
          <a:p>
            <a:pPr algn="ctr" eaLnBrk="1" fontAlgn="base" hangingPunct="1">
              <a:spcBef>
                <a:spcPct val="0"/>
              </a:spcBef>
              <a:spcAft>
                <a:spcPct val="0"/>
              </a:spcAft>
            </a:pPr>
            <a:r>
              <a:rPr lang="en-US" sz="1600" dirty="0">
                <a:solidFill>
                  <a:srgbClr val="FFFFFF"/>
                </a:solidFill>
                <a:latin typeface="Tw Cen MT"/>
              </a:rPr>
              <a:t>for all Students, Staff, Settings</a:t>
            </a:r>
          </a:p>
        </p:txBody>
      </p:sp>
      <p:sp>
        <p:nvSpPr>
          <p:cNvPr id="33799" name="AutoShape 7"/>
          <p:cNvSpPr>
            <a:spLocks/>
          </p:cNvSpPr>
          <p:nvPr/>
        </p:nvSpPr>
        <p:spPr bwMode="auto">
          <a:xfrm rot="-1184886">
            <a:off x="6098848" y="1464107"/>
            <a:ext cx="252917" cy="609600"/>
          </a:xfrm>
          <a:prstGeom prst="rightBrace">
            <a:avLst>
              <a:gd name="adj1" fmla="val 29872"/>
              <a:gd name="adj2" fmla="val 50000"/>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Georgia" pitchFamily="18" charset="0"/>
            </a:endParaRPr>
          </a:p>
        </p:txBody>
      </p:sp>
      <p:sp>
        <p:nvSpPr>
          <p:cNvPr id="33800" name="AutoShape 8"/>
          <p:cNvSpPr>
            <a:spLocks/>
          </p:cNvSpPr>
          <p:nvPr/>
        </p:nvSpPr>
        <p:spPr bwMode="auto">
          <a:xfrm rot="-1243991">
            <a:off x="6003923" y="1422456"/>
            <a:ext cx="304800" cy="1616759"/>
          </a:xfrm>
          <a:prstGeom prst="rightBrace">
            <a:avLst>
              <a:gd name="adj1" fmla="val 39583"/>
              <a:gd name="adj2" fmla="val 83706"/>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Georgia" pitchFamily="18" charset="0"/>
            </a:endParaRPr>
          </a:p>
        </p:txBody>
      </p:sp>
      <p:sp>
        <p:nvSpPr>
          <p:cNvPr id="33801" name="Text Box 9"/>
          <p:cNvSpPr txBox="1">
            <a:spLocks noChangeArrowheads="1"/>
          </p:cNvSpPr>
          <p:nvPr/>
        </p:nvSpPr>
        <p:spPr bwMode="auto">
          <a:xfrm>
            <a:off x="6854127" y="2672577"/>
            <a:ext cx="2504126" cy="1107996"/>
          </a:xfrm>
          <a:prstGeom prst="rect">
            <a:avLst/>
          </a:prstGeom>
          <a:solidFill>
            <a:srgbClr val="FFF95A"/>
          </a:solidFill>
          <a:ln w="9525">
            <a:solidFill>
              <a:schemeClr val="tx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dirty="0">
                <a:solidFill>
                  <a:srgbClr val="000000"/>
                </a:solidFill>
                <a:latin typeface="Tw Cen MT"/>
              </a:rPr>
              <a:t>Tier II Prevention</a:t>
            </a:r>
            <a:r>
              <a:rPr lang="en-US" dirty="0">
                <a:solidFill>
                  <a:srgbClr val="000000"/>
                </a:solidFill>
                <a:latin typeface="Tw Cen MT"/>
              </a:rPr>
              <a:t>:</a:t>
            </a:r>
          </a:p>
          <a:p>
            <a:pPr algn="ctr" eaLnBrk="1" fontAlgn="base" hangingPunct="1">
              <a:spcBef>
                <a:spcPct val="0"/>
              </a:spcBef>
              <a:spcAft>
                <a:spcPct val="0"/>
              </a:spcAft>
            </a:pPr>
            <a:r>
              <a:rPr lang="en-US" sz="1600" dirty="0">
                <a:solidFill>
                  <a:srgbClr val="000000"/>
                </a:solidFill>
                <a:latin typeface="Tw Cen MT"/>
              </a:rPr>
              <a:t>Group-based Data, Systems, Practices Targeting At-Risk Behaviors</a:t>
            </a:r>
          </a:p>
        </p:txBody>
      </p:sp>
      <p:sp>
        <p:nvSpPr>
          <p:cNvPr id="33802" name="Text Box 10"/>
          <p:cNvSpPr txBox="1">
            <a:spLocks noChangeArrowheads="1"/>
          </p:cNvSpPr>
          <p:nvPr/>
        </p:nvSpPr>
        <p:spPr bwMode="auto">
          <a:xfrm>
            <a:off x="6557416" y="1278732"/>
            <a:ext cx="2928057" cy="1107996"/>
          </a:xfrm>
          <a:prstGeom prst="rect">
            <a:avLst/>
          </a:prstGeom>
          <a:solidFill>
            <a:srgbClr val="FF8A7D"/>
          </a:solidFill>
          <a:ln w="9525">
            <a:solidFill>
              <a:schemeClr val="tx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dirty="0">
                <a:solidFill>
                  <a:schemeClr val="tx2"/>
                </a:solidFill>
                <a:latin typeface="Tw Cen MT"/>
              </a:rPr>
              <a:t>Tier III Prevention</a:t>
            </a:r>
            <a:r>
              <a:rPr lang="en-US" dirty="0">
                <a:solidFill>
                  <a:schemeClr val="tx2"/>
                </a:solidFill>
                <a:latin typeface="Tw Cen MT"/>
              </a:rPr>
              <a:t>:</a:t>
            </a:r>
          </a:p>
          <a:p>
            <a:pPr algn="ctr" eaLnBrk="1" fontAlgn="base" hangingPunct="1">
              <a:spcBef>
                <a:spcPct val="0"/>
              </a:spcBef>
              <a:spcAft>
                <a:spcPct val="0"/>
              </a:spcAft>
            </a:pPr>
            <a:r>
              <a:rPr lang="en-US" sz="1600" dirty="0">
                <a:solidFill>
                  <a:schemeClr val="tx2"/>
                </a:solidFill>
                <a:latin typeface="Tw Cen MT"/>
              </a:rPr>
              <a:t>Specialized, Individualized</a:t>
            </a:r>
          </a:p>
          <a:p>
            <a:pPr algn="ctr" eaLnBrk="1" fontAlgn="base" hangingPunct="1">
              <a:spcBef>
                <a:spcPct val="0"/>
              </a:spcBef>
              <a:spcAft>
                <a:spcPct val="0"/>
              </a:spcAft>
            </a:pPr>
            <a:r>
              <a:rPr lang="en-US" sz="1600" dirty="0">
                <a:solidFill>
                  <a:schemeClr val="tx2"/>
                </a:solidFill>
                <a:latin typeface="Tw Cen MT"/>
              </a:rPr>
              <a:t>Data, Systems, Practices for High-Need and Complex Behaviors</a:t>
            </a:r>
          </a:p>
        </p:txBody>
      </p:sp>
      <p:sp>
        <p:nvSpPr>
          <p:cNvPr id="28683" name="Text Box 11"/>
          <p:cNvSpPr txBox="1">
            <a:spLocks noChangeArrowheads="1"/>
          </p:cNvSpPr>
          <p:nvPr/>
        </p:nvSpPr>
        <p:spPr bwMode="auto">
          <a:xfrm>
            <a:off x="4177219" y="5762643"/>
            <a:ext cx="2362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latin typeface="Tw Cen MT"/>
              </a:rPr>
              <a:t>~80% responding</a:t>
            </a:r>
          </a:p>
        </p:txBody>
      </p:sp>
      <p:sp>
        <p:nvSpPr>
          <p:cNvPr id="33804" name="Text Box 12"/>
          <p:cNvSpPr txBox="1">
            <a:spLocks noChangeArrowheads="1"/>
          </p:cNvSpPr>
          <p:nvPr/>
        </p:nvSpPr>
        <p:spPr bwMode="auto">
          <a:xfrm>
            <a:off x="4939219" y="2411387"/>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000000"/>
                </a:solidFill>
                <a:latin typeface="Tw Cen MT"/>
              </a:rPr>
              <a:t>~15% </a:t>
            </a:r>
          </a:p>
        </p:txBody>
      </p:sp>
      <p:sp>
        <p:nvSpPr>
          <p:cNvPr id="33805" name="Text Box 13"/>
          <p:cNvSpPr txBox="1">
            <a:spLocks noChangeArrowheads="1"/>
          </p:cNvSpPr>
          <p:nvPr/>
        </p:nvSpPr>
        <p:spPr bwMode="auto">
          <a:xfrm>
            <a:off x="4942736" y="1838733"/>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latin typeface="Tw Cen MT"/>
              </a:rPr>
              <a:t>~5% </a:t>
            </a:r>
          </a:p>
        </p:txBody>
      </p:sp>
      <p:sp>
        <p:nvSpPr>
          <p:cNvPr id="15" name="Text Box 9"/>
          <p:cNvSpPr txBox="1">
            <a:spLocks noChangeArrowheads="1"/>
          </p:cNvSpPr>
          <p:nvPr/>
        </p:nvSpPr>
        <p:spPr bwMode="auto">
          <a:xfrm>
            <a:off x="2542416" y="2205446"/>
            <a:ext cx="1768304" cy="23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fontAlgn="base" hangingPunct="1">
              <a:lnSpc>
                <a:spcPct val="150000"/>
              </a:lnSpc>
              <a:spcBef>
                <a:spcPct val="0"/>
              </a:spcBef>
              <a:spcAft>
                <a:spcPct val="0"/>
              </a:spcAft>
              <a:buFont typeface="Wingdings" pitchFamily="2" charset="2"/>
              <a:buChar char="ü"/>
            </a:pPr>
            <a:r>
              <a:rPr lang="en-US" sz="2000" dirty="0">
                <a:solidFill>
                  <a:schemeClr val="tx2"/>
                </a:solidFill>
                <a:latin typeface="Tw Cen MT"/>
                <a:cs typeface="Tw Cen MT"/>
              </a:rPr>
              <a:t>Students</a:t>
            </a:r>
          </a:p>
          <a:p>
            <a:pPr marL="342900" indent="-342900" eaLnBrk="1" fontAlgn="base" hangingPunct="1">
              <a:lnSpc>
                <a:spcPct val="150000"/>
              </a:lnSpc>
              <a:spcBef>
                <a:spcPct val="0"/>
              </a:spcBef>
              <a:spcAft>
                <a:spcPct val="0"/>
              </a:spcAft>
              <a:buFont typeface="Wingdings" pitchFamily="2" charset="2"/>
              <a:buChar char="ü"/>
            </a:pPr>
            <a:r>
              <a:rPr lang="en-US" sz="2000" dirty="0">
                <a:solidFill>
                  <a:schemeClr val="tx2"/>
                </a:solidFill>
                <a:latin typeface="Tw Cen MT"/>
                <a:cs typeface="Tw Cen MT"/>
              </a:rPr>
              <a:t>Staff</a:t>
            </a:r>
          </a:p>
          <a:p>
            <a:pPr marL="342900" indent="-342900" eaLnBrk="1" fontAlgn="base" hangingPunct="1">
              <a:lnSpc>
                <a:spcPct val="150000"/>
              </a:lnSpc>
              <a:spcBef>
                <a:spcPct val="0"/>
              </a:spcBef>
              <a:spcAft>
                <a:spcPct val="0"/>
              </a:spcAft>
              <a:buFont typeface="Wingdings" pitchFamily="2" charset="2"/>
              <a:buChar char="ü"/>
            </a:pPr>
            <a:r>
              <a:rPr lang="en-US" sz="2000" dirty="0">
                <a:solidFill>
                  <a:schemeClr val="tx2"/>
                </a:solidFill>
                <a:latin typeface="Tw Cen MT"/>
                <a:cs typeface="Tw Cen MT"/>
              </a:rPr>
              <a:t>Families</a:t>
            </a:r>
          </a:p>
          <a:p>
            <a:pPr marL="342900" indent="-342900" eaLnBrk="1" fontAlgn="base" hangingPunct="1">
              <a:lnSpc>
                <a:spcPct val="150000"/>
              </a:lnSpc>
              <a:spcBef>
                <a:spcPct val="0"/>
              </a:spcBef>
              <a:spcAft>
                <a:spcPct val="0"/>
              </a:spcAft>
              <a:buFont typeface="Wingdings" pitchFamily="2" charset="2"/>
              <a:buChar char="ü"/>
            </a:pPr>
            <a:r>
              <a:rPr lang="en-US" sz="2000" dirty="0">
                <a:solidFill>
                  <a:schemeClr val="tx2"/>
                </a:solidFill>
                <a:latin typeface="Tw Cen MT"/>
                <a:cs typeface="Tw Cen MT"/>
              </a:rPr>
              <a:t>Community</a:t>
            </a:r>
          </a:p>
          <a:p>
            <a:pPr marL="285750" indent="-285750" eaLnBrk="1" fontAlgn="base" hangingPunct="1">
              <a:lnSpc>
                <a:spcPct val="150000"/>
              </a:lnSpc>
              <a:spcBef>
                <a:spcPct val="0"/>
              </a:spcBef>
              <a:spcAft>
                <a:spcPct val="0"/>
              </a:spcAft>
              <a:buFont typeface="Wingdings" pitchFamily="2" charset="2"/>
              <a:buChar char="ü"/>
            </a:pPr>
            <a:endParaRPr lang="en-US" sz="1600" b="1" dirty="0">
              <a:solidFill>
                <a:srgbClr val="000000"/>
              </a:solidFill>
              <a:latin typeface="Tw Cen MT"/>
              <a:cs typeface="Tw Cen MT"/>
            </a:endParaRPr>
          </a:p>
        </p:txBody>
      </p:sp>
      <p:sp>
        <p:nvSpPr>
          <p:cNvPr id="2" name="Title 1"/>
          <p:cNvSpPr>
            <a:spLocks noGrp="1"/>
          </p:cNvSpPr>
          <p:nvPr>
            <p:ph type="title"/>
          </p:nvPr>
        </p:nvSpPr>
        <p:spPr>
          <a:xfrm>
            <a:off x="2542417" y="336428"/>
            <a:ext cx="6951233" cy="545559"/>
          </a:xfrm>
        </p:spPr>
        <p:txBody>
          <a:bodyPr>
            <a:noAutofit/>
          </a:bodyPr>
          <a:lstStyle/>
          <a:p>
            <a:r>
              <a:rPr lang="en-US" sz="2400" dirty="0">
                <a:solidFill>
                  <a:srgbClr val="000000"/>
                </a:solidFill>
              </a:rPr>
              <a:t>Three-tiered Continuum of Evidence-based Practices</a:t>
            </a:r>
            <a:endParaRPr lang="en-US" sz="2400" dirty="0"/>
          </a:p>
        </p:txBody>
      </p:sp>
      <p:sp>
        <p:nvSpPr>
          <p:cNvPr id="3" name="TextBox 2"/>
          <p:cNvSpPr txBox="1"/>
          <p:nvPr/>
        </p:nvSpPr>
        <p:spPr>
          <a:xfrm>
            <a:off x="1551120" y="6377896"/>
            <a:ext cx="2821959" cy="400110"/>
          </a:xfrm>
          <a:prstGeom prst="rect">
            <a:avLst/>
          </a:prstGeom>
          <a:noFill/>
        </p:spPr>
        <p:txBody>
          <a:bodyPr wrap="square" rtlCol="0">
            <a:spAutoFit/>
          </a:bodyPr>
          <a:lstStyle/>
          <a:p>
            <a:r>
              <a:rPr lang="en-US" sz="1000" dirty="0">
                <a:latin typeface="Tw Cen MT" panose="020B0602020104020603" pitchFamily="34" charset="77"/>
              </a:rPr>
              <a:t>Midwest PBIS Network 1-15-19</a:t>
            </a:r>
          </a:p>
          <a:p>
            <a:r>
              <a:rPr lang="en-US" sz="1000" dirty="0">
                <a:latin typeface="Tw Cen MT" panose="020B0602020104020603" pitchFamily="34" charset="77"/>
              </a:rPr>
              <a:t>Adapted from: USDOE OSEP PBIS TA Center</a:t>
            </a:r>
          </a:p>
        </p:txBody>
      </p:sp>
      <p:sp>
        <p:nvSpPr>
          <p:cNvPr id="17" name="Oval 16">
            <a:extLst>
              <a:ext uri="{FF2B5EF4-FFF2-40B4-BE49-F238E27FC236}">
                <a16:creationId xmlns:a16="http://schemas.microsoft.com/office/drawing/2014/main" id="{9BFEA46F-A692-2344-94C6-090302647A8F}"/>
              </a:ext>
            </a:extLst>
          </p:cNvPr>
          <p:cNvSpPr/>
          <p:nvPr/>
        </p:nvSpPr>
        <p:spPr>
          <a:xfrm>
            <a:off x="6883165" y="3741244"/>
            <a:ext cx="3377775" cy="2204754"/>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3023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8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0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8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9" grpId="0" animBg="1"/>
      <p:bldP spid="33800" grpId="0" animBg="1"/>
      <p:bldP spid="33801" grpId="0" animBg="1"/>
      <p:bldP spid="33802" grpId="0" animBg="1"/>
      <p:bldP spid="33804" grpId="0"/>
      <p:bldP spid="33805"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08CE9F-5FA1-CD4E-A7DC-5F2B453E0D6B}"/>
              </a:ext>
            </a:extLst>
          </p:cNvPr>
          <p:cNvSpPr/>
          <p:nvPr/>
        </p:nvSpPr>
        <p:spPr>
          <a:xfrm>
            <a:off x="944380" y="1859340"/>
            <a:ext cx="9638676" cy="4185761"/>
          </a:xfrm>
          <a:prstGeom prst="rect">
            <a:avLst/>
          </a:prstGeom>
        </p:spPr>
        <p:txBody>
          <a:bodyPr wrap="square">
            <a:spAutoFit/>
          </a:bodyPr>
          <a:lstStyle/>
          <a:p>
            <a:endParaRPr lang="en-US" dirty="0"/>
          </a:p>
          <a:p>
            <a:pPr marL="457200" indent="-457200">
              <a:buFont typeface="Arial" panose="020B0604020202020204" pitchFamily="34" charset="0"/>
              <a:buChar char="•"/>
            </a:pPr>
            <a:r>
              <a:rPr lang="en-US" sz="2800" dirty="0"/>
              <a:t>Safe</a:t>
            </a:r>
          </a:p>
          <a:p>
            <a:pPr marL="457200" indent="-457200">
              <a:buFont typeface="Arial" panose="020B0604020202020204" pitchFamily="34" charset="0"/>
              <a:buChar char="•"/>
            </a:pPr>
            <a:r>
              <a:rPr lang="en-US" sz="2800" dirty="0"/>
              <a:t>Caring relationships</a:t>
            </a:r>
          </a:p>
          <a:p>
            <a:pPr marL="457200" indent="-457200">
              <a:buFont typeface="Arial" panose="020B0604020202020204" pitchFamily="34" charset="0"/>
              <a:buChar char="•"/>
            </a:pPr>
            <a:r>
              <a:rPr lang="en-US" sz="2800" dirty="0"/>
              <a:t>Meaningful collaboration</a:t>
            </a:r>
          </a:p>
          <a:p>
            <a:pPr marL="457200" indent="-457200">
              <a:buFont typeface="Arial" panose="020B0604020202020204" pitchFamily="34" charset="0"/>
              <a:buChar char="•"/>
            </a:pPr>
            <a:r>
              <a:rPr lang="en-US" sz="2800" dirty="0"/>
              <a:t>Frequent opportunities to engage in activities that integrate concepts and ideas across disciplines</a:t>
            </a:r>
          </a:p>
          <a:p>
            <a:endParaRPr lang="en-US" dirty="0"/>
          </a:p>
          <a:p>
            <a:endParaRPr lang="en-US" dirty="0"/>
          </a:p>
          <a:p>
            <a:endParaRPr lang="en-US" dirty="0"/>
          </a:p>
          <a:p>
            <a:endParaRPr lang="en-US" dirty="0"/>
          </a:p>
          <a:p>
            <a:r>
              <a:rPr lang="en-US" dirty="0"/>
              <a:t>Craig, Susan E.. Trauma-Sensitive Schools for the Adolescent Years: Promoting Resiliency and Healing, Grades 6–12 (p. 11). Teachers College Press. Kindle Edition. </a:t>
            </a:r>
          </a:p>
        </p:txBody>
      </p:sp>
      <p:sp>
        <p:nvSpPr>
          <p:cNvPr id="2" name="Title 1">
            <a:extLst>
              <a:ext uri="{FF2B5EF4-FFF2-40B4-BE49-F238E27FC236}">
                <a16:creationId xmlns:a16="http://schemas.microsoft.com/office/drawing/2014/main" id="{9CE12D62-8A49-9346-9688-9FDF990F050E}"/>
              </a:ext>
            </a:extLst>
          </p:cNvPr>
          <p:cNvSpPr>
            <a:spLocks noGrp="1"/>
          </p:cNvSpPr>
          <p:nvPr>
            <p:ph type="title"/>
          </p:nvPr>
        </p:nvSpPr>
        <p:spPr/>
        <p:txBody>
          <a:bodyPr/>
          <a:lstStyle/>
          <a:p>
            <a:r>
              <a:rPr lang="en-US" b="1" dirty="0"/>
              <a:t>Teens learn best in environments </a:t>
            </a:r>
          </a:p>
        </p:txBody>
      </p:sp>
    </p:spTree>
    <p:extLst>
      <p:ext uri="{BB962C8B-B14F-4D97-AF65-F5344CB8AC3E}">
        <p14:creationId xmlns:p14="http://schemas.microsoft.com/office/powerpoint/2010/main" val="2761168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447" y="190288"/>
            <a:ext cx="6987106" cy="778521"/>
          </a:xfrm>
        </p:spPr>
        <p:txBody>
          <a:bodyPr>
            <a:noAutofit/>
          </a:bodyPr>
          <a:lstStyle/>
          <a:p>
            <a:r>
              <a:rPr lang="en-US" sz="2800" dirty="0"/>
              <a:t>The Pieces of Tier 1 Implementation</a:t>
            </a:r>
          </a:p>
        </p:txBody>
      </p:sp>
      <p:graphicFrame>
        <p:nvGraphicFramePr>
          <p:cNvPr id="4" name="Diagram 3">
            <a:extLst>
              <a:ext uri="{FF2B5EF4-FFF2-40B4-BE49-F238E27FC236}">
                <a16:creationId xmlns:a16="http://schemas.microsoft.com/office/drawing/2014/main" id="{41D40B48-49E5-514C-8617-C8EA0B130A9C}"/>
              </a:ext>
            </a:extLst>
          </p:cNvPr>
          <p:cNvGraphicFramePr/>
          <p:nvPr/>
        </p:nvGraphicFramePr>
        <p:xfrm>
          <a:off x="1633480" y="1364142"/>
          <a:ext cx="6197872" cy="4924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Logo_Icon_FINAL.png">
            <a:extLst>
              <a:ext uri="{FF2B5EF4-FFF2-40B4-BE49-F238E27FC236}">
                <a16:creationId xmlns:a16="http://schemas.microsoft.com/office/drawing/2014/main" id="{3DC658BE-F3C3-FE4B-A57F-00FA831606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9124" y="231414"/>
            <a:ext cx="737394" cy="737394"/>
          </a:xfrm>
          <a:prstGeom prst="rect">
            <a:avLst/>
          </a:prstGeom>
        </p:spPr>
      </p:pic>
      <p:sp>
        <p:nvSpPr>
          <p:cNvPr id="15" name="TextBox 14">
            <a:extLst>
              <a:ext uri="{FF2B5EF4-FFF2-40B4-BE49-F238E27FC236}">
                <a16:creationId xmlns:a16="http://schemas.microsoft.com/office/drawing/2014/main" id="{50D8AD5C-F933-1F45-9966-7B7D562A4F87}"/>
              </a:ext>
            </a:extLst>
          </p:cNvPr>
          <p:cNvSpPr txBox="1"/>
          <p:nvPr/>
        </p:nvSpPr>
        <p:spPr>
          <a:xfrm>
            <a:off x="8014542" y="1667347"/>
            <a:ext cx="2332182" cy="3924151"/>
          </a:xfrm>
          <a:prstGeom prst="rect">
            <a:avLst/>
          </a:prstGeom>
          <a:noFill/>
        </p:spPr>
        <p:txBody>
          <a:bodyPr wrap="square" rtlCol="0">
            <a:spAutoFit/>
          </a:bodyPr>
          <a:lstStyle/>
          <a:p>
            <a:pPr marL="285750" indent="-285750">
              <a:spcAft>
                <a:spcPts val="600"/>
              </a:spcAft>
              <a:buFont typeface="Arial"/>
              <a:buChar char="•"/>
            </a:pPr>
            <a:r>
              <a:rPr lang="en-US" dirty="0">
                <a:solidFill>
                  <a:srgbClr val="1D2A53"/>
                </a:solidFill>
                <a:latin typeface="Tw Cen MT"/>
                <a:cs typeface="Tw Cen MT"/>
              </a:rPr>
              <a:t>Create a safe, predictable, </a:t>
            </a:r>
            <a:br>
              <a:rPr lang="en-US" dirty="0">
                <a:solidFill>
                  <a:srgbClr val="1D2A53"/>
                </a:solidFill>
                <a:latin typeface="Tw Cen MT"/>
                <a:cs typeface="Tw Cen MT"/>
              </a:rPr>
            </a:br>
            <a:r>
              <a:rPr lang="en-US" dirty="0">
                <a:solidFill>
                  <a:srgbClr val="1D2A53"/>
                </a:solidFill>
                <a:latin typeface="Tw Cen MT"/>
                <a:cs typeface="Tw Cen MT"/>
              </a:rPr>
              <a:t>&amp; consistent</a:t>
            </a:r>
            <a:br>
              <a:rPr lang="en-US" dirty="0">
                <a:solidFill>
                  <a:srgbClr val="1D2A53"/>
                </a:solidFill>
                <a:latin typeface="Tw Cen MT"/>
                <a:cs typeface="Tw Cen MT"/>
              </a:rPr>
            </a:br>
            <a:r>
              <a:rPr lang="en-US" dirty="0">
                <a:solidFill>
                  <a:srgbClr val="1D2A53"/>
                </a:solidFill>
                <a:latin typeface="Tw Cen MT"/>
                <a:cs typeface="Tw Cen MT"/>
              </a:rPr>
              <a:t>environment</a:t>
            </a:r>
          </a:p>
          <a:p>
            <a:pPr marL="285750" indent="-285750">
              <a:spcAft>
                <a:spcPts val="600"/>
              </a:spcAft>
              <a:buFont typeface="Arial"/>
              <a:buChar char="•"/>
            </a:pPr>
            <a:r>
              <a:rPr lang="en-US" dirty="0">
                <a:solidFill>
                  <a:srgbClr val="1D2A53"/>
                </a:solidFill>
                <a:latin typeface="Tw Cen MT"/>
                <a:cs typeface="Tw Cen MT"/>
              </a:rPr>
              <a:t>Replace inappropriate behaviors with skills</a:t>
            </a:r>
          </a:p>
          <a:p>
            <a:pPr marL="285750" indent="-285750">
              <a:spcAft>
                <a:spcPts val="600"/>
              </a:spcAft>
              <a:buFont typeface="Arial"/>
              <a:buChar char="•"/>
            </a:pPr>
            <a:r>
              <a:rPr lang="en-US" dirty="0">
                <a:solidFill>
                  <a:srgbClr val="1D2A53"/>
                </a:solidFill>
                <a:latin typeface="Tw Cen MT"/>
                <a:cs typeface="Tw Cen MT"/>
              </a:rPr>
              <a:t>Establish &amp; strengthen relationships</a:t>
            </a:r>
          </a:p>
          <a:p>
            <a:pPr marL="285750" indent="-285750">
              <a:spcAft>
                <a:spcPts val="600"/>
              </a:spcAft>
              <a:buFont typeface="Arial"/>
              <a:buChar char="•"/>
            </a:pPr>
            <a:r>
              <a:rPr lang="en-US" dirty="0">
                <a:solidFill>
                  <a:srgbClr val="1D2A53"/>
                </a:solidFill>
                <a:latin typeface="Tw Cen MT"/>
                <a:cs typeface="Tw Cen MT"/>
              </a:rPr>
              <a:t>Replaces subjectivity with data driven decision making</a:t>
            </a:r>
          </a:p>
        </p:txBody>
      </p:sp>
    </p:spTree>
    <p:extLst>
      <p:ext uri="{BB962C8B-B14F-4D97-AF65-F5344CB8AC3E}">
        <p14:creationId xmlns:p14="http://schemas.microsoft.com/office/powerpoint/2010/main" val="2646961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9FAFF-F9B3-A844-A32D-133A3CA7634A}"/>
              </a:ext>
            </a:extLst>
          </p:cNvPr>
          <p:cNvSpPr>
            <a:spLocks noGrp="1"/>
          </p:cNvSpPr>
          <p:nvPr>
            <p:ph type="title"/>
          </p:nvPr>
        </p:nvSpPr>
        <p:spPr/>
        <p:txBody>
          <a:bodyPr/>
          <a:lstStyle/>
          <a:p>
            <a:r>
              <a:rPr lang="en-US" b="1" dirty="0"/>
              <a:t>QUIET REFLECTION</a:t>
            </a:r>
          </a:p>
        </p:txBody>
      </p:sp>
      <p:pic>
        <p:nvPicPr>
          <p:cNvPr id="7" name="Content Placeholder 6">
            <a:extLst>
              <a:ext uri="{FF2B5EF4-FFF2-40B4-BE49-F238E27FC236}">
                <a16:creationId xmlns:a16="http://schemas.microsoft.com/office/drawing/2014/main" id="{76AC9620-87F0-FB45-881A-50FF392675AB}"/>
              </a:ext>
            </a:extLst>
          </p:cNvPr>
          <p:cNvPicPr>
            <a:picLocks noGrp="1" noChangeAspect="1"/>
          </p:cNvPicPr>
          <p:nvPr>
            <p:ph idx="1"/>
          </p:nvPr>
        </p:nvPicPr>
        <p:blipFill>
          <a:blip r:embed="rId3"/>
          <a:stretch>
            <a:fillRect/>
          </a:stretch>
        </p:blipFill>
        <p:spPr>
          <a:xfrm>
            <a:off x="7399606" y="1226805"/>
            <a:ext cx="3362178" cy="3754403"/>
          </a:xfrm>
        </p:spPr>
      </p:pic>
      <p:sp>
        <p:nvSpPr>
          <p:cNvPr id="8" name="TextBox 7">
            <a:extLst>
              <a:ext uri="{FF2B5EF4-FFF2-40B4-BE49-F238E27FC236}">
                <a16:creationId xmlns:a16="http://schemas.microsoft.com/office/drawing/2014/main" id="{3058BB4C-1675-C746-9FB8-80FD8D1DB27B}"/>
              </a:ext>
            </a:extLst>
          </p:cNvPr>
          <p:cNvSpPr txBox="1"/>
          <p:nvPr/>
        </p:nvSpPr>
        <p:spPr>
          <a:xfrm>
            <a:off x="407964" y="2236763"/>
            <a:ext cx="4919004" cy="3416320"/>
          </a:xfrm>
          <a:prstGeom prst="rect">
            <a:avLst/>
          </a:prstGeom>
          <a:noFill/>
        </p:spPr>
        <p:txBody>
          <a:bodyPr wrap="square" rtlCol="0">
            <a:spAutoFit/>
          </a:bodyPr>
          <a:lstStyle/>
          <a:p>
            <a:r>
              <a:rPr lang="en-US" sz="2400" dirty="0"/>
              <a:t>ARE ALL OF THESE COMPONENTS IN PLACE?</a:t>
            </a:r>
          </a:p>
          <a:p>
            <a:endParaRPr lang="en-US" sz="2400" dirty="0"/>
          </a:p>
          <a:p>
            <a:r>
              <a:rPr lang="en-US" sz="2400" dirty="0"/>
              <a:t>IF NOT, WHAT COULD YOU DO NEXT?</a:t>
            </a:r>
          </a:p>
          <a:p>
            <a:endParaRPr lang="en-US" sz="2400" dirty="0"/>
          </a:p>
          <a:p>
            <a:r>
              <a:rPr lang="en-US" sz="2400" dirty="0"/>
              <a:t>IF YES, WHAT COULD YOU DO NEXT?</a:t>
            </a:r>
          </a:p>
          <a:p>
            <a:endParaRPr lang="en-US" sz="2400" dirty="0"/>
          </a:p>
        </p:txBody>
      </p:sp>
    </p:spTree>
    <p:extLst>
      <p:ext uri="{BB962C8B-B14F-4D97-AF65-F5344CB8AC3E}">
        <p14:creationId xmlns:p14="http://schemas.microsoft.com/office/powerpoint/2010/main" val="41056659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1A523-1DA3-BC45-A657-097F72CCCA18}"/>
              </a:ext>
            </a:extLst>
          </p:cNvPr>
          <p:cNvSpPr txBox="1"/>
          <p:nvPr/>
        </p:nvSpPr>
        <p:spPr>
          <a:xfrm>
            <a:off x="2143593" y="1394085"/>
            <a:ext cx="6011056" cy="2308485"/>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EA1C99FB-BFDF-8D43-9473-8B3D29BE8014}"/>
              </a:ext>
            </a:extLst>
          </p:cNvPr>
          <p:cNvSpPr txBox="1"/>
          <p:nvPr/>
        </p:nvSpPr>
        <p:spPr>
          <a:xfrm>
            <a:off x="2068642" y="1364105"/>
            <a:ext cx="6011056" cy="2308485"/>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E73C5421-DC57-134D-9181-64AFBA7A6C71}"/>
              </a:ext>
            </a:extLst>
          </p:cNvPr>
          <p:cNvPicPr>
            <a:picLocks noChangeAspect="1"/>
          </p:cNvPicPr>
          <p:nvPr/>
        </p:nvPicPr>
        <p:blipFill>
          <a:blip r:embed="rId3"/>
          <a:stretch>
            <a:fillRect/>
          </a:stretch>
        </p:blipFill>
        <p:spPr>
          <a:xfrm>
            <a:off x="3685735" y="4886794"/>
            <a:ext cx="3361775" cy="1971206"/>
          </a:xfrm>
          <a:prstGeom prst="rect">
            <a:avLst/>
          </a:prstGeom>
        </p:spPr>
      </p:pic>
      <p:pic>
        <p:nvPicPr>
          <p:cNvPr id="7" name="Picture 6">
            <a:extLst>
              <a:ext uri="{FF2B5EF4-FFF2-40B4-BE49-F238E27FC236}">
                <a16:creationId xmlns:a16="http://schemas.microsoft.com/office/drawing/2014/main" id="{F343C2A3-03E7-EA4F-9E07-314489FCC65B}"/>
              </a:ext>
            </a:extLst>
          </p:cNvPr>
          <p:cNvPicPr>
            <a:picLocks noChangeAspect="1"/>
          </p:cNvPicPr>
          <p:nvPr/>
        </p:nvPicPr>
        <p:blipFill>
          <a:blip r:embed="rId4"/>
          <a:stretch>
            <a:fillRect/>
          </a:stretch>
        </p:blipFill>
        <p:spPr>
          <a:xfrm>
            <a:off x="1623089" y="331397"/>
            <a:ext cx="8171401" cy="4772598"/>
          </a:xfrm>
          <a:prstGeom prst="rect">
            <a:avLst/>
          </a:prstGeom>
        </p:spPr>
      </p:pic>
    </p:spTree>
    <p:extLst>
      <p:ext uri="{BB962C8B-B14F-4D97-AF65-F5344CB8AC3E}">
        <p14:creationId xmlns:p14="http://schemas.microsoft.com/office/powerpoint/2010/main" val="3407689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9"/>
          <p:cNvSpPr txBox="1">
            <a:spLocks noGrp="1"/>
          </p:cNvSpPr>
          <p:nvPr>
            <p:ph type="body" idx="4294967295"/>
          </p:nvPr>
        </p:nvSpPr>
        <p:spPr>
          <a:xfrm>
            <a:off x="3429000" y="1150484"/>
            <a:ext cx="6172200" cy="5334000"/>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SzPts val="2400"/>
              <a:buNone/>
            </a:pPr>
            <a:r>
              <a:rPr lang="en-US" sz="2400" b="1">
                <a:solidFill>
                  <a:srgbClr val="1D2A53"/>
                </a:solidFill>
              </a:rPr>
              <a:t>…to make schools more </a:t>
            </a:r>
            <a:r>
              <a:rPr lang="en-US" sz="2400" b="1">
                <a:solidFill>
                  <a:srgbClr val="C00000"/>
                </a:solidFill>
              </a:rPr>
              <a:t>effective</a:t>
            </a:r>
            <a:r>
              <a:rPr lang="en-US" sz="2400" b="1"/>
              <a:t> </a:t>
            </a:r>
            <a:r>
              <a:rPr lang="en-US" sz="2400" b="1">
                <a:solidFill>
                  <a:srgbClr val="1D2A53"/>
                </a:solidFill>
              </a:rPr>
              <a:t>and </a:t>
            </a:r>
            <a:r>
              <a:rPr lang="en-US" sz="2400" b="1">
                <a:solidFill>
                  <a:srgbClr val="C00000"/>
                </a:solidFill>
              </a:rPr>
              <a:t>equitable</a:t>
            </a:r>
            <a:r>
              <a:rPr lang="en-US" sz="2400" b="1"/>
              <a:t> </a:t>
            </a:r>
            <a:r>
              <a:rPr lang="en-US" sz="2400" b="1">
                <a:solidFill>
                  <a:srgbClr val="1D2A53"/>
                </a:solidFill>
              </a:rPr>
              <a:t>learning environments for ALL students.</a:t>
            </a:r>
            <a:endParaRPr/>
          </a:p>
        </p:txBody>
      </p:sp>
      <p:sp>
        <p:nvSpPr>
          <p:cNvPr id="655" name="Google Shape;655;p19"/>
          <p:cNvSpPr txBox="1">
            <a:spLocks noGrp="1"/>
          </p:cNvSpPr>
          <p:nvPr>
            <p:ph type="title" idx="4294967295"/>
          </p:nvPr>
        </p:nvSpPr>
        <p:spPr>
          <a:xfrm>
            <a:off x="3964788" y="38100"/>
            <a:ext cx="4881563" cy="1143000"/>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2"/>
              </a:buClr>
              <a:buSzPts val="3800"/>
            </a:pPr>
            <a:r>
              <a:rPr lang="en-US" sz="3800" dirty="0">
                <a:latin typeface="Arial"/>
                <a:ea typeface="Arial"/>
                <a:cs typeface="Arial"/>
                <a:sym typeface="Arial"/>
              </a:rPr>
              <a:t>Purpose of PBIS</a:t>
            </a:r>
            <a:endParaRPr dirty="0"/>
          </a:p>
        </p:txBody>
      </p:sp>
      <p:sp>
        <p:nvSpPr>
          <p:cNvPr id="656" name="Google Shape;656;p19"/>
          <p:cNvSpPr/>
          <p:nvPr/>
        </p:nvSpPr>
        <p:spPr>
          <a:xfrm>
            <a:off x="2187862" y="2225039"/>
            <a:ext cx="2029336" cy="1981200"/>
          </a:xfrm>
          <a:prstGeom prst="ellipse">
            <a:avLst/>
          </a:prstGeom>
          <a:solidFill>
            <a:srgbClr val="92D050"/>
          </a:solidFill>
          <a:ln w="25400" cap="flat" cmpd="sng">
            <a:solidFill>
              <a:srgbClr val="1D2A53"/>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2000"/>
            </a:pPr>
            <a:r>
              <a:rPr lang="en-US" sz="2000" b="1" dirty="0">
                <a:solidFill>
                  <a:schemeClr val="bg1"/>
                </a:solidFill>
                <a:latin typeface="Calibri"/>
                <a:ea typeface="Calibri"/>
                <a:cs typeface="Calibri"/>
                <a:sym typeface="Calibri"/>
              </a:rPr>
              <a:t>Predictable</a:t>
            </a:r>
            <a:endParaRPr dirty="0">
              <a:solidFill>
                <a:schemeClr val="bg1"/>
              </a:solidFill>
            </a:endParaRPr>
          </a:p>
        </p:txBody>
      </p:sp>
      <p:sp>
        <p:nvSpPr>
          <p:cNvPr id="657" name="Google Shape;657;p19"/>
          <p:cNvSpPr/>
          <p:nvPr/>
        </p:nvSpPr>
        <p:spPr>
          <a:xfrm>
            <a:off x="3220223" y="3445223"/>
            <a:ext cx="1875394" cy="1981200"/>
          </a:xfrm>
          <a:prstGeom prst="ellipse">
            <a:avLst/>
          </a:prstGeom>
          <a:solidFill>
            <a:srgbClr val="92D050"/>
          </a:solidFill>
          <a:ln w="25400" cap="flat" cmpd="sng">
            <a:solidFill>
              <a:srgbClr val="1D2A53"/>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2000"/>
            </a:pPr>
            <a:r>
              <a:rPr lang="en-US" sz="2000" b="1">
                <a:solidFill>
                  <a:srgbClr val="FFFFFF"/>
                </a:solidFill>
                <a:latin typeface="Calibri"/>
                <a:ea typeface="Calibri"/>
                <a:cs typeface="Calibri"/>
                <a:sym typeface="Calibri"/>
              </a:rPr>
              <a:t>Consistent</a:t>
            </a:r>
            <a:endParaRPr/>
          </a:p>
        </p:txBody>
      </p:sp>
      <p:sp>
        <p:nvSpPr>
          <p:cNvPr id="658" name="Google Shape;658;p19"/>
          <p:cNvSpPr/>
          <p:nvPr/>
        </p:nvSpPr>
        <p:spPr>
          <a:xfrm>
            <a:off x="4335118" y="2387162"/>
            <a:ext cx="1714500" cy="1981200"/>
          </a:xfrm>
          <a:prstGeom prst="ellipse">
            <a:avLst/>
          </a:prstGeom>
          <a:solidFill>
            <a:srgbClr val="92D050"/>
          </a:solidFill>
          <a:ln w="25400" cap="flat" cmpd="sng">
            <a:solidFill>
              <a:srgbClr val="1D2A53"/>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2000"/>
            </a:pPr>
            <a:r>
              <a:rPr lang="en-US" sz="2000" b="1" dirty="0">
                <a:solidFill>
                  <a:srgbClr val="FFFFFF"/>
                </a:solidFill>
                <a:latin typeface="Calibri"/>
                <a:ea typeface="Calibri"/>
                <a:cs typeface="Calibri"/>
                <a:sym typeface="Calibri"/>
              </a:rPr>
              <a:t>Positive</a:t>
            </a:r>
            <a:endParaRPr dirty="0"/>
          </a:p>
        </p:txBody>
      </p:sp>
      <p:sp>
        <p:nvSpPr>
          <p:cNvPr id="659" name="Google Shape;659;p19"/>
          <p:cNvSpPr/>
          <p:nvPr/>
        </p:nvSpPr>
        <p:spPr>
          <a:xfrm>
            <a:off x="5411525" y="3445223"/>
            <a:ext cx="1774155" cy="1981200"/>
          </a:xfrm>
          <a:prstGeom prst="ellipse">
            <a:avLst/>
          </a:prstGeom>
          <a:solidFill>
            <a:srgbClr val="92D050"/>
          </a:solidFill>
          <a:ln w="25400" cap="flat" cmpd="sng">
            <a:solidFill>
              <a:srgbClr val="1D2A53"/>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2000"/>
            </a:pPr>
            <a:r>
              <a:rPr lang="en-US" sz="2000" b="1" dirty="0">
                <a:solidFill>
                  <a:srgbClr val="FFFFFF"/>
                </a:solidFill>
                <a:latin typeface="Calibri"/>
                <a:ea typeface="Calibri"/>
                <a:cs typeface="Calibri"/>
                <a:sym typeface="Calibri"/>
              </a:rPr>
              <a:t>Safe</a:t>
            </a:r>
            <a:endParaRPr dirty="0"/>
          </a:p>
        </p:txBody>
      </p:sp>
      <p:sp>
        <p:nvSpPr>
          <p:cNvPr id="660" name="Google Shape;660;p19"/>
          <p:cNvSpPr/>
          <p:nvPr/>
        </p:nvSpPr>
        <p:spPr>
          <a:xfrm>
            <a:off x="6365525" y="2378423"/>
            <a:ext cx="1789194" cy="1981200"/>
          </a:xfrm>
          <a:prstGeom prst="ellipse">
            <a:avLst/>
          </a:prstGeom>
          <a:solidFill>
            <a:srgbClr val="92D050"/>
          </a:solidFill>
          <a:ln w="25400" cap="flat" cmpd="sng">
            <a:solidFill>
              <a:srgbClr val="1D2A53"/>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2000"/>
            </a:pPr>
            <a:r>
              <a:rPr lang="en-US" sz="2000" b="1">
                <a:solidFill>
                  <a:srgbClr val="FFFFFF"/>
                </a:solidFill>
                <a:latin typeface="Calibri"/>
                <a:ea typeface="Calibri"/>
                <a:cs typeface="Calibri"/>
                <a:sym typeface="Calibri"/>
              </a:rPr>
              <a:t>Equitable</a:t>
            </a:r>
            <a:endParaRPr/>
          </a:p>
        </p:txBody>
      </p:sp>
      <p:sp>
        <p:nvSpPr>
          <p:cNvPr id="661" name="Google Shape;661;p19"/>
          <p:cNvSpPr txBox="1"/>
          <p:nvPr/>
        </p:nvSpPr>
        <p:spPr>
          <a:xfrm rot="-5400000">
            <a:off x="-1086148" y="3315132"/>
            <a:ext cx="5753929" cy="584776"/>
          </a:xfrm>
          <a:prstGeom prst="rect">
            <a:avLst/>
          </a:prstGeom>
          <a:noFill/>
          <a:ln>
            <a:noFill/>
          </a:ln>
        </p:spPr>
        <p:txBody>
          <a:bodyPr spcFirstLastPara="1" wrap="square" lIns="91425" tIns="45700" rIns="91425" bIns="45700" anchor="t" anchorCtr="0">
            <a:spAutoFit/>
          </a:bodyPr>
          <a:lstStyle/>
          <a:p>
            <a:pPr>
              <a:buClr>
                <a:srgbClr val="1D2A53"/>
              </a:buClr>
              <a:buSzPts val="3200"/>
            </a:pPr>
            <a:r>
              <a:rPr lang="en-US" sz="3200">
                <a:solidFill>
                  <a:srgbClr val="1D2A53"/>
                </a:solidFill>
                <a:latin typeface="Calibri"/>
                <a:ea typeface="Calibri"/>
                <a:cs typeface="Calibri"/>
                <a:sym typeface="Calibri"/>
              </a:rPr>
              <a:t>Framework for Student Supports</a:t>
            </a:r>
            <a:endParaRPr/>
          </a:p>
        </p:txBody>
      </p:sp>
      <p:sp>
        <p:nvSpPr>
          <p:cNvPr id="662" name="Google Shape;662;p19"/>
          <p:cNvSpPr txBox="1"/>
          <p:nvPr/>
        </p:nvSpPr>
        <p:spPr>
          <a:xfrm>
            <a:off x="8773059" y="3086066"/>
            <a:ext cx="1894942" cy="954107"/>
          </a:xfrm>
          <a:prstGeom prst="rect">
            <a:avLst/>
          </a:prstGeom>
          <a:solidFill>
            <a:srgbClr val="00B050"/>
          </a:solidFill>
          <a:ln>
            <a:noFill/>
          </a:ln>
        </p:spPr>
        <p:txBody>
          <a:bodyPr spcFirstLastPara="1" wrap="square" lIns="91425" tIns="45700" rIns="91425" bIns="45700" anchor="t" anchorCtr="0">
            <a:spAutoFit/>
          </a:bodyPr>
          <a:lstStyle/>
          <a:p>
            <a:pPr algn="ctr">
              <a:buClr>
                <a:srgbClr val="FFFFFF"/>
              </a:buClr>
              <a:buSzPts val="2800"/>
            </a:pPr>
            <a:r>
              <a:rPr lang="en-US" sz="2800">
                <a:solidFill>
                  <a:srgbClr val="FFFFFF"/>
                </a:solidFill>
                <a:latin typeface="Calibri"/>
                <a:ea typeface="Calibri"/>
                <a:cs typeface="Calibri"/>
                <a:sym typeface="Calibri"/>
              </a:rPr>
              <a:t>Trauma Responsive</a:t>
            </a:r>
            <a:endParaRPr/>
          </a:p>
        </p:txBody>
      </p:sp>
      <p:sp>
        <p:nvSpPr>
          <p:cNvPr id="663" name="Google Shape;663;p19"/>
          <p:cNvSpPr/>
          <p:nvPr/>
        </p:nvSpPr>
        <p:spPr>
          <a:xfrm>
            <a:off x="8049469" y="3215639"/>
            <a:ext cx="754379" cy="694944"/>
          </a:xfrm>
          <a:prstGeom prst="mathEqual">
            <a:avLst>
              <a:gd name="adj1" fmla="val 23520"/>
              <a:gd name="adj2" fmla="val 11760"/>
            </a:avLst>
          </a:prstGeom>
          <a:solidFill>
            <a:schemeClr val="dk1"/>
          </a:solidFill>
          <a:ln w="25400" cap="flat" cmpd="sng">
            <a:solidFill>
              <a:srgbClr val="7C85A4"/>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000000"/>
              </a:solidFill>
              <a:latin typeface="Calibri"/>
              <a:ea typeface="Calibri"/>
              <a:cs typeface="Calibri"/>
              <a:sym typeface="Calibri"/>
            </a:endParaRPr>
          </a:p>
        </p:txBody>
      </p:sp>
      <p:sp>
        <p:nvSpPr>
          <p:cNvPr id="12" name="Google Shape;680;p20">
            <a:extLst>
              <a:ext uri="{FF2B5EF4-FFF2-40B4-BE49-F238E27FC236}">
                <a16:creationId xmlns:a16="http://schemas.microsoft.com/office/drawing/2014/main" id="{95E534E4-E351-E945-83F6-DBC370582350}"/>
              </a:ext>
            </a:extLst>
          </p:cNvPr>
          <p:cNvSpPr txBox="1"/>
          <p:nvPr/>
        </p:nvSpPr>
        <p:spPr>
          <a:xfrm>
            <a:off x="3103090" y="5792470"/>
            <a:ext cx="5483046" cy="1015663"/>
          </a:xfrm>
          <a:prstGeom prst="rect">
            <a:avLst/>
          </a:prstGeom>
          <a:noFill/>
          <a:ln>
            <a:noFill/>
          </a:ln>
        </p:spPr>
        <p:txBody>
          <a:bodyPr spcFirstLastPara="1" wrap="square" lIns="91425" tIns="45700" rIns="91425" bIns="45700" anchor="t" anchorCtr="0">
            <a:spAutoFit/>
          </a:bodyPr>
          <a:lstStyle/>
          <a:p>
            <a:pPr>
              <a:buClr>
                <a:srgbClr val="1D2A53"/>
              </a:buClr>
              <a:buSzPts val="2000"/>
            </a:pPr>
            <a:r>
              <a:rPr lang="en-US" sz="2000" dirty="0">
                <a:solidFill>
                  <a:srgbClr val="1D2A53"/>
                </a:solidFill>
                <a:latin typeface="Calibri"/>
                <a:ea typeface="Calibri"/>
                <a:cs typeface="Calibri"/>
                <a:sym typeface="Calibri"/>
              </a:rPr>
              <a:t>Maintain usual routines. A return to “normalcy” will communicate the message that the child is safe and life will go on.</a:t>
            </a:r>
            <a:endParaRPr dirty="0"/>
          </a:p>
        </p:txBody>
      </p:sp>
      <p:sp>
        <p:nvSpPr>
          <p:cNvPr id="2" name="TextBox 1">
            <a:extLst>
              <a:ext uri="{FF2B5EF4-FFF2-40B4-BE49-F238E27FC236}">
                <a16:creationId xmlns:a16="http://schemas.microsoft.com/office/drawing/2014/main" id="{E8703666-BA4E-9048-8EEC-C2C458ED86D9}"/>
              </a:ext>
            </a:extLst>
          </p:cNvPr>
          <p:cNvSpPr txBox="1"/>
          <p:nvPr/>
        </p:nvSpPr>
        <p:spPr>
          <a:xfrm>
            <a:off x="9159913" y="6115635"/>
            <a:ext cx="1534394" cy="369332"/>
          </a:xfrm>
          <a:prstGeom prst="rect">
            <a:avLst/>
          </a:prstGeom>
          <a:noFill/>
        </p:spPr>
        <p:txBody>
          <a:bodyPr wrap="none" rtlCol="0">
            <a:spAutoFit/>
          </a:bodyPr>
          <a:lstStyle/>
          <a:p>
            <a:r>
              <a:rPr lang="en-US" dirty="0"/>
              <a:t>NCTSN.ORG</a:t>
            </a:r>
          </a:p>
        </p:txBody>
      </p:sp>
    </p:spTree>
    <p:extLst>
      <p:ext uri="{BB962C8B-B14F-4D97-AF65-F5344CB8AC3E}">
        <p14:creationId xmlns:p14="http://schemas.microsoft.com/office/powerpoint/2010/main" val="143610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15600" y="211567"/>
            <a:ext cx="11360800" cy="763600"/>
          </a:xfrm>
          <a:prstGeom prst="rect">
            <a:avLst/>
          </a:prstGeom>
        </p:spPr>
        <p:txBody>
          <a:bodyPr lIns="121897" tIns="121897" rIns="121897" bIns="121897" anchor="t" anchorCtr="0">
            <a:noAutofit/>
          </a:bodyPr>
          <a:lstStyle/>
          <a:p>
            <a:r>
              <a:rPr lang="en-US" sz="5100" dirty="0"/>
              <a:t>How</a:t>
            </a:r>
            <a:r>
              <a:rPr lang="en" sz="5100" dirty="0"/>
              <a:t> SW-PBS is Trauma Informed</a:t>
            </a:r>
          </a:p>
        </p:txBody>
      </p:sp>
      <p:pic>
        <p:nvPicPr>
          <p:cNvPr id="2" name="Picture 1" descr="Screen Shot 2018-06-08 at 3.42.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511" y="1778000"/>
            <a:ext cx="9380968" cy="5080000"/>
          </a:xfrm>
          <a:prstGeom prst="rect">
            <a:avLst/>
          </a:prstGeom>
        </p:spPr>
      </p:pic>
    </p:spTree>
    <p:extLst>
      <p:ext uri="{BB962C8B-B14F-4D97-AF65-F5344CB8AC3E}">
        <p14:creationId xmlns:p14="http://schemas.microsoft.com/office/powerpoint/2010/main" val="1982487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E92C5-839B-2D45-976E-4B24077E5A3F}"/>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A5B601F2-B9E4-DE4C-8C2C-76C5162A0195}"/>
              </a:ext>
            </a:extLst>
          </p:cNvPr>
          <p:cNvSpPr>
            <a:spLocks noGrp="1"/>
          </p:cNvSpPr>
          <p:nvPr>
            <p:ph idx="1"/>
          </p:nvPr>
        </p:nvSpPr>
        <p:spPr/>
        <p:txBody>
          <a:bodyPr>
            <a:normAutofit lnSpcReduction="10000"/>
          </a:bodyPr>
          <a:lstStyle/>
          <a:p>
            <a:r>
              <a:rPr lang="en-US" dirty="0"/>
              <a:t>Be able to describe one way that the brain is impacted by stress and trauma </a:t>
            </a:r>
          </a:p>
          <a:p>
            <a:pPr marL="0" indent="0">
              <a:buNone/>
            </a:pPr>
            <a:endParaRPr lang="en-US" dirty="0"/>
          </a:p>
          <a:p>
            <a:r>
              <a:rPr lang="en-US" b="1" dirty="0"/>
              <a:t>Know one way PBIS and being trauma-informed overlap</a:t>
            </a:r>
          </a:p>
          <a:p>
            <a:pPr marL="0" indent="0">
              <a:buNone/>
            </a:pPr>
            <a:endParaRPr lang="en-US" dirty="0"/>
          </a:p>
          <a:p>
            <a:r>
              <a:rPr lang="en-US" dirty="0"/>
              <a:t>Identify one way that relationships are connected to having a trauma-informed classroom.</a:t>
            </a:r>
          </a:p>
          <a:p>
            <a:pPr marL="0" indent="0">
              <a:buNone/>
            </a:pPr>
            <a:endParaRPr lang="en-US" dirty="0"/>
          </a:p>
          <a:p>
            <a:r>
              <a:rPr lang="en-US" dirty="0"/>
              <a:t>Know one practice/strategy that will help contribute to a trauma informed classroom.</a:t>
            </a:r>
          </a:p>
        </p:txBody>
      </p:sp>
    </p:spTree>
    <p:extLst>
      <p:ext uri="{BB962C8B-B14F-4D97-AF65-F5344CB8AC3E}">
        <p14:creationId xmlns:p14="http://schemas.microsoft.com/office/powerpoint/2010/main" val="3692546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E032C5-3798-0D4B-B6F8-B4A0F0A10650}"/>
              </a:ext>
            </a:extLst>
          </p:cNvPr>
          <p:cNvSpPr>
            <a:spLocks noGrp="1"/>
          </p:cNvSpPr>
          <p:nvPr>
            <p:ph type="ctrTitle"/>
          </p:nvPr>
        </p:nvSpPr>
        <p:spPr>
          <a:xfrm>
            <a:off x="257331" y="975569"/>
            <a:ext cx="11677338" cy="1542087"/>
          </a:xfrm>
        </p:spPr>
        <p:txBody>
          <a:bodyPr/>
          <a:lstStyle/>
          <a:p>
            <a:br>
              <a:rPr lang="en-US" sz="3200" dirty="0"/>
            </a:br>
            <a:r>
              <a:rPr lang="en-US" dirty="0"/>
              <a:t>THE WALLS</a:t>
            </a:r>
            <a:br>
              <a:rPr lang="en-US" dirty="0"/>
            </a:br>
            <a:r>
              <a:rPr lang="en-US" sz="3600" dirty="0"/>
              <a:t>CLASSROOM PRACTICES &amp; STRATEGIES</a:t>
            </a:r>
            <a:br>
              <a:rPr lang="en-US" sz="3600" dirty="0"/>
            </a:br>
            <a:br>
              <a:rPr lang="en-US" sz="3600" dirty="0"/>
            </a:br>
            <a:r>
              <a:rPr lang="en-US" sz="1800" dirty="0"/>
              <a:t>Know one practice/strategy that will help contribute to a trauma informed classroom.</a:t>
            </a:r>
            <a:br>
              <a:rPr lang="en-US" sz="1800" dirty="0"/>
            </a:br>
            <a:endParaRPr lang="en-US" sz="1800" dirty="0"/>
          </a:p>
        </p:txBody>
      </p:sp>
      <p:pic>
        <p:nvPicPr>
          <p:cNvPr id="3" name="Picture 2">
            <a:extLst>
              <a:ext uri="{FF2B5EF4-FFF2-40B4-BE49-F238E27FC236}">
                <a16:creationId xmlns:a16="http://schemas.microsoft.com/office/drawing/2014/main" id="{846D9238-35D0-5446-9F0F-2BA4988FD176}"/>
              </a:ext>
            </a:extLst>
          </p:cNvPr>
          <p:cNvPicPr>
            <a:picLocks noChangeAspect="1"/>
          </p:cNvPicPr>
          <p:nvPr/>
        </p:nvPicPr>
        <p:blipFill>
          <a:blip r:embed="rId3"/>
          <a:stretch>
            <a:fillRect/>
          </a:stretch>
        </p:blipFill>
        <p:spPr>
          <a:xfrm>
            <a:off x="6096000" y="2822001"/>
            <a:ext cx="4321852" cy="3249765"/>
          </a:xfrm>
          <a:prstGeom prst="rect">
            <a:avLst/>
          </a:prstGeom>
        </p:spPr>
      </p:pic>
    </p:spTree>
    <p:extLst>
      <p:ext uri="{BB962C8B-B14F-4D97-AF65-F5344CB8AC3E}">
        <p14:creationId xmlns:p14="http://schemas.microsoft.com/office/powerpoint/2010/main" val="1159974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11800" y="300038"/>
            <a:ext cx="4521200" cy="6438900"/>
          </a:xfrm>
          <a:solidFill>
            <a:srgbClr val="FFFFFF">
              <a:alpha val="70000"/>
            </a:srgbClr>
          </a:solidFill>
        </p:spPr>
        <p:txBody>
          <a:bodyPr>
            <a:noAutofit/>
          </a:bodyPr>
          <a:lstStyle/>
          <a:p>
            <a:pPr marL="0" indent="0" algn="ctr">
              <a:spcBef>
                <a:spcPts val="480"/>
              </a:spcBef>
              <a:spcAft>
                <a:spcPts val="1800"/>
              </a:spcAft>
              <a:buNone/>
            </a:pPr>
            <a:r>
              <a:rPr lang="en-US" sz="3200" b="1" dirty="0">
                <a:solidFill>
                  <a:schemeClr val="accent6">
                    <a:lumMod val="75000"/>
                  </a:schemeClr>
                </a:solidFill>
                <a:hlinkClick r:id="rId3"/>
              </a:rPr>
              <a:t>Classroom Practices</a:t>
            </a:r>
            <a:endParaRPr lang="en-US" sz="3200" b="1" dirty="0">
              <a:solidFill>
                <a:schemeClr val="accent6">
                  <a:lumMod val="75000"/>
                </a:schemeClr>
              </a:solidFill>
            </a:endParaRPr>
          </a:p>
          <a:p>
            <a:pPr marL="0" indent="0">
              <a:spcBef>
                <a:spcPts val="0"/>
              </a:spcBef>
              <a:spcAft>
                <a:spcPts val="900"/>
              </a:spcAft>
              <a:buClr>
                <a:schemeClr val="tx2"/>
              </a:buClr>
              <a:buNone/>
            </a:pPr>
            <a:r>
              <a:rPr lang="en-US" sz="1600" b="1" dirty="0"/>
              <a:t>Physical environment</a:t>
            </a:r>
          </a:p>
          <a:p>
            <a:pPr marL="0" indent="0">
              <a:spcBef>
                <a:spcPts val="0"/>
              </a:spcBef>
              <a:buClr>
                <a:schemeClr val="tx2"/>
              </a:buClr>
              <a:buNone/>
            </a:pPr>
            <a:r>
              <a:rPr lang="en-US" sz="1600" b="1" dirty="0"/>
              <a:t>Establishing and Teaching Expectations, Rules &amp; Routines</a:t>
            </a:r>
          </a:p>
          <a:p>
            <a:pPr marL="288918" lvl="1" indent="0">
              <a:spcBef>
                <a:spcPts val="0"/>
              </a:spcBef>
              <a:buClr>
                <a:schemeClr val="tx2"/>
              </a:buClr>
              <a:buNone/>
            </a:pPr>
            <a:r>
              <a:rPr lang="en-US" sz="1400" b="1" i="1" dirty="0"/>
              <a:t>   </a:t>
            </a:r>
            <a:r>
              <a:rPr lang="en-US" sz="1400" i="1" dirty="0"/>
              <a:t>Strategy examples:</a:t>
            </a:r>
          </a:p>
          <a:p>
            <a:pPr marL="463539" lvl="1" indent="-174621">
              <a:spcBef>
                <a:spcPts val="0"/>
              </a:spcBef>
              <a:buClr>
                <a:schemeClr val="tx2"/>
              </a:buClr>
            </a:pPr>
            <a:r>
              <a:rPr lang="en-US" sz="1400" dirty="0">
                <a:solidFill>
                  <a:schemeClr val="accent6">
                    <a:lumMod val="75000"/>
                  </a:schemeClr>
                </a:solidFill>
              </a:rPr>
              <a:t>Classroom Matrix</a:t>
            </a:r>
            <a:endParaRPr lang="en-US" sz="1600" dirty="0">
              <a:solidFill>
                <a:schemeClr val="accent6">
                  <a:lumMod val="75000"/>
                </a:schemeClr>
              </a:solidFill>
            </a:endParaRPr>
          </a:p>
          <a:p>
            <a:pPr marL="288918" lvl="1" indent="0">
              <a:spcBef>
                <a:spcPts val="0"/>
              </a:spcBef>
              <a:buClr>
                <a:schemeClr val="tx2"/>
              </a:buClr>
              <a:buNone/>
            </a:pPr>
            <a:endParaRPr lang="en-US" sz="1600" dirty="0"/>
          </a:p>
          <a:p>
            <a:pPr marL="0" indent="0">
              <a:spcBef>
                <a:spcPts val="0"/>
              </a:spcBef>
              <a:spcAft>
                <a:spcPts val="900"/>
              </a:spcAft>
              <a:buClr>
                <a:schemeClr val="tx2"/>
              </a:buClr>
              <a:buNone/>
            </a:pPr>
            <a:r>
              <a:rPr lang="en-US" sz="1600" b="1" dirty="0">
                <a:solidFill>
                  <a:srgbClr val="1D2A53"/>
                </a:solidFill>
              </a:rPr>
              <a:t>Active Supervision</a:t>
            </a:r>
          </a:p>
          <a:p>
            <a:pPr marL="0" indent="0">
              <a:spcBef>
                <a:spcPts val="0"/>
              </a:spcBef>
              <a:buClr>
                <a:schemeClr val="tx2"/>
              </a:buClr>
              <a:buNone/>
            </a:pPr>
            <a:r>
              <a:rPr lang="en-US" sz="1600" b="1" dirty="0"/>
              <a:t>Encouraging Appropriate Behavior</a:t>
            </a:r>
          </a:p>
          <a:p>
            <a:pPr marL="288918" lvl="1" indent="0">
              <a:spcBef>
                <a:spcPts val="0"/>
              </a:spcBef>
              <a:buClr>
                <a:schemeClr val="tx2"/>
              </a:buClr>
              <a:buNone/>
            </a:pPr>
            <a:r>
              <a:rPr lang="en-US" sz="1400" b="1" i="1" dirty="0"/>
              <a:t>   </a:t>
            </a:r>
            <a:r>
              <a:rPr lang="en-US" sz="1400" i="1" dirty="0"/>
              <a:t>Strategy examples:</a:t>
            </a:r>
          </a:p>
          <a:p>
            <a:pPr marL="463539" lvl="1" indent="-174621">
              <a:spcBef>
                <a:spcPts val="0"/>
              </a:spcBef>
              <a:buClr>
                <a:schemeClr val="tx2"/>
              </a:buClr>
            </a:pPr>
            <a:r>
              <a:rPr lang="en-US" sz="1400" dirty="0">
                <a:solidFill>
                  <a:schemeClr val="accent6">
                    <a:lumMod val="75000"/>
                  </a:schemeClr>
                </a:solidFill>
              </a:rPr>
              <a:t>Direct instruction of expectations, rules, routines</a:t>
            </a:r>
          </a:p>
          <a:p>
            <a:pPr marL="463539" lvl="1" indent="-174621">
              <a:spcBef>
                <a:spcPts val="0"/>
              </a:spcBef>
              <a:buClr>
                <a:schemeClr val="tx2"/>
              </a:buClr>
            </a:pPr>
            <a:r>
              <a:rPr lang="en-US" sz="1400" dirty="0">
                <a:solidFill>
                  <a:schemeClr val="accent6">
                    <a:lumMod val="75000"/>
                  </a:schemeClr>
                </a:solidFill>
              </a:rPr>
              <a:t>Preventative Prompts</a:t>
            </a:r>
          </a:p>
          <a:p>
            <a:pPr marL="463539" lvl="1" indent="-174621">
              <a:spcBef>
                <a:spcPts val="0"/>
              </a:spcBef>
              <a:buClr>
                <a:schemeClr val="tx2"/>
              </a:buClr>
            </a:pPr>
            <a:r>
              <a:rPr lang="en-US" sz="1400" dirty="0">
                <a:solidFill>
                  <a:schemeClr val="accent6">
                    <a:lumMod val="75000"/>
                  </a:schemeClr>
                </a:solidFill>
              </a:rPr>
              <a:t>Specific Praise for Behavior</a:t>
            </a:r>
          </a:p>
          <a:p>
            <a:pPr marL="463539" lvl="1" indent="-174621">
              <a:spcBef>
                <a:spcPts val="0"/>
              </a:spcBef>
              <a:buClr>
                <a:schemeClr val="tx2"/>
              </a:buClr>
            </a:pPr>
            <a:r>
              <a:rPr lang="en-US" sz="1400" dirty="0">
                <a:solidFill>
                  <a:schemeClr val="accent6">
                    <a:lumMod val="75000"/>
                  </a:schemeClr>
                </a:solidFill>
              </a:rPr>
              <a:t>Individual Reinforcers</a:t>
            </a:r>
          </a:p>
          <a:p>
            <a:pPr marL="463539" lvl="1" indent="-174621">
              <a:spcBef>
                <a:spcPts val="0"/>
              </a:spcBef>
              <a:spcAft>
                <a:spcPts val="900"/>
              </a:spcAft>
              <a:buClr>
                <a:schemeClr val="tx2"/>
              </a:buClr>
            </a:pPr>
            <a:r>
              <a:rPr lang="en-US" sz="1400" dirty="0">
                <a:solidFill>
                  <a:schemeClr val="accent6">
                    <a:lumMod val="75000"/>
                  </a:schemeClr>
                </a:solidFill>
              </a:rPr>
              <a:t>Class-Wide Group Contingency</a:t>
            </a:r>
          </a:p>
          <a:p>
            <a:pPr marL="0" indent="0">
              <a:spcBef>
                <a:spcPts val="0"/>
              </a:spcBef>
              <a:buClr>
                <a:schemeClr val="tx2"/>
              </a:buClr>
              <a:buNone/>
            </a:pPr>
            <a:r>
              <a:rPr lang="en-US" sz="1600" b="1" dirty="0"/>
              <a:t>Continuum of Responses for Inappropriate Behaviors</a:t>
            </a:r>
          </a:p>
          <a:p>
            <a:pPr marL="288918" lvl="1" indent="0">
              <a:spcBef>
                <a:spcPts val="0"/>
              </a:spcBef>
              <a:buClr>
                <a:schemeClr val="tx2"/>
              </a:buClr>
              <a:buNone/>
            </a:pPr>
            <a:r>
              <a:rPr lang="en-US" sz="1400" i="1" dirty="0"/>
              <a:t>   Strategy examples:</a:t>
            </a:r>
            <a:endParaRPr lang="en-US" sz="1400" i="1" dirty="0">
              <a:solidFill>
                <a:srgbClr val="DD8047"/>
              </a:solidFill>
            </a:endParaRPr>
          </a:p>
          <a:p>
            <a:pPr marL="463539" lvl="1" indent="-174621">
              <a:spcBef>
                <a:spcPts val="0"/>
              </a:spcBef>
              <a:buClr>
                <a:schemeClr val="tx2"/>
              </a:buClr>
            </a:pPr>
            <a:r>
              <a:rPr lang="en-US" sz="1400" dirty="0">
                <a:solidFill>
                  <a:schemeClr val="accent6">
                    <a:lumMod val="75000"/>
                  </a:schemeClr>
                </a:solidFill>
              </a:rPr>
              <a:t>Praise other students/groups</a:t>
            </a:r>
          </a:p>
          <a:p>
            <a:pPr marL="463539" lvl="1" indent="-174621">
              <a:spcBef>
                <a:spcPts val="0"/>
              </a:spcBef>
              <a:buClr>
                <a:schemeClr val="tx2"/>
              </a:buClr>
            </a:pPr>
            <a:r>
              <a:rPr lang="en-US" sz="1400" dirty="0">
                <a:solidFill>
                  <a:schemeClr val="accent6">
                    <a:lumMod val="75000"/>
                  </a:schemeClr>
                </a:solidFill>
              </a:rPr>
              <a:t>Specific Error Correction</a:t>
            </a:r>
          </a:p>
          <a:p>
            <a:pPr marL="463539" lvl="1" indent="-174621">
              <a:spcBef>
                <a:spcPts val="0"/>
              </a:spcBef>
              <a:spcAft>
                <a:spcPts val="900"/>
              </a:spcAft>
              <a:buClr>
                <a:schemeClr val="tx2"/>
              </a:buClr>
            </a:pPr>
            <a:r>
              <a:rPr lang="en-US" sz="1400" dirty="0">
                <a:solidFill>
                  <a:schemeClr val="accent6">
                    <a:lumMod val="75000"/>
                  </a:schemeClr>
                </a:solidFill>
              </a:rPr>
              <a:t>Regulate, Relate, Reason</a:t>
            </a:r>
          </a:p>
          <a:p>
            <a:pPr marL="0" indent="0">
              <a:spcBef>
                <a:spcPts val="0"/>
              </a:spcBef>
              <a:spcAft>
                <a:spcPts val="900"/>
              </a:spcAft>
              <a:buClr>
                <a:schemeClr val="tx2"/>
              </a:buClr>
              <a:buNone/>
            </a:pPr>
            <a:r>
              <a:rPr lang="en-US" sz="1600" b="1" dirty="0"/>
              <a:t>Engagement &amp; Opportunities to Respond</a:t>
            </a:r>
          </a:p>
        </p:txBody>
      </p:sp>
      <p:sp>
        <p:nvSpPr>
          <p:cNvPr id="5" name="TextBox 4">
            <a:extLst>
              <a:ext uri="{FF2B5EF4-FFF2-40B4-BE49-F238E27FC236}">
                <a16:creationId xmlns:a16="http://schemas.microsoft.com/office/drawing/2014/main" id="{42EE82DE-F59E-DD48-AAB7-6ABD072A4DFA}"/>
              </a:ext>
            </a:extLst>
          </p:cNvPr>
          <p:cNvSpPr txBox="1"/>
          <p:nvPr/>
        </p:nvSpPr>
        <p:spPr>
          <a:xfrm>
            <a:off x="1816101" y="6161858"/>
            <a:ext cx="7237345" cy="577081"/>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Rev </a:t>
            </a:r>
            <a:r>
              <a:rPr lang="en-US" sz="1050" b="1" dirty="0">
                <a:latin typeface="Arial" panose="020B0604020202020204" pitchFamily="34" charset="0"/>
                <a:cs typeface="Arial" panose="020B0604020202020204" pitchFamily="34" charset="0"/>
              </a:rPr>
              <a:t>7-27-19</a:t>
            </a:r>
            <a:r>
              <a:rPr lang="en-US" sz="1050" dirty="0">
                <a:latin typeface="Arial" panose="020B0604020202020204" pitchFamily="34" charset="0"/>
                <a:cs typeface="Arial" panose="020B0604020202020204" pitchFamily="34" charset="0"/>
              </a:rPr>
              <a:t>. Midwest PBIS Network. Developed through the ongoing research and shared knowledge of many partners, including the National TA Center on PBIS, Midwest PBIS Network, Mid-Atlantic PBIS Network, Missouri PBIS, Lincoln Public Schools, Brandi Simonsen (UConn) &amp; Diane Myers (Texas Women’s University).</a:t>
            </a:r>
          </a:p>
        </p:txBody>
      </p:sp>
      <p:pic>
        <p:nvPicPr>
          <p:cNvPr id="6" name="Picture 5">
            <a:extLst>
              <a:ext uri="{FF2B5EF4-FFF2-40B4-BE49-F238E27FC236}">
                <a16:creationId xmlns:a16="http://schemas.microsoft.com/office/drawing/2014/main" id="{D71C629C-CE21-0747-9103-7E3D9988EA8D}"/>
              </a:ext>
            </a:extLst>
          </p:cNvPr>
          <p:cNvPicPr>
            <a:picLocks noChangeAspect="1"/>
          </p:cNvPicPr>
          <p:nvPr/>
        </p:nvPicPr>
        <p:blipFill rotWithShape="1">
          <a:blip r:embed="rId4"/>
          <a:srcRect l="12003" t="11590" r="47466" b="210"/>
          <a:stretch/>
        </p:blipFill>
        <p:spPr>
          <a:xfrm>
            <a:off x="1962150" y="456988"/>
            <a:ext cx="3403600" cy="5348570"/>
          </a:xfrm>
          <a:prstGeom prst="rect">
            <a:avLst/>
          </a:prstGeom>
        </p:spPr>
      </p:pic>
    </p:spTree>
    <p:extLst>
      <p:ext uri="{BB962C8B-B14F-4D97-AF65-F5344CB8AC3E}">
        <p14:creationId xmlns:p14="http://schemas.microsoft.com/office/powerpoint/2010/main" val="2090596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50A4-EB8C-F141-A1CA-CEA84011C4FF}"/>
              </a:ext>
            </a:extLst>
          </p:cNvPr>
          <p:cNvSpPr>
            <a:spLocks noGrp="1"/>
          </p:cNvSpPr>
          <p:nvPr>
            <p:ph type="title"/>
          </p:nvPr>
        </p:nvSpPr>
        <p:spPr>
          <a:xfrm>
            <a:off x="2382478" y="-30480"/>
            <a:ext cx="6743700" cy="762000"/>
          </a:xfrm>
        </p:spPr>
        <p:txBody>
          <a:bodyPr/>
          <a:lstStyle/>
          <a:p>
            <a:pPr algn="ctr"/>
            <a:r>
              <a:rPr lang="en-US" dirty="0"/>
              <a:t>CROSSWALK</a:t>
            </a:r>
          </a:p>
        </p:txBody>
      </p:sp>
      <p:pic>
        <p:nvPicPr>
          <p:cNvPr id="8" name="Picture 7">
            <a:extLst>
              <a:ext uri="{FF2B5EF4-FFF2-40B4-BE49-F238E27FC236}">
                <a16:creationId xmlns:a16="http://schemas.microsoft.com/office/drawing/2014/main" id="{90A9E8FB-1A2B-B34A-BA84-C84E1D3E9059}"/>
              </a:ext>
            </a:extLst>
          </p:cNvPr>
          <p:cNvPicPr>
            <a:picLocks noChangeAspect="1"/>
          </p:cNvPicPr>
          <p:nvPr/>
        </p:nvPicPr>
        <p:blipFill>
          <a:blip r:embed="rId3"/>
          <a:stretch>
            <a:fillRect/>
          </a:stretch>
        </p:blipFill>
        <p:spPr>
          <a:xfrm>
            <a:off x="2382478" y="731520"/>
            <a:ext cx="7705588" cy="5616968"/>
          </a:xfrm>
          <a:prstGeom prst="rect">
            <a:avLst/>
          </a:prstGeom>
        </p:spPr>
      </p:pic>
      <p:sp>
        <p:nvSpPr>
          <p:cNvPr id="3" name="TextBox 2">
            <a:extLst>
              <a:ext uri="{FF2B5EF4-FFF2-40B4-BE49-F238E27FC236}">
                <a16:creationId xmlns:a16="http://schemas.microsoft.com/office/drawing/2014/main" id="{CD21DF16-7C4B-FF40-910C-A83CF9E74622}"/>
              </a:ext>
            </a:extLst>
          </p:cNvPr>
          <p:cNvSpPr txBox="1"/>
          <p:nvPr/>
        </p:nvSpPr>
        <p:spPr>
          <a:xfrm>
            <a:off x="1366981" y="6348488"/>
            <a:ext cx="9458038" cy="369332"/>
          </a:xfrm>
          <a:prstGeom prst="rect">
            <a:avLst/>
          </a:prstGeom>
          <a:noFill/>
        </p:spPr>
        <p:txBody>
          <a:bodyPr wrap="none" rtlCol="0">
            <a:spAutoFit/>
          </a:bodyPr>
          <a:lstStyle/>
          <a:p>
            <a:r>
              <a:rPr lang="en-US" dirty="0"/>
              <a:t>http://</a:t>
            </a:r>
            <a:r>
              <a:rPr lang="en-US" dirty="0" err="1"/>
              <a:t>www.midwestpbis.org</a:t>
            </a:r>
            <a:r>
              <a:rPr lang="en-US" dirty="0"/>
              <a:t>/materials/special-topics/trauma/</a:t>
            </a:r>
            <a:r>
              <a:rPr lang="en-US" dirty="0" err="1"/>
              <a:t>inpersonintinstrauma</a:t>
            </a:r>
            <a:endParaRPr lang="en-US" dirty="0"/>
          </a:p>
        </p:txBody>
      </p:sp>
    </p:spTree>
    <p:extLst>
      <p:ext uri="{BB962C8B-B14F-4D97-AF65-F5344CB8AC3E}">
        <p14:creationId xmlns:p14="http://schemas.microsoft.com/office/powerpoint/2010/main" val="3320711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2AD1-BBF9-8448-BBC0-E850C02388B1}"/>
              </a:ext>
            </a:extLst>
          </p:cNvPr>
          <p:cNvSpPr>
            <a:spLocks noGrp="1"/>
          </p:cNvSpPr>
          <p:nvPr>
            <p:ph type="title"/>
          </p:nvPr>
        </p:nvSpPr>
        <p:spPr/>
        <p:txBody>
          <a:bodyPr/>
          <a:lstStyle/>
          <a:p>
            <a:pPr algn="ctr"/>
            <a:r>
              <a:rPr lang="en-US" dirty="0"/>
              <a:t>CLASSROOM PRACTICES</a:t>
            </a:r>
            <a:br>
              <a:rPr lang="en-US" dirty="0"/>
            </a:br>
            <a:r>
              <a:rPr lang="en-US" dirty="0"/>
              <a:t> RESOURCE MAP</a:t>
            </a:r>
          </a:p>
        </p:txBody>
      </p:sp>
      <p:pic>
        <p:nvPicPr>
          <p:cNvPr id="5" name="Picture 4">
            <a:extLst>
              <a:ext uri="{FF2B5EF4-FFF2-40B4-BE49-F238E27FC236}">
                <a16:creationId xmlns:a16="http://schemas.microsoft.com/office/drawing/2014/main" id="{33EF8954-6C06-3547-A76C-CD1A23E284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4162" y="1690688"/>
            <a:ext cx="6543675" cy="4585528"/>
          </a:xfrm>
          <a:prstGeom prst="rect">
            <a:avLst/>
          </a:prstGeom>
        </p:spPr>
      </p:pic>
      <p:sp>
        <p:nvSpPr>
          <p:cNvPr id="3" name="TextBox 2">
            <a:extLst>
              <a:ext uri="{FF2B5EF4-FFF2-40B4-BE49-F238E27FC236}">
                <a16:creationId xmlns:a16="http://schemas.microsoft.com/office/drawing/2014/main" id="{20A5B515-BED2-D743-9275-DC1B9DF47324}"/>
              </a:ext>
            </a:extLst>
          </p:cNvPr>
          <p:cNvSpPr txBox="1"/>
          <p:nvPr/>
        </p:nvSpPr>
        <p:spPr>
          <a:xfrm>
            <a:off x="1366980" y="6482269"/>
            <a:ext cx="9458038" cy="369332"/>
          </a:xfrm>
          <a:prstGeom prst="rect">
            <a:avLst/>
          </a:prstGeom>
          <a:noFill/>
        </p:spPr>
        <p:txBody>
          <a:bodyPr wrap="none" rtlCol="0">
            <a:spAutoFit/>
          </a:bodyPr>
          <a:lstStyle/>
          <a:p>
            <a:r>
              <a:rPr lang="en-US" dirty="0"/>
              <a:t>http://</a:t>
            </a:r>
            <a:r>
              <a:rPr lang="en-US" dirty="0" err="1"/>
              <a:t>www.midwestpbis.org</a:t>
            </a:r>
            <a:r>
              <a:rPr lang="en-US" dirty="0"/>
              <a:t>/materials/special-topics/trauma/</a:t>
            </a:r>
            <a:r>
              <a:rPr lang="en-US" dirty="0" err="1"/>
              <a:t>inpersonintinstrauma</a:t>
            </a:r>
            <a:endParaRPr lang="en-US" dirty="0"/>
          </a:p>
        </p:txBody>
      </p:sp>
    </p:spTree>
    <p:extLst>
      <p:ext uri="{BB962C8B-B14F-4D97-AF65-F5344CB8AC3E}">
        <p14:creationId xmlns:p14="http://schemas.microsoft.com/office/powerpoint/2010/main" val="46775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1B2D0-EDC8-9341-9193-265FE709A917}"/>
              </a:ext>
            </a:extLst>
          </p:cNvPr>
          <p:cNvSpPr txBox="1"/>
          <p:nvPr/>
        </p:nvSpPr>
        <p:spPr>
          <a:xfrm>
            <a:off x="2668249" y="1708879"/>
            <a:ext cx="7120328" cy="2638269"/>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F2F62FF-53DE-2D4F-9CC3-3DFF18FE395D}"/>
              </a:ext>
            </a:extLst>
          </p:cNvPr>
          <p:cNvSpPr txBox="1"/>
          <p:nvPr/>
        </p:nvSpPr>
        <p:spPr>
          <a:xfrm>
            <a:off x="1079292" y="1708879"/>
            <a:ext cx="9251429" cy="2954655"/>
          </a:xfrm>
          <a:prstGeom prst="rect">
            <a:avLst/>
          </a:prstGeom>
          <a:noFill/>
        </p:spPr>
        <p:txBody>
          <a:bodyPr wrap="square" rtlCol="0">
            <a:spAutoFit/>
          </a:bodyPr>
          <a:lstStyle/>
          <a:p>
            <a:r>
              <a:rPr lang="en-US" sz="2400" dirty="0">
                <a:solidFill>
                  <a:srgbClr val="000000"/>
                </a:solidFill>
              </a:rPr>
              <a:t>1. Emotional, cognitive, physical, and interpersonal safety. </a:t>
            </a:r>
          </a:p>
          <a:p>
            <a:endParaRPr lang="en-US" sz="2400" dirty="0">
              <a:solidFill>
                <a:srgbClr val="000000"/>
              </a:solidFill>
            </a:endParaRPr>
          </a:p>
          <a:p>
            <a:r>
              <a:rPr lang="en-US" sz="2400" dirty="0">
                <a:solidFill>
                  <a:srgbClr val="000000"/>
                </a:solidFill>
              </a:rPr>
              <a:t>2.  Foster trustworthiness and transparency.</a:t>
            </a:r>
          </a:p>
          <a:p>
            <a:endParaRPr lang="en-US" sz="2400" dirty="0">
              <a:solidFill>
                <a:srgbClr val="000000"/>
              </a:solidFill>
            </a:endParaRPr>
          </a:p>
          <a:p>
            <a:r>
              <a:rPr lang="en-US" sz="2400" dirty="0">
                <a:solidFill>
                  <a:srgbClr val="000000"/>
                </a:solidFill>
              </a:rPr>
              <a:t>3.  Intentionally facilitate peer support and mutual self-help.</a:t>
            </a:r>
          </a:p>
          <a:p>
            <a:endParaRPr lang="en-US" sz="2400" dirty="0">
              <a:solidFill>
                <a:srgbClr val="000000"/>
              </a:solidFill>
            </a:endParaRPr>
          </a:p>
          <a:p>
            <a:r>
              <a:rPr lang="en-US" sz="2400" dirty="0">
                <a:solidFill>
                  <a:srgbClr val="000000"/>
                </a:solidFill>
              </a:rPr>
              <a:t>4.  Sharing power and decision making with your students</a:t>
            </a:r>
          </a:p>
          <a:p>
            <a:endParaRPr lang="en-US" dirty="0">
              <a:solidFill>
                <a:srgbClr val="000000"/>
              </a:solidFill>
              <a:latin typeface="roboto"/>
            </a:endParaRPr>
          </a:p>
        </p:txBody>
      </p:sp>
      <p:sp>
        <p:nvSpPr>
          <p:cNvPr id="5" name="TextBox 4">
            <a:extLst>
              <a:ext uri="{FF2B5EF4-FFF2-40B4-BE49-F238E27FC236}">
                <a16:creationId xmlns:a16="http://schemas.microsoft.com/office/drawing/2014/main" id="{476F61D9-576E-3347-9F4A-DF6AFCDDCF6D}"/>
              </a:ext>
            </a:extLst>
          </p:cNvPr>
          <p:cNvSpPr txBox="1"/>
          <p:nvPr/>
        </p:nvSpPr>
        <p:spPr>
          <a:xfrm>
            <a:off x="1079292" y="6396335"/>
            <a:ext cx="9144000" cy="461665"/>
          </a:xfrm>
          <a:prstGeom prst="rect">
            <a:avLst/>
          </a:prstGeom>
          <a:noFill/>
        </p:spPr>
        <p:txBody>
          <a:bodyPr wrap="square" rtlCol="0">
            <a:spAutoFit/>
          </a:bodyPr>
          <a:lstStyle/>
          <a:p>
            <a:r>
              <a:rPr lang="en-US" sz="1200" dirty="0">
                <a:hlinkClick r:id="rId3">
                  <a:extLst>
                    <a:ext uri="{A12FA001-AC4F-418D-AE19-62706E023703}">
                      <ahyp:hlinkClr xmlns:ahyp="http://schemas.microsoft.com/office/drawing/2018/hyperlinkcolor" val="tx"/>
                    </a:ext>
                  </a:extLst>
                </a:hlinkClick>
              </a:rPr>
              <a:t>https://www.insidehighered.com/advice/2020/06/03/seven-recommendations-helping-students-thrive-times-trauma</a:t>
            </a:r>
            <a:endParaRPr lang="en-US" sz="1200" dirty="0"/>
          </a:p>
          <a:p>
            <a:pPr algn="ctr"/>
            <a:r>
              <a:rPr lang="en-US" sz="1200" dirty="0"/>
              <a:t>Mays Imad 2020</a:t>
            </a:r>
          </a:p>
        </p:txBody>
      </p:sp>
      <p:sp>
        <p:nvSpPr>
          <p:cNvPr id="6" name="TextBox 5">
            <a:extLst>
              <a:ext uri="{FF2B5EF4-FFF2-40B4-BE49-F238E27FC236}">
                <a16:creationId xmlns:a16="http://schemas.microsoft.com/office/drawing/2014/main" id="{CC7540C6-7298-4C41-AF07-D3EAA80CECBD}"/>
              </a:ext>
            </a:extLst>
          </p:cNvPr>
          <p:cNvSpPr txBox="1"/>
          <p:nvPr/>
        </p:nvSpPr>
        <p:spPr>
          <a:xfrm>
            <a:off x="576776" y="177415"/>
            <a:ext cx="9856378" cy="1261884"/>
          </a:xfrm>
          <a:prstGeom prst="rect">
            <a:avLst/>
          </a:prstGeom>
          <a:noFill/>
        </p:spPr>
        <p:txBody>
          <a:bodyPr wrap="square" rtlCol="0">
            <a:spAutoFit/>
          </a:bodyPr>
          <a:lstStyle/>
          <a:p>
            <a:r>
              <a:rPr lang="en-US" sz="4000" b="1" dirty="0"/>
              <a:t>Neuroscience &amp; The Classroom</a:t>
            </a:r>
          </a:p>
          <a:p>
            <a:br>
              <a:rPr lang="en-US" dirty="0"/>
            </a:br>
            <a:endParaRPr lang="en-US" dirty="0"/>
          </a:p>
        </p:txBody>
      </p:sp>
    </p:spTree>
    <p:extLst>
      <p:ext uri="{BB962C8B-B14F-4D97-AF65-F5344CB8AC3E}">
        <p14:creationId xmlns:p14="http://schemas.microsoft.com/office/powerpoint/2010/main" val="7332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C142-890D-FE4C-9CD4-F8D82C4EBC17}"/>
              </a:ext>
            </a:extLst>
          </p:cNvPr>
          <p:cNvSpPr>
            <a:spLocks noGrp="1"/>
          </p:cNvSpPr>
          <p:nvPr>
            <p:ph type="title"/>
          </p:nvPr>
        </p:nvSpPr>
        <p:spPr>
          <a:xfrm>
            <a:off x="512494" y="238516"/>
            <a:ext cx="10515600" cy="1325563"/>
          </a:xfrm>
        </p:spPr>
        <p:txBody>
          <a:bodyPr>
            <a:normAutofit fontScale="90000"/>
          </a:bodyPr>
          <a:lstStyle/>
          <a:p>
            <a:r>
              <a:rPr lang="en-US" b="1" dirty="0"/>
              <a:t>When you walk into work everyday what makes you feel safe (and comfortable) </a:t>
            </a:r>
          </a:p>
        </p:txBody>
      </p:sp>
      <p:pic>
        <p:nvPicPr>
          <p:cNvPr id="5" name="Content Placeholder 4">
            <a:extLst>
              <a:ext uri="{FF2B5EF4-FFF2-40B4-BE49-F238E27FC236}">
                <a16:creationId xmlns:a16="http://schemas.microsoft.com/office/drawing/2014/main" id="{2AA328AC-81AE-6145-B0FB-AF922A050815}"/>
              </a:ext>
            </a:extLst>
          </p:cNvPr>
          <p:cNvPicPr>
            <a:picLocks noGrp="1" noChangeAspect="1"/>
          </p:cNvPicPr>
          <p:nvPr>
            <p:ph idx="1"/>
          </p:nvPr>
        </p:nvPicPr>
        <p:blipFill>
          <a:blip r:embed="rId3"/>
          <a:stretch>
            <a:fillRect/>
          </a:stretch>
        </p:blipFill>
        <p:spPr>
          <a:xfrm>
            <a:off x="1729822" y="1859500"/>
            <a:ext cx="8732356" cy="5143717"/>
          </a:xfrm>
        </p:spPr>
      </p:pic>
    </p:spTree>
    <p:extLst>
      <p:ext uri="{BB962C8B-B14F-4D97-AF65-F5344CB8AC3E}">
        <p14:creationId xmlns:p14="http://schemas.microsoft.com/office/powerpoint/2010/main" val="3677455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C142-890D-FE4C-9CD4-F8D82C4EBC17}"/>
              </a:ext>
            </a:extLst>
          </p:cNvPr>
          <p:cNvSpPr>
            <a:spLocks noGrp="1"/>
          </p:cNvSpPr>
          <p:nvPr>
            <p:ph type="title"/>
          </p:nvPr>
        </p:nvSpPr>
        <p:spPr>
          <a:xfrm>
            <a:off x="512494" y="238516"/>
            <a:ext cx="10515600" cy="1325563"/>
          </a:xfrm>
        </p:spPr>
        <p:txBody>
          <a:bodyPr>
            <a:normAutofit fontScale="90000"/>
          </a:bodyPr>
          <a:lstStyle/>
          <a:p>
            <a:r>
              <a:rPr lang="en-US" b="1" dirty="0"/>
              <a:t>When you walk into work everyday what makes you NOT feel safe (and comfortable) </a:t>
            </a:r>
          </a:p>
        </p:txBody>
      </p:sp>
      <p:pic>
        <p:nvPicPr>
          <p:cNvPr id="5" name="Content Placeholder 4">
            <a:extLst>
              <a:ext uri="{FF2B5EF4-FFF2-40B4-BE49-F238E27FC236}">
                <a16:creationId xmlns:a16="http://schemas.microsoft.com/office/drawing/2014/main" id="{2AA328AC-81AE-6145-B0FB-AF922A050815}"/>
              </a:ext>
            </a:extLst>
          </p:cNvPr>
          <p:cNvPicPr>
            <a:picLocks noGrp="1" noChangeAspect="1"/>
          </p:cNvPicPr>
          <p:nvPr>
            <p:ph idx="1"/>
          </p:nvPr>
        </p:nvPicPr>
        <p:blipFill>
          <a:blip r:embed="rId3"/>
          <a:stretch>
            <a:fillRect/>
          </a:stretch>
        </p:blipFill>
        <p:spPr>
          <a:xfrm>
            <a:off x="1729822" y="1859500"/>
            <a:ext cx="8732356" cy="5143717"/>
          </a:xfrm>
        </p:spPr>
      </p:pic>
    </p:spTree>
    <p:extLst>
      <p:ext uri="{BB962C8B-B14F-4D97-AF65-F5344CB8AC3E}">
        <p14:creationId xmlns:p14="http://schemas.microsoft.com/office/powerpoint/2010/main" val="4221096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49173" y="3009790"/>
            <a:ext cx="6165634" cy="838419"/>
          </a:xfrm>
        </p:spPr>
        <p:txBody>
          <a:bodyPr>
            <a:noAutofit/>
          </a:bodyPr>
          <a:lstStyle/>
          <a:p>
            <a:br>
              <a:rPr lang="en-US" sz="6600" b="1" dirty="0">
                <a:solidFill>
                  <a:schemeClr val="accent2"/>
                </a:solidFill>
              </a:rPr>
            </a:br>
            <a:r>
              <a:rPr lang="en-US" sz="6600" b="1" dirty="0">
                <a:solidFill>
                  <a:schemeClr val="accent2"/>
                </a:solidFill>
              </a:rPr>
              <a:t>SAFE</a:t>
            </a:r>
            <a:br>
              <a:rPr lang="en-US" sz="6600" b="1" dirty="0">
                <a:solidFill>
                  <a:schemeClr val="accent2"/>
                </a:solidFill>
              </a:rPr>
            </a:br>
            <a:r>
              <a:rPr lang="en-US" sz="6600" b="1" dirty="0">
                <a:solidFill>
                  <a:schemeClr val="accent2"/>
                </a:solidFill>
              </a:rPr>
              <a:t>CONSISTENT &amp; </a:t>
            </a:r>
            <a:br>
              <a:rPr lang="en-US" sz="6600" b="1" dirty="0">
                <a:solidFill>
                  <a:schemeClr val="accent2"/>
                </a:solidFill>
              </a:rPr>
            </a:br>
            <a:r>
              <a:rPr lang="en-US" sz="6600" b="1" dirty="0">
                <a:solidFill>
                  <a:schemeClr val="accent2"/>
                </a:solidFill>
              </a:rPr>
              <a:t>PREDICTABLE</a:t>
            </a:r>
          </a:p>
        </p:txBody>
      </p:sp>
    </p:spTree>
    <p:extLst>
      <p:ext uri="{BB962C8B-B14F-4D97-AF65-F5344CB8AC3E}">
        <p14:creationId xmlns:p14="http://schemas.microsoft.com/office/powerpoint/2010/main" val="20912778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447" y="190288"/>
            <a:ext cx="6987106" cy="778521"/>
          </a:xfrm>
        </p:spPr>
        <p:txBody>
          <a:bodyPr>
            <a:noAutofit/>
          </a:bodyPr>
          <a:lstStyle/>
          <a:p>
            <a:r>
              <a:rPr lang="en-US" sz="2800" dirty="0"/>
              <a:t>The Pieces of Tier 1 Implementation</a:t>
            </a:r>
          </a:p>
        </p:txBody>
      </p:sp>
      <p:graphicFrame>
        <p:nvGraphicFramePr>
          <p:cNvPr id="4" name="Diagram 3">
            <a:extLst>
              <a:ext uri="{FF2B5EF4-FFF2-40B4-BE49-F238E27FC236}">
                <a16:creationId xmlns:a16="http://schemas.microsoft.com/office/drawing/2014/main" id="{41D40B48-49E5-514C-8617-C8EA0B130A9C}"/>
              </a:ext>
            </a:extLst>
          </p:cNvPr>
          <p:cNvGraphicFramePr/>
          <p:nvPr/>
        </p:nvGraphicFramePr>
        <p:xfrm>
          <a:off x="1633480" y="1364142"/>
          <a:ext cx="6197872" cy="4924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Logo_Icon_FINAL.png">
            <a:extLst>
              <a:ext uri="{FF2B5EF4-FFF2-40B4-BE49-F238E27FC236}">
                <a16:creationId xmlns:a16="http://schemas.microsoft.com/office/drawing/2014/main" id="{3DC658BE-F3C3-FE4B-A57F-00FA831606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9124" y="231414"/>
            <a:ext cx="737394" cy="737394"/>
          </a:xfrm>
          <a:prstGeom prst="rect">
            <a:avLst/>
          </a:prstGeom>
        </p:spPr>
      </p:pic>
      <p:sp>
        <p:nvSpPr>
          <p:cNvPr id="15" name="TextBox 14">
            <a:extLst>
              <a:ext uri="{FF2B5EF4-FFF2-40B4-BE49-F238E27FC236}">
                <a16:creationId xmlns:a16="http://schemas.microsoft.com/office/drawing/2014/main" id="{50D8AD5C-F933-1F45-9966-7B7D562A4F87}"/>
              </a:ext>
            </a:extLst>
          </p:cNvPr>
          <p:cNvSpPr txBox="1"/>
          <p:nvPr/>
        </p:nvSpPr>
        <p:spPr>
          <a:xfrm>
            <a:off x="8014542" y="1667347"/>
            <a:ext cx="2332182" cy="3924151"/>
          </a:xfrm>
          <a:prstGeom prst="rect">
            <a:avLst/>
          </a:prstGeom>
          <a:noFill/>
        </p:spPr>
        <p:txBody>
          <a:bodyPr wrap="square" rtlCol="0">
            <a:spAutoFit/>
          </a:bodyPr>
          <a:lstStyle/>
          <a:p>
            <a:pPr marL="285750" indent="-285750">
              <a:spcAft>
                <a:spcPts val="600"/>
              </a:spcAft>
              <a:buFont typeface="Arial"/>
              <a:buChar char="•"/>
            </a:pPr>
            <a:r>
              <a:rPr lang="en-US" dirty="0">
                <a:solidFill>
                  <a:srgbClr val="1D2A53"/>
                </a:solidFill>
                <a:latin typeface="Tw Cen MT"/>
                <a:cs typeface="Tw Cen MT"/>
              </a:rPr>
              <a:t>Create a safe, predictable, </a:t>
            </a:r>
            <a:br>
              <a:rPr lang="en-US" dirty="0">
                <a:solidFill>
                  <a:srgbClr val="1D2A53"/>
                </a:solidFill>
                <a:latin typeface="Tw Cen MT"/>
                <a:cs typeface="Tw Cen MT"/>
              </a:rPr>
            </a:br>
            <a:r>
              <a:rPr lang="en-US" dirty="0">
                <a:solidFill>
                  <a:srgbClr val="1D2A53"/>
                </a:solidFill>
                <a:latin typeface="Tw Cen MT"/>
                <a:cs typeface="Tw Cen MT"/>
              </a:rPr>
              <a:t>&amp; consistent</a:t>
            </a:r>
            <a:br>
              <a:rPr lang="en-US" dirty="0">
                <a:solidFill>
                  <a:srgbClr val="1D2A53"/>
                </a:solidFill>
                <a:latin typeface="Tw Cen MT"/>
                <a:cs typeface="Tw Cen MT"/>
              </a:rPr>
            </a:br>
            <a:r>
              <a:rPr lang="en-US" dirty="0">
                <a:solidFill>
                  <a:srgbClr val="1D2A53"/>
                </a:solidFill>
                <a:latin typeface="Tw Cen MT"/>
                <a:cs typeface="Tw Cen MT"/>
              </a:rPr>
              <a:t>environment</a:t>
            </a:r>
          </a:p>
          <a:p>
            <a:pPr marL="285750" indent="-285750">
              <a:spcAft>
                <a:spcPts val="600"/>
              </a:spcAft>
              <a:buFont typeface="Arial"/>
              <a:buChar char="•"/>
            </a:pPr>
            <a:r>
              <a:rPr lang="en-US" dirty="0">
                <a:solidFill>
                  <a:srgbClr val="1D2A53"/>
                </a:solidFill>
                <a:latin typeface="Tw Cen MT"/>
                <a:cs typeface="Tw Cen MT"/>
              </a:rPr>
              <a:t>Replace inappropriate behaviors with skills</a:t>
            </a:r>
          </a:p>
          <a:p>
            <a:pPr marL="285750" indent="-285750">
              <a:spcAft>
                <a:spcPts val="600"/>
              </a:spcAft>
              <a:buFont typeface="Arial"/>
              <a:buChar char="•"/>
            </a:pPr>
            <a:r>
              <a:rPr lang="en-US" dirty="0">
                <a:solidFill>
                  <a:srgbClr val="1D2A53"/>
                </a:solidFill>
                <a:latin typeface="Tw Cen MT"/>
                <a:cs typeface="Tw Cen MT"/>
              </a:rPr>
              <a:t>Establish &amp; strengthen relationships</a:t>
            </a:r>
          </a:p>
          <a:p>
            <a:pPr marL="285750" indent="-285750">
              <a:spcAft>
                <a:spcPts val="600"/>
              </a:spcAft>
              <a:buFont typeface="Arial"/>
              <a:buChar char="•"/>
            </a:pPr>
            <a:r>
              <a:rPr lang="en-US" dirty="0">
                <a:solidFill>
                  <a:srgbClr val="1D2A53"/>
                </a:solidFill>
                <a:latin typeface="Tw Cen MT"/>
                <a:cs typeface="Tw Cen MT"/>
              </a:rPr>
              <a:t>Replaces subjectivity with data driven decision making</a:t>
            </a:r>
          </a:p>
        </p:txBody>
      </p:sp>
    </p:spTree>
    <p:extLst>
      <p:ext uri="{BB962C8B-B14F-4D97-AF65-F5344CB8AC3E}">
        <p14:creationId xmlns:p14="http://schemas.microsoft.com/office/powerpoint/2010/main" val="2566861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72351194"/>
              </p:ext>
            </p:extLst>
          </p:nvPr>
        </p:nvGraphicFramePr>
        <p:xfrm>
          <a:off x="1543052" y="1404627"/>
          <a:ext cx="8451345" cy="4952316"/>
        </p:xfrm>
        <a:graphic>
          <a:graphicData uri="http://schemas.openxmlformats.org/drawingml/2006/table">
            <a:tbl>
              <a:tblPr firstRow="1" bandRow="1">
                <a:tableStyleId>{7E9639D4-E3E2-4D34-9284-5A2195B3D0D7}</a:tableStyleId>
              </a:tblPr>
              <a:tblGrid>
                <a:gridCol w="3192730">
                  <a:extLst>
                    <a:ext uri="{9D8B030D-6E8A-4147-A177-3AD203B41FA5}">
                      <a16:colId xmlns:a16="http://schemas.microsoft.com/office/drawing/2014/main" val="20000"/>
                    </a:ext>
                  </a:extLst>
                </a:gridCol>
                <a:gridCol w="5258615">
                  <a:extLst>
                    <a:ext uri="{9D8B030D-6E8A-4147-A177-3AD203B41FA5}">
                      <a16:colId xmlns:a16="http://schemas.microsoft.com/office/drawing/2014/main" val="20001"/>
                    </a:ext>
                  </a:extLst>
                </a:gridCol>
              </a:tblGrid>
              <a:tr h="1333158">
                <a:tc>
                  <a:txBody>
                    <a:bodyPr/>
                    <a:lstStyle/>
                    <a:p>
                      <a:r>
                        <a:rPr lang="en-US" sz="3200" b="1" dirty="0">
                          <a:solidFill>
                            <a:schemeClr val="tx1"/>
                          </a:solidFill>
                          <a:latin typeface="Tw Cen MT"/>
                          <a:cs typeface="Tw Cen MT"/>
                        </a:rPr>
                        <a:t>Expectations</a:t>
                      </a:r>
                    </a:p>
                  </a:txBody>
                  <a:tcPr anchor="ctr">
                    <a:lnL w="9525" cap="flat" cmpd="sng" algn="ctr">
                      <a:solidFill>
                        <a:srgbClr val="1D2A53"/>
                      </a:solidFill>
                      <a:prstDash val="solid"/>
                      <a:round/>
                      <a:headEnd type="none" w="med" len="med"/>
                      <a:tailEnd type="none" w="med" len="med"/>
                    </a:lnL>
                    <a:lnR w="952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9525" cap="flat" cmpd="sng" algn="ctr">
                      <a:solidFill>
                        <a:srgbClr val="1D2A53"/>
                      </a:solidFill>
                      <a:prstDash val="solid"/>
                      <a:round/>
                      <a:headEnd type="none" w="med" len="med"/>
                      <a:tailEnd type="none" w="med" len="med"/>
                    </a:lnB>
                    <a:solidFill>
                      <a:srgbClr val="FFFFFF"/>
                    </a:solidFill>
                  </a:tcPr>
                </a:tc>
                <a:tc>
                  <a:txBody>
                    <a:bodyPr/>
                    <a:lstStyle/>
                    <a:p>
                      <a:pPr marL="0" marR="0" indent="0" algn="l" defTabSz="822461"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Tw Cen MT"/>
                          <a:cs typeface="Tw Cen MT"/>
                        </a:rPr>
                        <a:t>3-5 overarching school-wide expectations</a:t>
                      </a:r>
                    </a:p>
                    <a:p>
                      <a:endParaRPr lang="en-US" sz="2400" b="0" dirty="0">
                        <a:solidFill>
                          <a:schemeClr val="tx1"/>
                        </a:solidFill>
                        <a:latin typeface="Tw Cen MT"/>
                        <a:cs typeface="Tw Cen MT"/>
                      </a:endParaRPr>
                    </a:p>
                  </a:txBody>
                  <a:tcPr anchor="ctr">
                    <a:lnL w="9525" cap="flat" cmpd="sng" algn="ctr">
                      <a:solidFill>
                        <a:srgbClr val="1D2A53"/>
                      </a:solidFill>
                      <a:prstDash val="solid"/>
                      <a:round/>
                      <a:headEnd type="none" w="med" len="med"/>
                      <a:tailEnd type="none" w="med" len="med"/>
                    </a:lnL>
                    <a:lnR w="952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9525" cap="flat" cmpd="sng" algn="ctr">
                      <a:solidFill>
                        <a:srgbClr val="1D2A5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333158">
                <a:tc>
                  <a:txBody>
                    <a:bodyPr/>
                    <a:lstStyle/>
                    <a:p>
                      <a:r>
                        <a:rPr lang="en-US" sz="3200" b="1">
                          <a:solidFill>
                            <a:schemeClr val="tx1"/>
                          </a:solidFill>
                          <a:latin typeface="Tw Cen MT"/>
                          <a:cs typeface="Tw Cen MT"/>
                        </a:rPr>
                        <a:t>Behaviors/ Rules</a:t>
                      </a:r>
                      <a:endParaRPr lang="en-US" sz="3200" b="1" dirty="0">
                        <a:solidFill>
                          <a:schemeClr val="tx1"/>
                        </a:solidFill>
                        <a:latin typeface="Tw Cen MT"/>
                        <a:cs typeface="Tw Cen MT"/>
                      </a:endParaRPr>
                    </a:p>
                  </a:txBody>
                  <a:tcPr anchor="ctr">
                    <a:lnL w="9525" cap="flat" cmpd="sng" algn="ctr">
                      <a:solidFill>
                        <a:srgbClr val="1D2A53"/>
                      </a:solidFill>
                      <a:prstDash val="solid"/>
                      <a:round/>
                      <a:headEnd type="none" w="med" len="med"/>
                      <a:tailEnd type="none" w="med" len="med"/>
                    </a:lnL>
                    <a:lnR w="9525" cap="flat" cmpd="sng" algn="ctr">
                      <a:solidFill>
                        <a:srgbClr val="1D2A53"/>
                      </a:solidFill>
                      <a:prstDash val="solid"/>
                      <a:round/>
                      <a:headEnd type="none" w="med" len="med"/>
                      <a:tailEnd type="none" w="med" len="med"/>
                    </a:lnR>
                    <a:lnT w="9525" cap="flat" cmpd="sng" algn="ctr">
                      <a:solidFill>
                        <a:srgbClr val="1D2A53"/>
                      </a:solidFill>
                      <a:prstDash val="solid"/>
                      <a:round/>
                      <a:headEnd type="none" w="med" len="med"/>
                      <a:tailEnd type="none" w="med" len="med"/>
                    </a:lnT>
                    <a:lnB w="9525" cap="flat" cmpd="sng" algn="ctr">
                      <a:solidFill>
                        <a:srgbClr val="1D2A53"/>
                      </a:solidFill>
                      <a:prstDash val="solid"/>
                      <a:round/>
                      <a:headEnd type="none" w="med" len="med"/>
                      <a:tailEnd type="none" w="med" len="med"/>
                    </a:lnB>
                    <a:solidFill>
                      <a:srgbClr val="FFFFFF"/>
                    </a:solidFill>
                  </a:tcPr>
                </a:tc>
                <a:tc>
                  <a:txBody>
                    <a:bodyPr/>
                    <a:lstStyle/>
                    <a:p>
                      <a:r>
                        <a:rPr lang="en-US" sz="2400" b="0" kern="1200" dirty="0">
                          <a:solidFill>
                            <a:schemeClr val="tx1"/>
                          </a:solidFill>
                          <a:latin typeface="Tw Cen MT"/>
                          <a:cs typeface="Tw Cen MT"/>
                        </a:rPr>
                        <a:t>specific tasks students are to do to achieve the school-wide expectations</a:t>
                      </a:r>
                      <a:endParaRPr lang="en-US" sz="2400" b="0" dirty="0">
                        <a:solidFill>
                          <a:schemeClr val="tx1"/>
                        </a:solidFill>
                        <a:latin typeface="Tw Cen MT"/>
                        <a:cs typeface="Tw Cen MT"/>
                      </a:endParaRPr>
                    </a:p>
                  </a:txBody>
                  <a:tcPr anchor="ctr">
                    <a:lnL w="9525" cap="flat" cmpd="sng" algn="ctr">
                      <a:solidFill>
                        <a:srgbClr val="1D2A53"/>
                      </a:solidFill>
                      <a:prstDash val="solid"/>
                      <a:round/>
                      <a:headEnd type="none" w="med" len="med"/>
                      <a:tailEnd type="none" w="med" len="med"/>
                    </a:lnL>
                    <a:lnR w="9525" cap="flat" cmpd="sng" algn="ctr">
                      <a:solidFill>
                        <a:srgbClr val="1D2A53"/>
                      </a:solidFill>
                      <a:prstDash val="solid"/>
                      <a:round/>
                      <a:headEnd type="none" w="med" len="med"/>
                      <a:tailEnd type="none" w="med" len="med"/>
                    </a:lnR>
                    <a:lnT w="9525" cap="flat" cmpd="sng" algn="ctr">
                      <a:solidFill>
                        <a:srgbClr val="1D2A53"/>
                      </a:solidFill>
                      <a:prstDash val="solid"/>
                      <a:round/>
                      <a:headEnd type="none" w="med" len="med"/>
                      <a:tailEnd type="none" w="med" len="med"/>
                    </a:lnT>
                    <a:lnB w="9525" cap="flat" cmpd="sng" algn="ctr">
                      <a:solidFill>
                        <a:srgbClr val="1D2A5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68796">
                <a:tc>
                  <a:txBody>
                    <a:bodyPr/>
                    <a:lstStyle/>
                    <a:p>
                      <a:r>
                        <a:rPr lang="en-US" sz="3200" b="1">
                          <a:solidFill>
                            <a:schemeClr val="tx1"/>
                          </a:solidFill>
                          <a:latin typeface="Tw Cen MT"/>
                          <a:cs typeface="Tw Cen MT"/>
                        </a:rPr>
                        <a:t>Routines/ Procedures</a:t>
                      </a:r>
                      <a:endParaRPr lang="en-US" sz="3200" b="1" dirty="0">
                        <a:solidFill>
                          <a:schemeClr val="tx1"/>
                        </a:solidFill>
                        <a:latin typeface="Tw Cen MT"/>
                        <a:cs typeface="Tw Cen MT"/>
                      </a:endParaRPr>
                    </a:p>
                  </a:txBody>
                  <a:tcPr anchor="ctr">
                    <a:lnL w="9525" cap="flat" cmpd="sng" algn="ctr">
                      <a:solidFill>
                        <a:srgbClr val="1D2A53"/>
                      </a:solidFill>
                      <a:prstDash val="solid"/>
                      <a:round/>
                      <a:headEnd type="none" w="med" len="med"/>
                      <a:tailEnd type="none" w="med" len="med"/>
                    </a:lnL>
                    <a:lnR w="9525" cap="flat" cmpd="sng" algn="ctr">
                      <a:solidFill>
                        <a:srgbClr val="1D2A53"/>
                      </a:solidFill>
                      <a:prstDash val="solid"/>
                      <a:round/>
                      <a:headEnd type="none" w="med" len="med"/>
                      <a:tailEnd type="none" w="med" len="med"/>
                    </a:lnR>
                    <a:lnT w="9525" cap="flat" cmpd="sng" algn="ctr">
                      <a:solidFill>
                        <a:srgbClr val="1D2A53"/>
                      </a:solidFill>
                      <a:prstDash val="solid"/>
                      <a:round/>
                      <a:headEnd type="none" w="med" len="med"/>
                      <a:tailEnd type="none" w="med" len="med"/>
                    </a:lnT>
                    <a:lnB w="9525" cap="flat" cmpd="sng" algn="ctr">
                      <a:solidFill>
                        <a:srgbClr val="1D2A53"/>
                      </a:solidFill>
                      <a:prstDash val="solid"/>
                      <a:round/>
                      <a:headEnd type="none" w="med" len="med"/>
                      <a:tailEnd type="none" w="med" len="med"/>
                    </a:lnB>
                    <a:solidFill>
                      <a:srgbClr val="FFFFFF"/>
                    </a:solidFill>
                  </a:tcPr>
                </a:tc>
                <a:tc>
                  <a:txBody>
                    <a:bodyPr/>
                    <a:lstStyle/>
                    <a:p>
                      <a:r>
                        <a:rPr lang="en-US" sz="2400" b="0" kern="1200" dirty="0">
                          <a:solidFill>
                            <a:schemeClr val="tx1"/>
                          </a:solidFill>
                          <a:latin typeface="Tw Cen MT"/>
                          <a:ea typeface="+mn-ea"/>
                          <a:cs typeface="Tw Cen MT"/>
                        </a:rPr>
                        <a:t>Procedures</a:t>
                      </a:r>
                      <a:r>
                        <a:rPr lang="en-US" sz="2400" b="0" dirty="0">
                          <a:solidFill>
                            <a:schemeClr val="tx1"/>
                          </a:solidFill>
                          <a:latin typeface="Tw Cen MT"/>
                          <a:cs typeface="Tw Cen MT"/>
                        </a:rPr>
                        <a:t> are methods</a:t>
                      </a:r>
                      <a:r>
                        <a:rPr lang="en-US" sz="2400" b="0" baseline="0" dirty="0">
                          <a:solidFill>
                            <a:schemeClr val="tx1"/>
                          </a:solidFill>
                          <a:latin typeface="Tw Cen MT"/>
                          <a:cs typeface="Tw Cen MT"/>
                        </a:rPr>
                        <a:t> for accomplishing tasks in the classroom</a:t>
                      </a:r>
                    </a:p>
                    <a:p>
                      <a:endParaRPr lang="en-US" sz="2400" b="0" baseline="0" dirty="0">
                        <a:solidFill>
                          <a:schemeClr val="tx1"/>
                        </a:solidFill>
                        <a:latin typeface="Tw Cen MT"/>
                        <a:cs typeface="Tw Cen MT"/>
                      </a:endParaRPr>
                    </a:p>
                    <a:p>
                      <a:r>
                        <a:rPr lang="en-US" sz="2400" b="0" baseline="0" dirty="0">
                          <a:solidFill>
                            <a:schemeClr val="tx1"/>
                          </a:solidFill>
                          <a:latin typeface="Tw Cen MT"/>
                          <a:cs typeface="Tw Cen MT"/>
                        </a:rPr>
                        <a:t>Procedures form routines that help students meet classroom expectations and rules/behaviors</a:t>
                      </a:r>
                      <a:endParaRPr lang="en-US" sz="2400" b="0" dirty="0">
                        <a:solidFill>
                          <a:schemeClr val="tx1"/>
                        </a:solidFill>
                        <a:latin typeface="Tw Cen MT"/>
                        <a:cs typeface="Tw Cen MT"/>
                      </a:endParaRPr>
                    </a:p>
                  </a:txBody>
                  <a:tcPr anchor="ctr">
                    <a:lnL w="9525" cap="flat" cmpd="sng" algn="ctr">
                      <a:solidFill>
                        <a:srgbClr val="1D2A53"/>
                      </a:solidFill>
                      <a:prstDash val="solid"/>
                      <a:round/>
                      <a:headEnd type="none" w="med" len="med"/>
                      <a:tailEnd type="none" w="med" len="med"/>
                    </a:lnL>
                    <a:lnR w="9525" cap="flat" cmpd="sng" algn="ctr">
                      <a:solidFill>
                        <a:srgbClr val="1D2A53"/>
                      </a:solidFill>
                      <a:prstDash val="solid"/>
                      <a:round/>
                      <a:headEnd type="none" w="med" len="med"/>
                      <a:tailEnd type="none" w="med" len="med"/>
                    </a:lnR>
                    <a:lnT w="9525" cap="flat" cmpd="sng" algn="ctr">
                      <a:solidFill>
                        <a:srgbClr val="1D2A53"/>
                      </a:solidFill>
                      <a:prstDash val="solid"/>
                      <a:round/>
                      <a:headEnd type="none" w="med" len="med"/>
                      <a:tailEnd type="none" w="med" len="med"/>
                    </a:lnT>
                    <a:lnB w="9525" cap="flat" cmpd="sng" algn="ctr">
                      <a:solidFill>
                        <a:srgbClr val="1D2A5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p:txBody>
          <a:bodyPr/>
          <a:lstStyle/>
          <a:p>
            <a:r>
              <a:rPr lang="en-US" dirty="0">
                <a:solidFill>
                  <a:srgbClr val="1D2A53"/>
                </a:solidFill>
              </a:rPr>
              <a:t>Consistency with our language</a:t>
            </a:r>
          </a:p>
        </p:txBody>
      </p:sp>
      <p:sp>
        <p:nvSpPr>
          <p:cNvPr id="5" name="Slide Number Placeholder 4">
            <a:extLst>
              <a:ext uri="{FF2B5EF4-FFF2-40B4-BE49-F238E27FC236}">
                <a16:creationId xmlns:a16="http://schemas.microsoft.com/office/drawing/2014/main" id="{CB396EA8-D6F4-484C-BEDC-EDD22740A714}"/>
              </a:ext>
            </a:extLst>
          </p:cNvPr>
          <p:cNvSpPr>
            <a:spLocks noGrp="1"/>
          </p:cNvSpPr>
          <p:nvPr>
            <p:ph type="sldNum" sz="quarter" idx="4"/>
          </p:nvPr>
        </p:nvSpPr>
        <p:spPr bwMode="auto">
          <a:xfrm>
            <a:off x="8229599" y="6293898"/>
            <a:ext cx="395433" cy="3657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1400" kern="1200">
                <a:solidFill>
                  <a:srgbClr val="000000"/>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48F63A3B-78C7-47BE-AE5E-E10140E04643}" type="slidenum">
              <a:rPr lang="en-US" smtClean="0"/>
              <a:pPr/>
              <a:t>84</a:t>
            </a:fld>
            <a:endParaRPr lang="en-US" dirty="0"/>
          </a:p>
        </p:txBody>
      </p:sp>
      <p:sp>
        <p:nvSpPr>
          <p:cNvPr id="3" name="Footer Placeholder 2">
            <a:extLst>
              <a:ext uri="{FF2B5EF4-FFF2-40B4-BE49-F238E27FC236}">
                <a16:creationId xmlns:a16="http://schemas.microsoft.com/office/drawing/2014/main" id="{5E7805D5-1254-6C41-A913-6FCBD8FA13F9}"/>
              </a:ext>
            </a:extLst>
          </p:cNvPr>
          <p:cNvSpPr>
            <a:spLocks noGrp="1"/>
          </p:cNvSpPr>
          <p:nvPr>
            <p:ph type="ftr" sz="quarter" idx="3"/>
          </p:nvPr>
        </p:nvSpPr>
        <p:spPr bwMode="auto">
          <a:xfrm>
            <a:off x="4102898" y="6463977"/>
            <a:ext cx="3986203" cy="3108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1400" kern="1200">
                <a:solidFill>
                  <a:srgbClr val="000000"/>
                </a:solidFill>
                <a:latin typeface="Arial" charset="0"/>
                <a:ea typeface="ＭＳ Ｐゴシック" pitchFamily="68" charset="-128"/>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dirty="0"/>
              <a:t>Virtual Tier 1 Training TFI 1.3 and 1.4</a:t>
            </a:r>
          </a:p>
        </p:txBody>
      </p:sp>
    </p:spTree>
    <p:extLst>
      <p:ext uri="{BB962C8B-B14F-4D97-AF65-F5344CB8AC3E}">
        <p14:creationId xmlns:p14="http://schemas.microsoft.com/office/powerpoint/2010/main" val="29509502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796D5-0C33-6644-854D-BEDC64E832CA}"/>
              </a:ext>
            </a:extLst>
          </p:cNvPr>
          <p:cNvPicPr>
            <a:picLocks noChangeAspect="1"/>
          </p:cNvPicPr>
          <p:nvPr/>
        </p:nvPicPr>
        <p:blipFill>
          <a:blip r:embed="rId3"/>
          <a:stretch>
            <a:fillRect/>
          </a:stretch>
        </p:blipFill>
        <p:spPr>
          <a:xfrm>
            <a:off x="1524000" y="2636913"/>
            <a:ext cx="9144000" cy="3986397"/>
          </a:xfrm>
          <a:prstGeom prst="rect">
            <a:avLst/>
          </a:prstGeom>
        </p:spPr>
      </p:pic>
      <p:sp>
        <p:nvSpPr>
          <p:cNvPr id="4" name="Title 3">
            <a:extLst>
              <a:ext uri="{FF2B5EF4-FFF2-40B4-BE49-F238E27FC236}">
                <a16:creationId xmlns:a16="http://schemas.microsoft.com/office/drawing/2014/main" id="{748E5DE0-D387-A14A-B6D7-E6215DF96220}"/>
              </a:ext>
            </a:extLst>
          </p:cNvPr>
          <p:cNvSpPr>
            <a:spLocks noGrp="1"/>
          </p:cNvSpPr>
          <p:nvPr>
            <p:ph type="title"/>
          </p:nvPr>
        </p:nvSpPr>
        <p:spPr>
          <a:xfrm>
            <a:off x="2786743" y="1700808"/>
            <a:ext cx="6618514" cy="867492"/>
          </a:xfrm>
        </p:spPr>
        <p:txBody>
          <a:bodyPr>
            <a:normAutofit/>
          </a:bodyPr>
          <a:lstStyle/>
          <a:p>
            <a:r>
              <a:rPr lang="en-US" sz="2400" dirty="0"/>
              <a:t>Example of school teaching matrix updated for hybrid learning </a:t>
            </a:r>
          </a:p>
        </p:txBody>
      </p:sp>
      <p:sp>
        <p:nvSpPr>
          <p:cNvPr id="6" name="Rectangle 5">
            <a:extLst>
              <a:ext uri="{FF2B5EF4-FFF2-40B4-BE49-F238E27FC236}">
                <a16:creationId xmlns:a16="http://schemas.microsoft.com/office/drawing/2014/main" id="{3955FF8A-661F-E04B-89FF-F3F8CA146EFF}"/>
              </a:ext>
            </a:extLst>
          </p:cNvPr>
          <p:cNvSpPr/>
          <p:nvPr/>
        </p:nvSpPr>
        <p:spPr>
          <a:xfrm>
            <a:off x="1379476" y="1"/>
            <a:ext cx="9288524" cy="1323439"/>
          </a:xfrm>
          <a:prstGeom prst="rect">
            <a:avLst/>
          </a:prstGeom>
        </p:spPr>
        <p:txBody>
          <a:bodyPr wrap="square">
            <a:spAutoFit/>
          </a:bodyPr>
          <a:lstStyle/>
          <a:p>
            <a:pPr algn="ctr" defTabSz="914400" fontAlgn="base">
              <a:spcBef>
                <a:spcPct val="0"/>
              </a:spcBef>
              <a:spcAft>
                <a:spcPct val="0"/>
              </a:spcAft>
            </a:pPr>
            <a:r>
              <a:rPr lang="en-US" sz="4000" b="1" dirty="0">
                <a:solidFill>
                  <a:schemeClr val="accent6"/>
                </a:solidFill>
                <a:latin typeface="Calibri" panose="020F0502020204030204" pitchFamily="34" charset="0"/>
                <a:ea typeface="Times New Roman" pitchFamily="31" charset="0"/>
                <a:cs typeface="Calibri" panose="020F0502020204030204" pitchFamily="34" charset="0"/>
              </a:rPr>
              <a:t>The teaching matrix is your social-emotional-behavioral curricular standards</a:t>
            </a:r>
            <a:endParaRPr lang="en-US" sz="4000" dirty="0">
              <a:solidFill>
                <a:schemeClr val="accent6"/>
              </a:solidFill>
              <a:latin typeface="Calibri" panose="020F0502020204030204" pitchFamily="34" charset="0"/>
              <a:ea typeface="Times New Roman" pitchFamily="31" charset="0"/>
              <a:cs typeface="Calibri" panose="020F0502020204030204" pitchFamily="34" charset="0"/>
            </a:endParaRPr>
          </a:p>
        </p:txBody>
      </p:sp>
    </p:spTree>
    <p:extLst>
      <p:ext uri="{BB962C8B-B14F-4D97-AF65-F5344CB8AC3E}">
        <p14:creationId xmlns:p14="http://schemas.microsoft.com/office/powerpoint/2010/main" val="23096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89666-1685-6D40-A7C4-2416703A0ADC}"/>
              </a:ext>
            </a:extLst>
          </p:cNvPr>
          <p:cNvPicPr>
            <a:picLocks noChangeAspect="1"/>
          </p:cNvPicPr>
          <p:nvPr/>
        </p:nvPicPr>
        <p:blipFill>
          <a:blip r:embed="rId3"/>
          <a:stretch>
            <a:fillRect/>
          </a:stretch>
        </p:blipFill>
        <p:spPr>
          <a:xfrm>
            <a:off x="1524000" y="1520512"/>
            <a:ext cx="9144000" cy="5163177"/>
          </a:xfrm>
          <a:prstGeom prst="rect">
            <a:avLst/>
          </a:prstGeom>
        </p:spPr>
      </p:pic>
      <p:pic>
        <p:nvPicPr>
          <p:cNvPr id="4" name="Picture 3">
            <a:extLst>
              <a:ext uri="{FF2B5EF4-FFF2-40B4-BE49-F238E27FC236}">
                <a16:creationId xmlns:a16="http://schemas.microsoft.com/office/drawing/2014/main" id="{0E835FDE-49E0-3946-A9DA-69B570A2E9A3}"/>
              </a:ext>
            </a:extLst>
          </p:cNvPr>
          <p:cNvPicPr>
            <a:picLocks noChangeAspect="1"/>
          </p:cNvPicPr>
          <p:nvPr/>
        </p:nvPicPr>
        <p:blipFill>
          <a:blip r:embed="rId4"/>
          <a:stretch>
            <a:fillRect/>
          </a:stretch>
        </p:blipFill>
        <p:spPr>
          <a:xfrm>
            <a:off x="6453566" y="1"/>
            <a:ext cx="2889859" cy="1392195"/>
          </a:xfrm>
          <a:prstGeom prst="rect">
            <a:avLst/>
          </a:prstGeom>
        </p:spPr>
      </p:pic>
    </p:spTree>
    <p:extLst>
      <p:ext uri="{BB962C8B-B14F-4D97-AF65-F5344CB8AC3E}">
        <p14:creationId xmlns:p14="http://schemas.microsoft.com/office/powerpoint/2010/main" val="31897804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0289-87C9-A540-BFE2-D653F9FE637C}"/>
              </a:ext>
            </a:extLst>
          </p:cNvPr>
          <p:cNvSpPr>
            <a:spLocks noGrp="1"/>
          </p:cNvSpPr>
          <p:nvPr>
            <p:ph type="title"/>
          </p:nvPr>
        </p:nvSpPr>
        <p:spPr>
          <a:xfrm>
            <a:off x="2007201" y="170470"/>
            <a:ext cx="7875443" cy="1044913"/>
          </a:xfrm>
        </p:spPr>
        <p:txBody>
          <a:bodyPr>
            <a:normAutofit fontScale="90000"/>
          </a:bodyPr>
          <a:lstStyle/>
          <a:p>
            <a:r>
              <a:rPr lang="en-US" dirty="0"/>
              <a:t>Sample </a:t>
            </a:r>
            <a:br>
              <a:rPr lang="en-US" dirty="0"/>
            </a:br>
            <a:r>
              <a:rPr lang="en-US" b="1" dirty="0"/>
              <a:t>Home and Community </a:t>
            </a:r>
            <a:r>
              <a:rPr lang="en-US" dirty="0"/>
              <a:t>Matrix</a:t>
            </a:r>
          </a:p>
        </p:txBody>
      </p:sp>
      <p:sp>
        <p:nvSpPr>
          <p:cNvPr id="4" name="TextBox 3">
            <a:extLst>
              <a:ext uri="{FF2B5EF4-FFF2-40B4-BE49-F238E27FC236}">
                <a16:creationId xmlns:a16="http://schemas.microsoft.com/office/drawing/2014/main" id="{D532FFF5-17A9-334E-8B4E-C9CAED5BDEFE}"/>
              </a:ext>
            </a:extLst>
          </p:cNvPr>
          <p:cNvSpPr txBox="1"/>
          <p:nvPr/>
        </p:nvSpPr>
        <p:spPr>
          <a:xfrm>
            <a:off x="8280729" y="1363761"/>
            <a:ext cx="2632110" cy="4801314"/>
          </a:xfrm>
          <a:prstGeom prst="rect">
            <a:avLst/>
          </a:prstGeom>
          <a:noFill/>
        </p:spPr>
        <p:txBody>
          <a:bodyPr wrap="square" rtlCol="0">
            <a:spAutoFit/>
          </a:bodyPr>
          <a:lstStyle/>
          <a:p>
            <a:r>
              <a:rPr lang="en-US" b="1" dirty="0">
                <a:solidFill>
                  <a:schemeClr val="accent6"/>
                </a:solidFill>
              </a:rPr>
              <a:t>Tips: </a:t>
            </a:r>
          </a:p>
          <a:p>
            <a:pPr marL="177800" indent="-177800">
              <a:buFont typeface="Arial" panose="020B0604020202020204" pitchFamily="34" charset="0"/>
              <a:buChar char="•"/>
            </a:pPr>
            <a:r>
              <a:rPr lang="en-US" dirty="0">
                <a:solidFill>
                  <a:schemeClr val="tx2"/>
                </a:solidFill>
              </a:rPr>
              <a:t>Everyone in the family must be involved. </a:t>
            </a:r>
          </a:p>
          <a:p>
            <a:endParaRPr lang="en-US" dirty="0">
              <a:solidFill>
                <a:schemeClr val="tx2"/>
              </a:solidFill>
            </a:endParaRPr>
          </a:p>
          <a:p>
            <a:pPr marL="177800" indent="-177800">
              <a:buFont typeface="Arial" panose="020B0604020202020204" pitchFamily="34" charset="0"/>
              <a:buChar char="•"/>
            </a:pPr>
            <a:r>
              <a:rPr lang="en-US" dirty="0">
                <a:solidFill>
                  <a:schemeClr val="tx2"/>
                </a:solidFill>
              </a:rPr>
              <a:t>Include youth in decision-making</a:t>
            </a:r>
          </a:p>
          <a:p>
            <a:endParaRPr lang="en-US" dirty="0">
              <a:solidFill>
                <a:schemeClr val="tx2"/>
              </a:solidFill>
            </a:endParaRPr>
          </a:p>
          <a:p>
            <a:pPr marL="177800" indent="-177800">
              <a:buFont typeface="Arial" panose="020B0604020202020204" pitchFamily="34" charset="0"/>
              <a:buChar char="•"/>
            </a:pPr>
            <a:r>
              <a:rPr lang="en-US" dirty="0">
                <a:solidFill>
                  <a:schemeClr val="tx2"/>
                </a:solidFill>
              </a:rPr>
              <a:t>As a family, resolve disagreements, and agree on clear rules.</a:t>
            </a:r>
          </a:p>
          <a:p>
            <a:endParaRPr lang="en-US" dirty="0">
              <a:solidFill>
                <a:schemeClr val="tx2"/>
              </a:solidFill>
            </a:endParaRPr>
          </a:p>
          <a:p>
            <a:pPr marL="177800" indent="-177800">
              <a:buFont typeface="Arial" panose="020B0604020202020204" pitchFamily="34" charset="0"/>
              <a:buChar char="•"/>
            </a:pPr>
            <a:r>
              <a:rPr lang="en-US" dirty="0">
                <a:solidFill>
                  <a:schemeClr val="tx2"/>
                </a:solidFill>
              </a:rPr>
              <a:t>Rules should then be practiced, nurtured, and acknowledged.</a:t>
            </a:r>
          </a:p>
        </p:txBody>
      </p:sp>
      <p:graphicFrame>
        <p:nvGraphicFramePr>
          <p:cNvPr id="9" name="Table 8">
            <a:extLst>
              <a:ext uri="{FF2B5EF4-FFF2-40B4-BE49-F238E27FC236}">
                <a16:creationId xmlns:a16="http://schemas.microsoft.com/office/drawing/2014/main" id="{906A9321-087A-A74E-88A6-6AB831701A5D}"/>
              </a:ext>
            </a:extLst>
          </p:cNvPr>
          <p:cNvGraphicFramePr>
            <a:graphicFrameLocks noGrp="1"/>
          </p:cNvGraphicFramePr>
          <p:nvPr>
            <p:extLst>
              <p:ext uri="{D42A27DB-BD31-4B8C-83A1-F6EECF244321}">
                <p14:modId xmlns:p14="http://schemas.microsoft.com/office/powerpoint/2010/main" val="1360926173"/>
              </p:ext>
            </p:extLst>
          </p:nvPr>
        </p:nvGraphicFramePr>
        <p:xfrm>
          <a:off x="1004341" y="1405114"/>
          <a:ext cx="7128798" cy="4759960"/>
        </p:xfrm>
        <a:graphic>
          <a:graphicData uri="http://schemas.openxmlformats.org/drawingml/2006/table">
            <a:tbl>
              <a:tblPr firstRow="1" bandRow="1">
                <a:tableStyleId>{073A0DAA-6AF3-43AB-8588-CEC1D06C72B9}</a:tableStyleId>
              </a:tblPr>
              <a:tblGrid>
                <a:gridCol w="1371288">
                  <a:extLst>
                    <a:ext uri="{9D8B030D-6E8A-4147-A177-3AD203B41FA5}">
                      <a16:colId xmlns:a16="http://schemas.microsoft.com/office/drawing/2014/main" val="1896142116"/>
                    </a:ext>
                  </a:extLst>
                </a:gridCol>
                <a:gridCol w="2023679">
                  <a:extLst>
                    <a:ext uri="{9D8B030D-6E8A-4147-A177-3AD203B41FA5}">
                      <a16:colId xmlns:a16="http://schemas.microsoft.com/office/drawing/2014/main" val="76771754"/>
                    </a:ext>
                  </a:extLst>
                </a:gridCol>
                <a:gridCol w="1985676">
                  <a:extLst>
                    <a:ext uri="{9D8B030D-6E8A-4147-A177-3AD203B41FA5}">
                      <a16:colId xmlns:a16="http://schemas.microsoft.com/office/drawing/2014/main" val="3678159705"/>
                    </a:ext>
                  </a:extLst>
                </a:gridCol>
                <a:gridCol w="1748155">
                  <a:extLst>
                    <a:ext uri="{9D8B030D-6E8A-4147-A177-3AD203B41FA5}">
                      <a16:colId xmlns:a16="http://schemas.microsoft.com/office/drawing/2014/main" val="402607267"/>
                    </a:ext>
                  </a:extLst>
                </a:gridCol>
              </a:tblGrid>
              <a:tr h="370840">
                <a:tc>
                  <a:txBody>
                    <a:bodyPr/>
                    <a:lstStyle/>
                    <a:p>
                      <a:pPr algn="ctr"/>
                      <a:endParaRPr lang="en-US" b="0" dirty="0">
                        <a:solidFill>
                          <a:schemeClr val="accent6"/>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Responsible</a:t>
                      </a:r>
                      <a:endParaRPr lang="en-US" b="0" dirty="0">
                        <a:solidFill>
                          <a:schemeClr val="accent6"/>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Respectful</a:t>
                      </a:r>
                      <a:endParaRPr lang="en-US" b="0" dirty="0">
                        <a:solidFill>
                          <a:schemeClr val="accent6"/>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Helpful</a:t>
                      </a:r>
                      <a:endParaRPr lang="en-US" b="0" dirty="0">
                        <a:solidFill>
                          <a:schemeClr val="accent6"/>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447542"/>
                  </a:ext>
                </a:extLst>
              </a:tr>
              <a:tr h="731520">
                <a:tc>
                  <a:txBody>
                    <a:bodyPr/>
                    <a:lstStyle/>
                    <a:p>
                      <a:pPr algn="ctr"/>
                      <a:r>
                        <a:rPr lang="en-US" sz="1600" b="1" dirty="0"/>
                        <a:t>Before School</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r>
                        <a:rPr lang="en-US" sz="1400" dirty="0"/>
                        <a:t>Get up on time;</a:t>
                      </a:r>
                    </a:p>
                    <a:p>
                      <a:r>
                        <a:rPr lang="en-US" sz="1400" dirty="0"/>
                        <a:t>Eat Breakfast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t>Take turns in the bathroom;</a:t>
                      </a:r>
                    </a:p>
                    <a:p>
                      <a:r>
                        <a:rPr lang="en-US" sz="1400" dirty="0"/>
                        <a:t>Flush</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t>Make your bed</a:t>
                      </a:r>
                    </a:p>
                    <a:p>
                      <a:r>
                        <a:rPr lang="en-US" sz="1400" dirty="0"/>
                        <a:t>Pick up clothes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43893085"/>
                  </a:ext>
                </a:extLst>
              </a:tr>
              <a:tr h="731520">
                <a:tc>
                  <a:txBody>
                    <a:bodyPr/>
                    <a:lstStyle/>
                    <a:p>
                      <a:pPr algn="ctr"/>
                      <a:r>
                        <a:rPr lang="en-US" sz="1600" b="1" dirty="0"/>
                        <a:t>After School</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Come home right after school</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Call mom or data when you get home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t>Take the dog out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46485678"/>
                  </a:ext>
                </a:extLst>
              </a:tr>
              <a:tr h="731520">
                <a:tc>
                  <a:txBody>
                    <a:bodyPr/>
                    <a:lstStyle/>
                    <a:p>
                      <a:pPr algn="ctr"/>
                      <a:r>
                        <a:rPr lang="en-US" sz="1600" b="1" dirty="0">
                          <a:solidFill>
                            <a:schemeClr val="tx1"/>
                          </a:solidFill>
                        </a:rPr>
                        <a:t>Distance Learning</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r>
                        <a:rPr lang="en-US" sz="1400" dirty="0">
                          <a:solidFill>
                            <a:schemeClr val="tx1"/>
                          </a:solidFill>
                        </a:rPr>
                        <a:t>Be at table, ready to learn, by 8:30am</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solidFill>
                            <a:schemeClr val="tx1"/>
                          </a:solidFill>
                        </a:rPr>
                        <a:t>Communicate with teachers throughout the day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solidFill>
                            <a:schemeClr val="tx1"/>
                          </a:solidFill>
                        </a:rPr>
                        <a:t>Help siblings with learning</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93877781"/>
                  </a:ext>
                </a:extLst>
              </a:tr>
              <a:tr h="731520">
                <a:tc>
                  <a:txBody>
                    <a:bodyPr/>
                    <a:lstStyle/>
                    <a:p>
                      <a:pPr algn="ctr"/>
                      <a:r>
                        <a:rPr lang="en-US" sz="1600" b="1" dirty="0"/>
                        <a:t>Weekends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r>
                        <a:rPr lang="en-US" sz="1400" dirty="0"/>
                        <a:t>Clear plans with mom or dad first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t>Come home on time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t>Wash, fold, put away laundry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47095306"/>
                  </a:ext>
                </a:extLst>
              </a:tr>
              <a:tr h="731520">
                <a:tc>
                  <a:txBody>
                    <a:bodyPr/>
                    <a:lstStyle/>
                    <a:p>
                      <a:pPr algn="ctr"/>
                      <a:r>
                        <a:rPr lang="en-US" sz="1600" b="1" dirty="0"/>
                        <a:t>In the Community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r>
                        <a:rPr lang="en-US" sz="1400" dirty="0"/>
                        <a:t>Use bike rules;</a:t>
                      </a:r>
                    </a:p>
                    <a:p>
                      <a:r>
                        <a:rPr lang="en-US" sz="1400" dirty="0"/>
                        <a:t>Follow street signs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t>Take your phone with you</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dirty="0"/>
                        <a:t>Leave area cleaner than you found it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6734055"/>
                  </a:ext>
                </a:extLst>
              </a:tr>
              <a:tr h="731520">
                <a:tc>
                  <a:txBody>
                    <a:bodyPr/>
                    <a:lstStyle/>
                    <a:p>
                      <a:pPr algn="ctr"/>
                      <a:r>
                        <a:rPr lang="en-US" sz="1600" b="1" dirty="0"/>
                        <a:t>Parents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r>
                        <a:rPr lang="en-US" sz="1400" dirty="0"/>
                        <a:t>Know where my kids are at all times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r>
                        <a:rPr lang="en-US" sz="1400" dirty="0"/>
                        <a:t>Communicate with teachers;</a:t>
                      </a:r>
                    </a:p>
                    <a:p>
                      <a:r>
                        <a:rPr lang="en-US" sz="1400" dirty="0"/>
                        <a:t>Celebrate successes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r>
                        <a:rPr lang="en-US" sz="1400" dirty="0"/>
                        <a:t>Create space and time for homework</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543652716"/>
                  </a:ext>
                </a:extLst>
              </a:tr>
            </a:tbl>
          </a:graphicData>
        </a:graphic>
      </p:graphicFrame>
    </p:spTree>
    <p:extLst>
      <p:ext uri="{BB962C8B-B14F-4D97-AF65-F5344CB8AC3E}">
        <p14:creationId xmlns:p14="http://schemas.microsoft.com/office/powerpoint/2010/main" val="2110011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183E-ABD1-3744-886B-144E8CCAA45A}"/>
              </a:ext>
            </a:extLst>
          </p:cNvPr>
          <p:cNvSpPr>
            <a:spLocks noGrp="1"/>
          </p:cNvSpPr>
          <p:nvPr>
            <p:ph type="title"/>
          </p:nvPr>
        </p:nvSpPr>
        <p:spPr/>
        <p:txBody>
          <a:bodyPr>
            <a:normAutofit/>
          </a:bodyPr>
          <a:lstStyle/>
          <a:p>
            <a:r>
              <a:rPr lang="en-US" dirty="0"/>
              <a:t>PBIS Lesson Plan – Mask Wearing</a:t>
            </a:r>
          </a:p>
        </p:txBody>
      </p:sp>
      <p:sp>
        <p:nvSpPr>
          <p:cNvPr id="3" name="Footer Placeholder 2">
            <a:extLst>
              <a:ext uri="{FF2B5EF4-FFF2-40B4-BE49-F238E27FC236}">
                <a16:creationId xmlns:a16="http://schemas.microsoft.com/office/drawing/2014/main" id="{F1E09AD9-2BAB-8B41-8A30-12499A4DAEB1}"/>
              </a:ext>
            </a:extLst>
          </p:cNvPr>
          <p:cNvSpPr>
            <a:spLocks noGrp="1"/>
          </p:cNvSpPr>
          <p:nvPr>
            <p:ph type="ftr" sz="quarter" idx="11"/>
          </p:nvPr>
        </p:nvSpPr>
        <p:spPr>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Virtual Tier 1 Training TFI 1.3 and 1.4</a:t>
            </a:r>
            <a:endParaRPr lang="en-US" dirty="0"/>
          </a:p>
        </p:txBody>
      </p:sp>
      <p:sp>
        <p:nvSpPr>
          <p:cNvPr id="7" name="Slide Number Placeholder 6">
            <a:extLst>
              <a:ext uri="{FF2B5EF4-FFF2-40B4-BE49-F238E27FC236}">
                <a16:creationId xmlns:a16="http://schemas.microsoft.com/office/drawing/2014/main" id="{0D484B47-4C15-3D48-A033-197A03957A12}"/>
              </a:ext>
            </a:extLst>
          </p:cNvPr>
          <p:cNvSpPr>
            <a:spLocks noGrp="1"/>
          </p:cNvSpPr>
          <p:nvPr>
            <p:ph type="sldNum" sz="quarter" idx="12"/>
          </p:nvPr>
        </p:nvSpPr>
        <p:spPr>
          <a:prstGeom prst="rect">
            <a:avLst/>
          </a:prstGeom>
        </p:spPr>
        <p:txBody>
          <a:bodyPr anchor="ctr"/>
          <a:lstStyle>
            <a:defPPr>
              <a:defRPr lang="en-US"/>
            </a:defPPr>
            <a:lvl1pPr marL="0" algn="ct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88</a:t>
            </a:fld>
            <a:endParaRPr lang="en-US" dirty="0"/>
          </a:p>
        </p:txBody>
      </p:sp>
      <p:pic>
        <p:nvPicPr>
          <p:cNvPr id="8" name="Picture 7">
            <a:extLst>
              <a:ext uri="{FF2B5EF4-FFF2-40B4-BE49-F238E27FC236}">
                <a16:creationId xmlns:a16="http://schemas.microsoft.com/office/drawing/2014/main" id="{76D0E828-B894-6148-B9B0-EE5FF8B96B67}"/>
              </a:ext>
            </a:extLst>
          </p:cNvPr>
          <p:cNvPicPr>
            <a:picLocks noChangeAspect="1"/>
          </p:cNvPicPr>
          <p:nvPr/>
        </p:nvPicPr>
        <p:blipFill>
          <a:blip r:embed="rId3"/>
          <a:stretch>
            <a:fillRect/>
          </a:stretch>
        </p:blipFill>
        <p:spPr>
          <a:xfrm>
            <a:off x="1677484" y="1266172"/>
            <a:ext cx="5356028" cy="5591828"/>
          </a:xfrm>
          <a:prstGeom prst="rect">
            <a:avLst/>
          </a:prstGeom>
        </p:spPr>
      </p:pic>
      <p:sp>
        <p:nvSpPr>
          <p:cNvPr id="9" name="TextBox 8">
            <a:extLst>
              <a:ext uri="{FF2B5EF4-FFF2-40B4-BE49-F238E27FC236}">
                <a16:creationId xmlns:a16="http://schemas.microsoft.com/office/drawing/2014/main" id="{7D9E44EB-906C-8A4A-B384-289B9C014FF0}"/>
              </a:ext>
            </a:extLst>
          </p:cNvPr>
          <p:cNvSpPr txBox="1"/>
          <p:nvPr/>
        </p:nvSpPr>
        <p:spPr>
          <a:xfrm>
            <a:off x="7861302" y="2108200"/>
            <a:ext cx="2463799" cy="923330"/>
          </a:xfrm>
          <a:prstGeom prst="rect">
            <a:avLst/>
          </a:prstGeom>
          <a:noFill/>
        </p:spPr>
        <p:txBody>
          <a:bodyPr wrap="square" rtlCol="0">
            <a:spAutoFit/>
          </a:bodyPr>
          <a:lstStyle/>
          <a:p>
            <a:r>
              <a:rPr lang="en-US" dirty="0">
                <a:hlinkClick r:id="rId4"/>
              </a:rPr>
              <a:t>Devereux Advanced Behavioral Health</a:t>
            </a:r>
            <a:endParaRPr lang="en-US" dirty="0"/>
          </a:p>
        </p:txBody>
      </p:sp>
    </p:spTree>
    <p:extLst>
      <p:ext uri="{BB962C8B-B14F-4D97-AF65-F5344CB8AC3E}">
        <p14:creationId xmlns:p14="http://schemas.microsoft.com/office/powerpoint/2010/main" val="4101775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Skills</a:t>
            </a:r>
          </a:p>
        </p:txBody>
      </p:sp>
      <p:pic>
        <p:nvPicPr>
          <p:cNvPr id="4" name="Picture 3" descr="Screen Shot 2019-02-12 at 3.2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676" y="1137350"/>
            <a:ext cx="5904815" cy="550714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093949" y="1563790"/>
            <a:ext cx="2127992" cy="3508653"/>
          </a:xfrm>
          <a:prstGeom prst="rect">
            <a:avLst/>
          </a:prstGeom>
          <a:noFill/>
        </p:spPr>
        <p:txBody>
          <a:bodyPr wrap="square" rtlCol="0">
            <a:spAutoFit/>
          </a:bodyPr>
          <a:lstStyle/>
          <a:p>
            <a:pPr marL="380990" indent="-380990">
              <a:buFont typeface="Arial"/>
              <a:buChar char="•"/>
            </a:pPr>
            <a:r>
              <a:rPr lang="en-US" dirty="0">
                <a:solidFill>
                  <a:schemeClr val="tx2"/>
                </a:solidFill>
              </a:rPr>
              <a:t>Expanding skills beyond procedural to social-emotional</a:t>
            </a:r>
          </a:p>
          <a:p>
            <a:pPr marL="380990" indent="-380990">
              <a:buFont typeface="Arial"/>
              <a:buChar char="•"/>
            </a:pPr>
            <a:r>
              <a:rPr lang="en-US" dirty="0">
                <a:solidFill>
                  <a:schemeClr val="tx2"/>
                </a:solidFill>
              </a:rPr>
              <a:t>Develop your own lessons</a:t>
            </a:r>
          </a:p>
          <a:p>
            <a:pPr marL="380990" indent="-380990">
              <a:buFont typeface="Arial"/>
              <a:buChar char="•"/>
            </a:pPr>
            <a:r>
              <a:rPr lang="en-US" dirty="0">
                <a:solidFill>
                  <a:schemeClr val="tx2"/>
                </a:solidFill>
              </a:rPr>
              <a:t>Connect a curriculum to your SW Expectations</a:t>
            </a:r>
          </a:p>
          <a:p>
            <a:pPr marL="380990" indent="-380990">
              <a:buFont typeface="Arial"/>
              <a:buChar char="•"/>
            </a:pPr>
            <a:endParaRPr lang="en-US" sz="1200" dirty="0"/>
          </a:p>
          <a:p>
            <a:endParaRPr lang="en-US" sz="1200" dirty="0"/>
          </a:p>
        </p:txBody>
      </p:sp>
    </p:spTree>
    <p:extLst>
      <p:ext uri="{BB962C8B-B14F-4D97-AF65-F5344CB8AC3E}">
        <p14:creationId xmlns:p14="http://schemas.microsoft.com/office/powerpoint/2010/main" val="127176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1B2D0-EDC8-9341-9193-265FE709A917}"/>
              </a:ext>
            </a:extLst>
          </p:cNvPr>
          <p:cNvSpPr txBox="1"/>
          <p:nvPr/>
        </p:nvSpPr>
        <p:spPr>
          <a:xfrm>
            <a:off x="2668249" y="1708879"/>
            <a:ext cx="7120328" cy="2638269"/>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F2F62FF-53DE-2D4F-9CC3-3DFF18FE395D}"/>
              </a:ext>
            </a:extLst>
          </p:cNvPr>
          <p:cNvSpPr txBox="1"/>
          <p:nvPr/>
        </p:nvSpPr>
        <p:spPr>
          <a:xfrm>
            <a:off x="1079292" y="1028343"/>
            <a:ext cx="9251429" cy="2431435"/>
          </a:xfrm>
          <a:prstGeom prst="rect">
            <a:avLst/>
          </a:prstGeom>
          <a:noFill/>
        </p:spPr>
        <p:txBody>
          <a:bodyPr wrap="square" rtlCol="0">
            <a:spAutoFit/>
          </a:bodyPr>
          <a:lstStyle/>
          <a:p>
            <a:endParaRPr lang="en-US" sz="3200" dirty="0">
              <a:solidFill>
                <a:srgbClr val="000000"/>
              </a:solidFill>
              <a:latin typeface="roboto"/>
            </a:endParaRPr>
          </a:p>
          <a:p>
            <a:r>
              <a:rPr lang="en-US" sz="2400" dirty="0">
                <a:solidFill>
                  <a:srgbClr val="000000"/>
                </a:solidFill>
                <a:latin typeface="roboto"/>
              </a:rPr>
              <a:t>5.  </a:t>
            </a:r>
            <a:r>
              <a:rPr lang="en-US" sz="2400" dirty="0">
                <a:solidFill>
                  <a:srgbClr val="000000"/>
                </a:solidFill>
              </a:rPr>
              <a:t>Empower voice and choice</a:t>
            </a:r>
          </a:p>
          <a:p>
            <a:endParaRPr lang="en-US" sz="2400" dirty="0">
              <a:solidFill>
                <a:srgbClr val="000000"/>
              </a:solidFill>
            </a:endParaRPr>
          </a:p>
          <a:p>
            <a:r>
              <a:rPr lang="en-US" sz="2400" dirty="0">
                <a:solidFill>
                  <a:srgbClr val="000000"/>
                </a:solidFill>
              </a:rPr>
              <a:t>6.  Pay attention to cultural, historical and gender issues.</a:t>
            </a:r>
          </a:p>
          <a:p>
            <a:endParaRPr lang="en-US" sz="2400" dirty="0">
              <a:solidFill>
                <a:srgbClr val="000000"/>
              </a:solidFill>
            </a:endParaRPr>
          </a:p>
          <a:p>
            <a:r>
              <a:rPr lang="en-US" sz="2400" dirty="0">
                <a:solidFill>
                  <a:srgbClr val="000000"/>
                </a:solidFill>
              </a:rPr>
              <a:t>7.  Impart importance a sense of purpose. </a:t>
            </a:r>
          </a:p>
        </p:txBody>
      </p:sp>
      <p:sp>
        <p:nvSpPr>
          <p:cNvPr id="5" name="TextBox 4">
            <a:extLst>
              <a:ext uri="{FF2B5EF4-FFF2-40B4-BE49-F238E27FC236}">
                <a16:creationId xmlns:a16="http://schemas.microsoft.com/office/drawing/2014/main" id="{476F61D9-576E-3347-9F4A-DF6AFCDDCF6D}"/>
              </a:ext>
            </a:extLst>
          </p:cNvPr>
          <p:cNvSpPr txBox="1"/>
          <p:nvPr/>
        </p:nvSpPr>
        <p:spPr>
          <a:xfrm>
            <a:off x="1079292" y="6396335"/>
            <a:ext cx="9144000" cy="461665"/>
          </a:xfrm>
          <a:prstGeom prst="rect">
            <a:avLst/>
          </a:prstGeom>
          <a:noFill/>
        </p:spPr>
        <p:txBody>
          <a:bodyPr wrap="square" rtlCol="0">
            <a:spAutoFit/>
          </a:bodyPr>
          <a:lstStyle/>
          <a:p>
            <a:r>
              <a:rPr lang="en-US" sz="1200" dirty="0">
                <a:hlinkClick r:id="rId3">
                  <a:extLst>
                    <a:ext uri="{A12FA001-AC4F-418D-AE19-62706E023703}">
                      <ahyp:hlinkClr xmlns:ahyp="http://schemas.microsoft.com/office/drawing/2018/hyperlinkcolor" val="tx"/>
                    </a:ext>
                  </a:extLst>
                </a:hlinkClick>
              </a:rPr>
              <a:t>https://www.insidehighered.com/advice/2020/06/03/seven-recommendations-helping-students-thrive-times-trauma</a:t>
            </a:r>
            <a:endParaRPr lang="en-US" sz="1200" dirty="0"/>
          </a:p>
          <a:p>
            <a:pPr algn="ctr"/>
            <a:r>
              <a:rPr lang="en-US" sz="1200" dirty="0"/>
              <a:t>Mays Imad 2020</a:t>
            </a:r>
          </a:p>
        </p:txBody>
      </p:sp>
      <p:sp>
        <p:nvSpPr>
          <p:cNvPr id="6" name="TextBox 5">
            <a:extLst>
              <a:ext uri="{FF2B5EF4-FFF2-40B4-BE49-F238E27FC236}">
                <a16:creationId xmlns:a16="http://schemas.microsoft.com/office/drawing/2014/main" id="{CC7540C6-7298-4C41-AF07-D3EAA80CECBD}"/>
              </a:ext>
            </a:extLst>
          </p:cNvPr>
          <p:cNvSpPr txBox="1"/>
          <p:nvPr/>
        </p:nvSpPr>
        <p:spPr>
          <a:xfrm>
            <a:off x="1678065" y="197907"/>
            <a:ext cx="8409481" cy="1323439"/>
          </a:xfrm>
          <a:prstGeom prst="rect">
            <a:avLst/>
          </a:prstGeom>
          <a:noFill/>
        </p:spPr>
        <p:txBody>
          <a:bodyPr wrap="square" rtlCol="0">
            <a:spAutoFit/>
          </a:bodyPr>
          <a:lstStyle/>
          <a:p>
            <a:r>
              <a:rPr lang="en-US" sz="4000" b="1" dirty="0"/>
              <a:t>Neuroscience &amp; The Classroom</a:t>
            </a:r>
            <a:br>
              <a:rPr lang="en-US" sz="4000" b="1" dirty="0"/>
            </a:br>
            <a:endParaRPr lang="en-US" sz="4000" b="1" dirty="0"/>
          </a:p>
        </p:txBody>
      </p:sp>
      <p:pic>
        <p:nvPicPr>
          <p:cNvPr id="7" name="Picture 6">
            <a:extLst>
              <a:ext uri="{FF2B5EF4-FFF2-40B4-BE49-F238E27FC236}">
                <a16:creationId xmlns:a16="http://schemas.microsoft.com/office/drawing/2014/main" id="{0134F42B-58F9-2C45-9AF5-3E0B50780B71}"/>
              </a:ext>
            </a:extLst>
          </p:cNvPr>
          <p:cNvPicPr>
            <a:picLocks noChangeAspect="1"/>
          </p:cNvPicPr>
          <p:nvPr/>
        </p:nvPicPr>
        <p:blipFill>
          <a:blip r:embed="rId4"/>
          <a:stretch>
            <a:fillRect/>
          </a:stretch>
        </p:blipFill>
        <p:spPr>
          <a:xfrm>
            <a:off x="2598887" y="3967090"/>
            <a:ext cx="4603771" cy="2283322"/>
          </a:xfrm>
          <a:prstGeom prst="rect">
            <a:avLst/>
          </a:prstGeom>
        </p:spPr>
      </p:pic>
    </p:spTree>
    <p:extLst>
      <p:ext uri="{BB962C8B-B14F-4D97-AF65-F5344CB8AC3E}">
        <p14:creationId xmlns:p14="http://schemas.microsoft.com/office/powerpoint/2010/main" val="36703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801C-8E69-9842-87DF-74C084387157}"/>
              </a:ext>
            </a:extLst>
          </p:cNvPr>
          <p:cNvSpPr>
            <a:spLocks noGrp="1"/>
          </p:cNvSpPr>
          <p:nvPr>
            <p:ph type="title"/>
          </p:nvPr>
        </p:nvSpPr>
        <p:spPr>
          <a:xfrm>
            <a:off x="2641600" y="203917"/>
            <a:ext cx="6755324" cy="653098"/>
          </a:xfrm>
        </p:spPr>
        <p:txBody>
          <a:bodyPr>
            <a:normAutofit fontScale="90000"/>
          </a:bodyPr>
          <a:lstStyle/>
          <a:p>
            <a:r>
              <a:rPr lang="en-US" dirty="0"/>
              <a:t>Embed into Daily Curriculum</a:t>
            </a:r>
          </a:p>
        </p:txBody>
      </p:sp>
      <p:sp>
        <p:nvSpPr>
          <p:cNvPr id="3" name="Footer Placeholder 2">
            <a:extLst>
              <a:ext uri="{FF2B5EF4-FFF2-40B4-BE49-F238E27FC236}">
                <a16:creationId xmlns:a16="http://schemas.microsoft.com/office/drawing/2014/main" id="{BD22854D-EA1E-7846-9018-B46928FA8C5C}"/>
              </a:ext>
            </a:extLst>
          </p:cNvPr>
          <p:cNvSpPr>
            <a:spLocks noGrp="1"/>
          </p:cNvSpPr>
          <p:nvPr>
            <p:ph type="ftr" sz="quarter" idx="11"/>
          </p:nvPr>
        </p:nvSpPr>
        <p:spPr>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Virtual Tier 1 Training TFI 1.3 and 1.4</a:t>
            </a:r>
            <a:endParaRPr lang="en-US" dirty="0"/>
          </a:p>
        </p:txBody>
      </p:sp>
      <p:sp>
        <p:nvSpPr>
          <p:cNvPr id="5" name="Slide Number Placeholder 4">
            <a:extLst>
              <a:ext uri="{FF2B5EF4-FFF2-40B4-BE49-F238E27FC236}">
                <a16:creationId xmlns:a16="http://schemas.microsoft.com/office/drawing/2014/main" id="{9C20C997-EDDA-F74B-B046-1F5FCB4DFFA4}"/>
              </a:ext>
            </a:extLst>
          </p:cNvPr>
          <p:cNvSpPr>
            <a:spLocks noGrp="1"/>
          </p:cNvSpPr>
          <p:nvPr>
            <p:ph type="sldNum" sz="quarter" idx="12"/>
          </p:nvPr>
        </p:nvSpPr>
        <p:spPr>
          <a:prstGeom prst="rect">
            <a:avLst/>
          </a:prstGeom>
        </p:spPr>
        <p:txBody>
          <a:bodyPr anchor="ctr"/>
          <a:lstStyle>
            <a:defPPr>
              <a:defRPr lang="en-US"/>
            </a:defPPr>
            <a:lvl1pPr marL="0" algn="ct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90</a:t>
            </a:fld>
            <a:endParaRPr lang="en-US" dirty="0"/>
          </a:p>
        </p:txBody>
      </p:sp>
      <p:sp>
        <p:nvSpPr>
          <p:cNvPr id="4" name="TextBox 3">
            <a:extLst>
              <a:ext uri="{FF2B5EF4-FFF2-40B4-BE49-F238E27FC236}">
                <a16:creationId xmlns:a16="http://schemas.microsoft.com/office/drawing/2014/main" id="{6AFDC7D0-C2A0-7542-819E-1DD65C5CC510}"/>
              </a:ext>
            </a:extLst>
          </p:cNvPr>
          <p:cNvSpPr txBox="1"/>
          <p:nvPr/>
        </p:nvSpPr>
        <p:spPr>
          <a:xfrm>
            <a:off x="6582151" y="1325843"/>
            <a:ext cx="2484120" cy="707886"/>
          </a:xfrm>
          <a:prstGeom prst="rect">
            <a:avLst/>
          </a:prstGeom>
          <a:noFill/>
        </p:spPr>
        <p:txBody>
          <a:bodyPr wrap="square" rtlCol="0">
            <a:spAutoFit/>
          </a:bodyPr>
          <a:lstStyle/>
          <a:p>
            <a:r>
              <a:rPr lang="en-US" sz="2000" dirty="0">
                <a:latin typeface="Tw Cen MT" panose="020B0602020104020603" pitchFamily="34" charset="77"/>
              </a:rPr>
              <a:t>Objective for the Subject Matter Lesson</a:t>
            </a:r>
          </a:p>
        </p:txBody>
      </p:sp>
      <p:sp>
        <p:nvSpPr>
          <p:cNvPr id="10" name="TextBox 9">
            <a:extLst>
              <a:ext uri="{FF2B5EF4-FFF2-40B4-BE49-F238E27FC236}">
                <a16:creationId xmlns:a16="http://schemas.microsoft.com/office/drawing/2014/main" id="{21AC27ED-495E-B046-A179-A7ED58DA0175}"/>
              </a:ext>
            </a:extLst>
          </p:cNvPr>
          <p:cNvSpPr txBox="1"/>
          <p:nvPr/>
        </p:nvSpPr>
        <p:spPr>
          <a:xfrm>
            <a:off x="7117080" y="4187325"/>
            <a:ext cx="3217091" cy="1323439"/>
          </a:xfrm>
          <a:prstGeom prst="rect">
            <a:avLst/>
          </a:prstGeom>
          <a:noFill/>
        </p:spPr>
        <p:txBody>
          <a:bodyPr wrap="square" rtlCol="0">
            <a:spAutoFit/>
          </a:bodyPr>
          <a:lstStyle/>
          <a:p>
            <a:r>
              <a:rPr lang="en-US" sz="2000" dirty="0">
                <a:latin typeface="Tw Cen MT" panose="020B0602020104020603" pitchFamily="34" charset="77"/>
              </a:rPr>
              <a:t>Objective for a paired Behavioral/Social/emotional skill (taken from the school’s teaching matrix)</a:t>
            </a:r>
          </a:p>
        </p:txBody>
      </p:sp>
      <p:pic>
        <p:nvPicPr>
          <p:cNvPr id="14" name="Picture 13">
            <a:extLst>
              <a:ext uri="{FF2B5EF4-FFF2-40B4-BE49-F238E27FC236}">
                <a16:creationId xmlns:a16="http://schemas.microsoft.com/office/drawing/2014/main" id="{04CDEB7B-1B21-D440-976A-09CAD99A4357}"/>
              </a:ext>
            </a:extLst>
          </p:cNvPr>
          <p:cNvPicPr>
            <a:picLocks noChangeAspect="1"/>
          </p:cNvPicPr>
          <p:nvPr/>
        </p:nvPicPr>
        <p:blipFill>
          <a:blip r:embed="rId3"/>
          <a:stretch>
            <a:fillRect/>
          </a:stretch>
        </p:blipFill>
        <p:spPr>
          <a:xfrm>
            <a:off x="2390831" y="1078753"/>
            <a:ext cx="3882722" cy="5602299"/>
          </a:xfrm>
          <a:prstGeom prst="rect">
            <a:avLst/>
          </a:prstGeom>
        </p:spPr>
      </p:pic>
      <p:cxnSp>
        <p:nvCxnSpPr>
          <p:cNvPr id="15" name="Straight Arrow Connector 14">
            <a:extLst>
              <a:ext uri="{FF2B5EF4-FFF2-40B4-BE49-F238E27FC236}">
                <a16:creationId xmlns:a16="http://schemas.microsoft.com/office/drawing/2014/main" id="{9657BF66-3CD6-A149-9CF0-A9676B4575D2}"/>
              </a:ext>
            </a:extLst>
          </p:cNvPr>
          <p:cNvCxnSpPr>
            <a:cxnSpLocks/>
          </p:cNvCxnSpPr>
          <p:nvPr/>
        </p:nvCxnSpPr>
        <p:spPr>
          <a:xfrm flipH="1">
            <a:off x="4770121" y="1823067"/>
            <a:ext cx="1812031" cy="7861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100E5C5E-D1F0-AD47-B93E-315E10600797}"/>
              </a:ext>
            </a:extLst>
          </p:cNvPr>
          <p:cNvCxnSpPr>
            <a:cxnSpLocks/>
          </p:cNvCxnSpPr>
          <p:nvPr/>
        </p:nvCxnSpPr>
        <p:spPr>
          <a:xfrm flipH="1">
            <a:off x="6096000" y="4397829"/>
            <a:ext cx="993120" cy="4512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F492FFAA-A4AE-A245-AAB8-D9F6BE426F98}"/>
              </a:ext>
            </a:extLst>
          </p:cNvPr>
          <p:cNvSpPr txBox="1"/>
          <p:nvPr/>
        </p:nvSpPr>
        <p:spPr>
          <a:xfrm>
            <a:off x="7089121" y="2455817"/>
            <a:ext cx="2834297" cy="923330"/>
          </a:xfrm>
          <a:prstGeom prst="rect">
            <a:avLst/>
          </a:prstGeom>
          <a:solidFill>
            <a:schemeClr val="accent1">
              <a:lumMod val="40000"/>
              <a:lumOff val="60000"/>
            </a:schemeClr>
          </a:solidFill>
          <a:ln>
            <a:solidFill>
              <a:schemeClr val="tx2">
                <a:lumMod val="50000"/>
              </a:schemeClr>
            </a:solidFill>
          </a:ln>
        </p:spPr>
        <p:txBody>
          <a:bodyPr wrap="square" rtlCol="0">
            <a:spAutoFit/>
          </a:bodyPr>
          <a:lstStyle/>
          <a:p>
            <a:r>
              <a:rPr lang="en-US" b="1" dirty="0">
                <a:solidFill>
                  <a:schemeClr val="accent6"/>
                </a:solidFill>
              </a:rPr>
              <a:t>How will objectives be displayed on virtual classrooms? </a:t>
            </a:r>
          </a:p>
        </p:txBody>
      </p:sp>
    </p:spTree>
    <p:extLst>
      <p:ext uri="{BB962C8B-B14F-4D97-AF65-F5344CB8AC3E}">
        <p14:creationId xmlns:p14="http://schemas.microsoft.com/office/powerpoint/2010/main" val="2141158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573" y="696383"/>
            <a:ext cx="6750359" cy="332212"/>
          </a:xfrm>
        </p:spPr>
        <p:txBody>
          <a:bodyPr>
            <a:noAutofit/>
          </a:bodyPr>
          <a:lstStyle/>
          <a:p>
            <a:r>
              <a:rPr lang="en-US" sz="4000" dirty="0"/>
              <a:t>Continuum of Strategies</a:t>
            </a:r>
            <a:br>
              <a:rPr lang="en-US" sz="4000" dirty="0"/>
            </a:br>
            <a:endParaRPr lang="en-US" sz="4000" dirty="0"/>
          </a:p>
        </p:txBody>
      </p:sp>
      <p:sp>
        <p:nvSpPr>
          <p:cNvPr id="3" name="TextBox 2">
            <a:extLst>
              <a:ext uri="{FF2B5EF4-FFF2-40B4-BE49-F238E27FC236}">
                <a16:creationId xmlns:a16="http://schemas.microsoft.com/office/drawing/2014/main" id="{02BE1C73-88AF-634F-B25C-E098DD38EC14}"/>
              </a:ext>
            </a:extLst>
          </p:cNvPr>
          <p:cNvSpPr txBox="1"/>
          <p:nvPr/>
        </p:nvSpPr>
        <p:spPr>
          <a:xfrm>
            <a:off x="1533493" y="1556792"/>
            <a:ext cx="7956376" cy="4616648"/>
          </a:xfrm>
          <a:prstGeom prst="rect">
            <a:avLst/>
          </a:prstGeom>
          <a:noFill/>
        </p:spPr>
        <p:txBody>
          <a:bodyPr wrap="square" rtlCol="0">
            <a:spAutoFit/>
          </a:bodyPr>
          <a:lstStyle/>
          <a:p>
            <a:pPr marL="285750" indent="-285750">
              <a:buFont typeface="Arial" panose="020B0604020202020204" pitchFamily="34" charset="0"/>
              <a:buChar char="•"/>
            </a:pPr>
            <a:r>
              <a:rPr lang="en-US" sz="2400" dirty="0"/>
              <a:t>Prevention is critical </a:t>
            </a:r>
          </a:p>
          <a:p>
            <a:pPr marL="742950" lvl="1" indent="-285750">
              <a:buFont typeface="Arial" panose="020B0604020202020204" pitchFamily="34" charset="0"/>
              <a:buChar char="•"/>
            </a:pPr>
            <a:r>
              <a:rPr lang="en-US" dirty="0"/>
              <a:t>Establish expectations for both academic and behavior</a:t>
            </a:r>
          </a:p>
          <a:p>
            <a:pPr marL="742950" lvl="1" indent="-285750">
              <a:buFont typeface="Arial" panose="020B0604020202020204" pitchFamily="34" charset="0"/>
              <a:buChar char="•"/>
            </a:pPr>
            <a:r>
              <a:rPr lang="en-US" dirty="0"/>
              <a:t>Remote classroom behavioral matrix</a:t>
            </a:r>
          </a:p>
          <a:p>
            <a:pPr lvl="1"/>
            <a:endParaRPr lang="en-US" dirty="0"/>
          </a:p>
          <a:p>
            <a:pPr marL="285750" indent="-285750">
              <a:buFont typeface="Arial" panose="020B0604020202020204" pitchFamily="34" charset="0"/>
              <a:buChar char="•"/>
            </a:pPr>
            <a:r>
              <a:rPr lang="en-US" sz="2400" dirty="0"/>
              <a:t>Behavior Specific Praise</a:t>
            </a:r>
          </a:p>
          <a:p>
            <a:pPr marL="742950" lvl="1" indent="-285750">
              <a:buFont typeface="Arial" panose="020B0604020202020204" pitchFamily="34" charset="0"/>
              <a:buChar char="•"/>
            </a:pPr>
            <a:r>
              <a:rPr lang="en-US" dirty="0"/>
              <a:t>Have some statements available in document that could be cut &amp; pasted during work or processing time</a:t>
            </a:r>
          </a:p>
          <a:p>
            <a:pPr lvl="1"/>
            <a:endParaRPr lang="en-US" dirty="0"/>
          </a:p>
          <a:p>
            <a:pPr marL="285750" indent="-285750">
              <a:buFont typeface="Arial" panose="020B0604020202020204" pitchFamily="34" charset="0"/>
              <a:buChar char="•"/>
            </a:pPr>
            <a:r>
              <a:rPr lang="en-US" sz="2400" dirty="0"/>
              <a:t>Re-Teaching</a:t>
            </a:r>
          </a:p>
          <a:p>
            <a:pPr marL="742950" lvl="1" indent="-285750">
              <a:buFont typeface="Arial" panose="020B0604020202020204" pitchFamily="34" charset="0"/>
              <a:buChar char="•"/>
            </a:pPr>
            <a:r>
              <a:rPr lang="en-US" dirty="0"/>
              <a:t>Begin session with re-teaching</a:t>
            </a:r>
          </a:p>
          <a:p>
            <a:pPr marL="742950" lvl="1" indent="-285750">
              <a:buFont typeface="Arial" panose="020B0604020202020204" pitchFamily="34" charset="0"/>
              <a:buChar char="•"/>
            </a:pPr>
            <a:r>
              <a:rPr lang="en-US" dirty="0"/>
              <a:t>Schedule small group re-teaching Zoom</a:t>
            </a:r>
          </a:p>
          <a:p>
            <a:pPr lvl="1"/>
            <a:endParaRPr lang="en-US" dirty="0"/>
          </a:p>
          <a:p>
            <a:pPr marL="285750" indent="-285750">
              <a:buFont typeface="Arial" panose="020B0604020202020204" pitchFamily="34" charset="0"/>
              <a:buChar char="•"/>
            </a:pPr>
            <a:r>
              <a:rPr lang="en-US" sz="2400" dirty="0"/>
              <a:t>Signal / Non-Verbal Cue</a:t>
            </a:r>
          </a:p>
          <a:p>
            <a:pPr marL="742950" lvl="1" indent="-285750">
              <a:buFont typeface="Arial" panose="020B0604020202020204" pitchFamily="34" charset="0"/>
              <a:buChar char="•"/>
            </a:pPr>
            <a:r>
              <a:rPr lang="en-US" dirty="0"/>
              <a:t>Establish non-verbal cues for class and individual students</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886842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36F3D-CF04-BD4B-BB12-982693B83804}"/>
              </a:ext>
            </a:extLst>
          </p:cNvPr>
          <p:cNvPicPr>
            <a:picLocks noChangeAspect="1"/>
          </p:cNvPicPr>
          <p:nvPr/>
        </p:nvPicPr>
        <p:blipFill>
          <a:blip r:embed="rId3"/>
          <a:stretch>
            <a:fillRect/>
          </a:stretch>
        </p:blipFill>
        <p:spPr>
          <a:xfrm>
            <a:off x="1679761" y="279400"/>
            <a:ext cx="6353890" cy="6858000"/>
          </a:xfrm>
          <a:prstGeom prst="rect">
            <a:avLst/>
          </a:prstGeom>
          <a:noFill/>
          <a:ln>
            <a:solidFill>
              <a:schemeClr val="accent2"/>
            </a:solid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AA201F0C-B67F-874D-807D-A86FDC89AABC}"/>
              </a:ext>
            </a:extLst>
          </p:cNvPr>
          <p:cNvSpPr/>
          <p:nvPr/>
        </p:nvSpPr>
        <p:spPr>
          <a:xfrm>
            <a:off x="5829300" y="279400"/>
            <a:ext cx="2476500" cy="4330700"/>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C67FCC-C270-D94E-B6D2-C96E6BAC023D}"/>
              </a:ext>
            </a:extLst>
          </p:cNvPr>
          <p:cNvSpPr txBox="1"/>
          <p:nvPr/>
        </p:nvSpPr>
        <p:spPr>
          <a:xfrm>
            <a:off x="8416739" y="1244600"/>
            <a:ext cx="2095500" cy="2677656"/>
          </a:xfrm>
          <a:prstGeom prst="rect">
            <a:avLst/>
          </a:prstGeom>
          <a:noFill/>
        </p:spPr>
        <p:txBody>
          <a:bodyPr wrap="square" rtlCol="0">
            <a:spAutoFit/>
          </a:bodyPr>
          <a:lstStyle/>
          <a:p>
            <a:r>
              <a:rPr lang="en-US" sz="2400" dirty="0">
                <a:solidFill>
                  <a:schemeClr val="tx2"/>
                </a:solidFill>
              </a:rPr>
              <a:t>What needs to be modified for responding to behaviors and writing ODRs?</a:t>
            </a:r>
          </a:p>
        </p:txBody>
      </p:sp>
    </p:spTree>
    <p:extLst>
      <p:ext uri="{BB962C8B-B14F-4D97-AF65-F5344CB8AC3E}">
        <p14:creationId xmlns:p14="http://schemas.microsoft.com/office/powerpoint/2010/main" val="27979725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00D165-8989-4C4F-9D60-147311653E85}"/>
              </a:ext>
            </a:extLst>
          </p:cNvPr>
          <p:cNvSpPr txBox="1"/>
          <p:nvPr/>
        </p:nvSpPr>
        <p:spPr>
          <a:xfrm>
            <a:off x="2300324" y="1097487"/>
            <a:ext cx="7676696" cy="646331"/>
          </a:xfrm>
          <a:prstGeom prst="rect">
            <a:avLst/>
          </a:prstGeom>
          <a:noFill/>
        </p:spPr>
        <p:txBody>
          <a:bodyPr wrap="square" rtlCol="0">
            <a:spAutoFit/>
          </a:bodyPr>
          <a:lstStyle/>
          <a:p>
            <a:pPr algn="ctr">
              <a:defRPr/>
            </a:pPr>
            <a:r>
              <a:rPr lang="en-US" i="1" dirty="0">
                <a:solidFill>
                  <a:srgbClr val="233557"/>
                </a:solidFill>
                <a:latin typeface="Tw Cen MT" charset="0"/>
              </a:rPr>
              <a:t>Examples of Individual acknowledgements: Gotchas, ticket lottery, special announcements, positive calls home, Hi-five button, raffles, rotating trophy, etc.</a:t>
            </a:r>
            <a:endParaRPr lang="en-US" i="1" dirty="0">
              <a:solidFill>
                <a:srgbClr val="233557"/>
              </a:solidFill>
              <a:latin typeface="Tw Cen MT" panose="020B0602020104020603"/>
            </a:endParaRPr>
          </a:p>
        </p:txBody>
      </p:sp>
      <p:cxnSp>
        <p:nvCxnSpPr>
          <p:cNvPr id="10" name="Straight Arrow Connector 9">
            <a:extLst>
              <a:ext uri="{FF2B5EF4-FFF2-40B4-BE49-F238E27FC236}">
                <a16:creationId xmlns:a16="http://schemas.microsoft.com/office/drawing/2014/main" id="{FCFD5D40-2894-ED48-8CBE-8DC83D6B7085}"/>
              </a:ext>
            </a:extLst>
          </p:cNvPr>
          <p:cNvCxnSpPr>
            <a:cxnSpLocks/>
          </p:cNvCxnSpPr>
          <p:nvPr/>
        </p:nvCxnSpPr>
        <p:spPr>
          <a:xfrm flipV="1">
            <a:off x="5865670" y="2650319"/>
            <a:ext cx="450850" cy="34161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2AA38DDF-A440-A144-9F70-361E7510881A}"/>
              </a:ext>
            </a:extLst>
          </p:cNvPr>
          <p:cNvCxnSpPr>
            <a:cxnSpLocks/>
          </p:cNvCxnSpPr>
          <p:nvPr/>
        </p:nvCxnSpPr>
        <p:spPr>
          <a:xfrm flipV="1">
            <a:off x="5384800" y="3671942"/>
            <a:ext cx="927100" cy="388937"/>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a:extLst>
              <a:ext uri="{FF2B5EF4-FFF2-40B4-BE49-F238E27FC236}">
                <a16:creationId xmlns:a16="http://schemas.microsoft.com/office/drawing/2014/main" id="{7787F642-7D3E-154B-B8FB-CF6E8AD320E2}"/>
              </a:ext>
            </a:extLst>
          </p:cNvPr>
          <p:cNvCxnSpPr>
            <a:cxnSpLocks/>
          </p:cNvCxnSpPr>
          <p:nvPr/>
        </p:nvCxnSpPr>
        <p:spPr>
          <a:xfrm flipV="1">
            <a:off x="5384800" y="4858907"/>
            <a:ext cx="927100" cy="50696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32A6E10E-E135-BD45-A403-39005B7A948F}"/>
              </a:ext>
            </a:extLst>
          </p:cNvPr>
          <p:cNvSpPr txBox="1"/>
          <p:nvPr/>
        </p:nvSpPr>
        <p:spPr>
          <a:xfrm>
            <a:off x="2132424" y="6355960"/>
            <a:ext cx="2382896" cy="276999"/>
          </a:xfrm>
          <a:prstGeom prst="rect">
            <a:avLst/>
          </a:prstGeom>
          <a:noFill/>
        </p:spPr>
        <p:txBody>
          <a:bodyPr wrap="none" rtlCol="0">
            <a:spAutoFit/>
          </a:bodyPr>
          <a:lstStyle/>
          <a:p>
            <a:pPr>
              <a:defRPr/>
            </a:pPr>
            <a:r>
              <a:rPr lang="en-US" sz="1200" dirty="0">
                <a:solidFill>
                  <a:srgbClr val="4769B2"/>
                </a:solidFill>
                <a:latin typeface="Tw Cen MT" panose="020B0602020104020603"/>
              </a:rPr>
              <a:t>Rev 4-21-20 Midwest PBIS Network</a:t>
            </a:r>
          </a:p>
        </p:txBody>
      </p:sp>
      <p:sp>
        <p:nvSpPr>
          <p:cNvPr id="23" name="Rectangle 1">
            <a:extLst>
              <a:ext uri="{FF2B5EF4-FFF2-40B4-BE49-F238E27FC236}">
                <a16:creationId xmlns:a16="http://schemas.microsoft.com/office/drawing/2014/main" id="{C2B690A5-FACE-F048-9A18-4057A388CCD1}"/>
              </a:ext>
            </a:extLst>
          </p:cNvPr>
          <p:cNvSpPr txBox="1">
            <a:spLocks noChangeArrowheads="1"/>
          </p:cNvSpPr>
          <p:nvPr/>
        </p:nvSpPr>
        <p:spPr>
          <a:xfrm>
            <a:off x="2132424" y="187472"/>
            <a:ext cx="7927152" cy="866775"/>
          </a:xfrm>
          <a:prstGeom prst="rect">
            <a:avLst/>
          </a:prstGeom>
          <a:solidFill>
            <a:schemeClr val="accent6">
              <a:lumMod val="20000"/>
              <a:lumOff val="80000"/>
            </a:scheme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defTabSz="914175">
              <a:lnSpc>
                <a:spcPct val="95000"/>
              </a:lnSpc>
              <a:defRPr/>
            </a:pPr>
            <a:r>
              <a:rPr lang="en-US" altLang="en-US" sz="2200" dirty="0">
                <a:solidFill>
                  <a:srgbClr val="4769B2"/>
                </a:solidFill>
                <a:latin typeface="Tw Cen MT" panose="020B0602020104020603"/>
              </a:rPr>
              <a:t>Components of a Layered Class/School-Wide Acknowledgement System (</a:t>
            </a:r>
            <a:r>
              <a:rPr lang="en-US" altLang="en-US" sz="2200" b="1" dirty="0">
                <a:solidFill>
                  <a:srgbClr val="4769B2"/>
                </a:solidFill>
                <a:latin typeface="Tw Cen MT" panose="020B0602020104020603"/>
              </a:rPr>
              <a:t>Praise</a:t>
            </a:r>
            <a:r>
              <a:rPr lang="en-US" altLang="en-US" sz="2200" dirty="0">
                <a:solidFill>
                  <a:srgbClr val="4769B2"/>
                </a:solidFill>
                <a:latin typeface="Tw Cen MT" panose="020B0602020104020603"/>
              </a:rPr>
              <a:t>, </a:t>
            </a:r>
            <a:r>
              <a:rPr lang="en-US" altLang="en-US" sz="2200" b="1" dirty="0">
                <a:solidFill>
                  <a:srgbClr val="4769B2"/>
                </a:solidFill>
                <a:latin typeface="Tw Cen MT" panose="020B0602020104020603"/>
              </a:rPr>
              <a:t>Reinforcers</a:t>
            </a:r>
            <a:r>
              <a:rPr lang="en-US" altLang="en-US" sz="2200" dirty="0">
                <a:solidFill>
                  <a:srgbClr val="4769B2"/>
                </a:solidFill>
                <a:latin typeface="Tw Cen MT" panose="020B0602020104020603"/>
              </a:rPr>
              <a:t>, and </a:t>
            </a:r>
            <a:r>
              <a:rPr lang="en-US" altLang="en-US" sz="2200" b="1" dirty="0">
                <a:solidFill>
                  <a:srgbClr val="4769B2"/>
                </a:solidFill>
                <a:latin typeface="Tw Cen MT" panose="020B0602020104020603"/>
              </a:rPr>
              <a:t>Group Contingencies)</a:t>
            </a:r>
            <a:endParaRPr lang="en-US" altLang="en-US" sz="2200" dirty="0">
              <a:solidFill>
                <a:srgbClr val="4769B2"/>
              </a:solidFill>
              <a:latin typeface="Tw Cen MT" panose="020B0602020104020603"/>
            </a:endParaRPr>
          </a:p>
        </p:txBody>
      </p:sp>
      <p:sp>
        <p:nvSpPr>
          <p:cNvPr id="24" name="Text Placeholder 2">
            <a:extLst>
              <a:ext uri="{FF2B5EF4-FFF2-40B4-BE49-F238E27FC236}">
                <a16:creationId xmlns:a16="http://schemas.microsoft.com/office/drawing/2014/main" id="{0021ECC7-F6BE-7045-B93F-D764F229794D}"/>
              </a:ext>
            </a:extLst>
          </p:cNvPr>
          <p:cNvSpPr txBox="1">
            <a:spLocks/>
          </p:cNvSpPr>
          <p:nvPr/>
        </p:nvSpPr>
        <p:spPr>
          <a:xfrm>
            <a:off x="1920029" y="1843370"/>
            <a:ext cx="3868738" cy="388937"/>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SzPct val="100000"/>
              <a:buFontTx/>
              <a:buBlip>
                <a:blip r:embed="rId3"/>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lumMod val="75000"/>
                  </a:schemeClr>
                </a:solidFill>
                <a:latin typeface="+mn-lt"/>
                <a:ea typeface="+mn-ea"/>
                <a:cs typeface="+mn-cs"/>
              </a:defRPr>
            </a:lvl2pPr>
            <a:lvl3pPr marL="922338" indent="-228600" algn="l" defTabSz="914400" rtl="0" eaLnBrk="1" latinLnBrk="0" hangingPunct="1">
              <a:lnSpc>
                <a:spcPct val="90000"/>
              </a:lnSpc>
              <a:spcBef>
                <a:spcPts val="500"/>
              </a:spcBef>
              <a:buClr>
                <a:schemeClr val="tx1"/>
              </a:buClr>
              <a:buFont typeface="System Font Regular"/>
              <a:buChar char="-"/>
              <a:tabLst/>
              <a:defRPr sz="2000" kern="1200">
                <a:solidFill>
                  <a:schemeClr val="tx1"/>
                </a:solidFill>
                <a:latin typeface="+mn-lt"/>
                <a:ea typeface="+mn-ea"/>
                <a:cs typeface="+mn-cs"/>
              </a:defRPr>
            </a:lvl3pPr>
            <a:lvl4pPr marL="1327150"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tx1">
                    <a:lumMod val="60000"/>
                    <a:lumOff val="40000"/>
                  </a:schemeClr>
                </a:solidFill>
                <a:latin typeface="+mn-lt"/>
                <a:ea typeface="+mn-ea"/>
                <a:cs typeface="+mn-cs"/>
              </a:defRPr>
            </a:lvl4pPr>
            <a:lvl5pPr marL="1665287"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200" b="1" dirty="0">
                <a:solidFill>
                  <a:srgbClr val="ED7D31"/>
                </a:solidFill>
                <a:latin typeface="Tw Cen MT" panose="020B0602020104020603"/>
              </a:rPr>
              <a:t>Components</a:t>
            </a:r>
          </a:p>
        </p:txBody>
      </p:sp>
      <p:sp>
        <p:nvSpPr>
          <p:cNvPr id="25" name="Rectangle 2">
            <a:extLst>
              <a:ext uri="{FF2B5EF4-FFF2-40B4-BE49-F238E27FC236}">
                <a16:creationId xmlns:a16="http://schemas.microsoft.com/office/drawing/2014/main" id="{EB17B858-C0DB-8B41-89BD-BFFE3313B594}"/>
              </a:ext>
            </a:extLst>
          </p:cNvPr>
          <p:cNvSpPr txBox="1">
            <a:spLocks noChangeArrowheads="1"/>
          </p:cNvSpPr>
          <p:nvPr/>
        </p:nvSpPr>
        <p:spPr>
          <a:xfrm>
            <a:off x="2021256" y="2107188"/>
            <a:ext cx="3678154" cy="4144962"/>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000"/>
              </a:spcBef>
              <a:buSzPct val="100000"/>
              <a:buFontTx/>
              <a:buBlip>
                <a:blip r:embed="rId3"/>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lumMod val="75000"/>
                  </a:schemeClr>
                </a:solidFill>
                <a:latin typeface="+mn-lt"/>
                <a:ea typeface="+mn-ea"/>
                <a:cs typeface="+mn-cs"/>
              </a:defRPr>
            </a:lvl2pPr>
            <a:lvl3pPr marL="922338" indent="-228600" algn="l" defTabSz="914400" rtl="0" eaLnBrk="1" latinLnBrk="0" hangingPunct="1">
              <a:lnSpc>
                <a:spcPct val="90000"/>
              </a:lnSpc>
              <a:spcBef>
                <a:spcPts val="500"/>
              </a:spcBef>
              <a:buClr>
                <a:schemeClr val="tx1"/>
              </a:buClr>
              <a:buFont typeface="System Font Regular"/>
              <a:buChar char="-"/>
              <a:tabLst/>
              <a:defRPr sz="2000" kern="1200">
                <a:solidFill>
                  <a:schemeClr val="tx1"/>
                </a:solidFill>
                <a:latin typeface="+mn-lt"/>
                <a:ea typeface="+mn-ea"/>
                <a:cs typeface="+mn-cs"/>
              </a:defRPr>
            </a:lvl3pPr>
            <a:lvl4pPr marL="1327150"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tx1">
                    <a:lumMod val="60000"/>
                    <a:lumOff val="40000"/>
                  </a:schemeClr>
                </a:solidFill>
                <a:latin typeface="+mn-lt"/>
                <a:ea typeface="+mn-ea"/>
                <a:cs typeface="+mn-cs"/>
              </a:defRPr>
            </a:lvl4pPr>
            <a:lvl5pPr marL="1665287"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 lvl="1" indent="0" defTabSz="912972">
              <a:lnSpc>
                <a:spcPct val="85000"/>
              </a:lnSpc>
              <a:spcBef>
                <a:spcPct val="0"/>
              </a:spcBef>
              <a:buClr>
                <a:srgbClr val="4769B2"/>
              </a:buClr>
              <a:buNone/>
              <a:defRPr/>
            </a:pPr>
            <a:endParaRPr lang="en-US" sz="1700" u="sng" dirty="0">
              <a:solidFill>
                <a:srgbClr val="233557"/>
              </a:solidFill>
              <a:latin typeface="Tw Cen MT" charset="0"/>
            </a:endParaRPr>
          </a:p>
          <a:p>
            <a:pPr marL="293688" indent="-285750" defTabSz="912972">
              <a:lnSpc>
                <a:spcPct val="85000"/>
              </a:lnSpc>
              <a:spcBef>
                <a:spcPct val="0"/>
              </a:spcBef>
              <a:spcAft>
                <a:spcPts val="600"/>
              </a:spcAft>
              <a:defRPr/>
            </a:pPr>
            <a:r>
              <a:rPr lang="en-US" sz="1700" u="sng" dirty="0">
                <a:solidFill>
                  <a:srgbClr val="233557"/>
                </a:solidFill>
                <a:latin typeface="Tw Cen MT" charset="0"/>
              </a:rPr>
              <a:t>High frequency/Predictable Praise</a:t>
            </a:r>
            <a:br>
              <a:rPr lang="en-US" sz="1700" dirty="0">
                <a:solidFill>
                  <a:srgbClr val="233557"/>
                </a:solidFill>
                <a:latin typeface="Tw Cen MT" charset="0"/>
              </a:rPr>
            </a:br>
            <a:r>
              <a:rPr lang="en-US" sz="1700" dirty="0">
                <a:solidFill>
                  <a:srgbClr val="233557"/>
                </a:solidFill>
                <a:latin typeface="Tw Cen MT" charset="0"/>
              </a:rPr>
              <a:t>Delivered at a high rate for a short period. 5:1 Ratio to correction.  </a:t>
            </a:r>
          </a:p>
          <a:p>
            <a:pPr marL="293688" indent="-285750" defTabSz="912972">
              <a:lnSpc>
                <a:spcPct val="85000"/>
              </a:lnSpc>
              <a:spcBef>
                <a:spcPct val="0"/>
              </a:spcBef>
              <a:defRPr/>
            </a:pPr>
            <a:r>
              <a:rPr lang="en-US" sz="1700" u="sng" dirty="0">
                <a:solidFill>
                  <a:srgbClr val="233557"/>
                </a:solidFill>
                <a:latin typeface="Tw Cen MT" charset="0"/>
              </a:rPr>
              <a:t>Intermittent and/or</a:t>
            </a:r>
            <a:r>
              <a:rPr lang="en-US" sz="1700" dirty="0">
                <a:solidFill>
                  <a:srgbClr val="233557"/>
                </a:solidFill>
                <a:latin typeface="Tw Cen MT" charset="0"/>
              </a:rPr>
              <a:t> </a:t>
            </a:r>
            <a:r>
              <a:rPr lang="en-US" sz="1700" u="sng" dirty="0">
                <a:solidFill>
                  <a:srgbClr val="233557"/>
                </a:solidFill>
                <a:latin typeface="Tw Cen MT" charset="0"/>
              </a:rPr>
              <a:t>Unexpected Praise</a:t>
            </a:r>
            <a:br>
              <a:rPr lang="en-US" sz="1700" u="sng" dirty="0">
                <a:solidFill>
                  <a:srgbClr val="233557"/>
                </a:solidFill>
                <a:latin typeface="Tw Cen MT" charset="0"/>
              </a:rPr>
            </a:br>
            <a:r>
              <a:rPr lang="en-US" sz="1700" dirty="0">
                <a:solidFill>
                  <a:srgbClr val="233557"/>
                </a:solidFill>
                <a:latin typeface="Tw Cen MT" charset="0"/>
              </a:rPr>
              <a:t>Bring </a:t>
            </a:r>
            <a:r>
              <a:rPr lang="ja-JP" altLang="en-US" sz="1700">
                <a:solidFill>
                  <a:srgbClr val="233557"/>
                </a:solidFill>
                <a:latin typeface="Tw Cen MT" charset="0"/>
                <a:ea typeface="HGPｺﾞｼｯｸE" panose="020B0900000000000000" pitchFamily="34" charset="-128"/>
              </a:rPr>
              <a:t>“</a:t>
            </a:r>
            <a:r>
              <a:rPr lang="en-US" sz="1700" dirty="0">
                <a:solidFill>
                  <a:srgbClr val="233557"/>
                </a:solidFill>
                <a:latin typeface="Tw Cen MT" charset="0"/>
              </a:rPr>
              <a:t>surprise</a:t>
            </a:r>
            <a:r>
              <a:rPr lang="ja-JP" altLang="en-US" sz="1700">
                <a:solidFill>
                  <a:srgbClr val="233557"/>
                </a:solidFill>
                <a:latin typeface="Tw Cen MT" charset="0"/>
                <a:ea typeface="HGPｺﾞｼｯｸE" panose="020B0900000000000000" pitchFamily="34" charset="-128"/>
              </a:rPr>
              <a:t>”</a:t>
            </a:r>
            <a:r>
              <a:rPr lang="en-US" sz="1700" dirty="0">
                <a:solidFill>
                  <a:srgbClr val="233557"/>
                </a:solidFill>
                <a:latin typeface="Tw Cen MT" charset="0"/>
              </a:rPr>
              <a:t> attention to certain behaviors or at scheduled intervals</a:t>
            </a:r>
          </a:p>
          <a:p>
            <a:pPr marL="293688" lvl="1" indent="-285750" defTabSz="912972">
              <a:lnSpc>
                <a:spcPct val="85000"/>
              </a:lnSpc>
              <a:spcBef>
                <a:spcPct val="0"/>
              </a:spcBef>
              <a:buClr>
                <a:srgbClr val="000000"/>
              </a:buClr>
              <a:buNone/>
              <a:defRPr/>
            </a:pPr>
            <a:endParaRPr lang="en-US" sz="1700" dirty="0">
              <a:solidFill>
                <a:srgbClr val="233557"/>
              </a:solidFill>
              <a:latin typeface="Tw Cen MT" charset="0"/>
            </a:endParaRPr>
          </a:p>
          <a:p>
            <a:pPr marL="293688" indent="-285750" defTabSz="912972">
              <a:lnSpc>
                <a:spcPct val="85000"/>
              </a:lnSpc>
              <a:spcBef>
                <a:spcPct val="0"/>
              </a:spcBef>
              <a:defRPr/>
            </a:pPr>
            <a:r>
              <a:rPr lang="en-US" sz="1700" u="sng" dirty="0">
                <a:solidFill>
                  <a:srgbClr val="233557"/>
                </a:solidFill>
                <a:latin typeface="Tw Cen MT" charset="0"/>
              </a:rPr>
              <a:t>Short-term Celebrations</a:t>
            </a:r>
            <a:endParaRPr lang="en-US" sz="1700" dirty="0">
              <a:solidFill>
                <a:srgbClr val="233557"/>
              </a:solidFill>
              <a:latin typeface="Tw Cen MT" charset="0"/>
            </a:endParaRPr>
          </a:p>
          <a:p>
            <a:pPr marL="458788" lvl="1" indent="-165100" defTabSz="912972">
              <a:lnSpc>
                <a:spcPct val="85000"/>
              </a:lnSpc>
              <a:spcBef>
                <a:spcPct val="0"/>
              </a:spcBef>
              <a:buClr>
                <a:srgbClr val="4769B2"/>
              </a:buClr>
              <a:buSzPct val="80000"/>
              <a:buFont typeface="Wingdings" charset="0"/>
              <a:buChar char="§"/>
              <a:defRPr/>
            </a:pPr>
            <a:r>
              <a:rPr lang="en-US" sz="1700" dirty="0">
                <a:solidFill>
                  <a:srgbClr val="233557"/>
                </a:solidFill>
                <a:latin typeface="Tw Cen MT" charset="0"/>
              </a:rPr>
              <a:t>E.g. Weekly or bi-weekly whole class or whole school rewards</a:t>
            </a:r>
          </a:p>
          <a:p>
            <a:pPr marL="458788" lvl="1" indent="-165100" defTabSz="912972">
              <a:lnSpc>
                <a:spcPct val="85000"/>
              </a:lnSpc>
              <a:spcBef>
                <a:spcPct val="0"/>
              </a:spcBef>
              <a:buClr>
                <a:srgbClr val="4769B2"/>
              </a:buClr>
              <a:buSzPct val="80000"/>
              <a:buFont typeface="Wingdings" charset="0"/>
              <a:buChar char="§"/>
              <a:defRPr/>
            </a:pPr>
            <a:r>
              <a:rPr lang="en-US" sz="1700" dirty="0">
                <a:solidFill>
                  <a:srgbClr val="233557"/>
                </a:solidFill>
                <a:latin typeface="Tw Cen MT" charset="0"/>
              </a:rPr>
              <a:t>DJ Friday’s, Game choice, free time in class, Lunchroom Music, etc.</a:t>
            </a:r>
          </a:p>
          <a:p>
            <a:pPr marL="477044" lvl="1" indent="-307182" defTabSz="912972">
              <a:lnSpc>
                <a:spcPct val="85000"/>
              </a:lnSpc>
              <a:spcBef>
                <a:spcPct val="0"/>
              </a:spcBef>
              <a:buClr>
                <a:srgbClr val="4769B2"/>
              </a:buClr>
              <a:buSzPct val="80000"/>
              <a:buFont typeface="Wingdings" charset="0"/>
              <a:buChar char="§"/>
              <a:defRPr/>
            </a:pPr>
            <a:endParaRPr lang="en-US" sz="1700" dirty="0">
              <a:solidFill>
                <a:srgbClr val="233557"/>
              </a:solidFill>
              <a:latin typeface="Tw Cen MT" charset="0"/>
            </a:endParaRPr>
          </a:p>
          <a:p>
            <a:pPr marL="293688" indent="-293688" defTabSz="912972">
              <a:lnSpc>
                <a:spcPct val="85000"/>
              </a:lnSpc>
              <a:spcBef>
                <a:spcPct val="0"/>
              </a:spcBef>
              <a:defRPr/>
            </a:pPr>
            <a:r>
              <a:rPr lang="en-US" sz="1700" u="sng" dirty="0">
                <a:solidFill>
                  <a:srgbClr val="233557"/>
                </a:solidFill>
                <a:latin typeface="Tw Cen MT" charset="0"/>
              </a:rPr>
              <a:t>Mid-term Celebrations</a:t>
            </a:r>
            <a:endParaRPr lang="en-US" sz="1700" dirty="0">
              <a:solidFill>
                <a:srgbClr val="233557"/>
              </a:solidFill>
              <a:latin typeface="Tw Cen MT" charset="0"/>
            </a:endParaRPr>
          </a:p>
          <a:p>
            <a:pPr marL="476250" lvl="1" indent="-182563" defTabSz="912972">
              <a:lnSpc>
                <a:spcPct val="85000"/>
              </a:lnSpc>
              <a:spcBef>
                <a:spcPct val="0"/>
              </a:spcBef>
              <a:buClr>
                <a:srgbClr val="4769B2"/>
              </a:buClr>
              <a:buSzPct val="80000"/>
              <a:buFont typeface="Wingdings" charset="0"/>
              <a:buChar char="§"/>
              <a:defRPr/>
            </a:pPr>
            <a:r>
              <a:rPr lang="en-US" sz="1700" dirty="0">
                <a:solidFill>
                  <a:srgbClr val="233557"/>
                </a:solidFill>
                <a:latin typeface="Tw Cen MT" charset="0"/>
              </a:rPr>
              <a:t>E.g. monthly activities</a:t>
            </a:r>
          </a:p>
          <a:p>
            <a:pPr marL="476250" lvl="1" indent="-182563" defTabSz="912972">
              <a:lnSpc>
                <a:spcPct val="85000"/>
              </a:lnSpc>
              <a:spcBef>
                <a:spcPct val="0"/>
              </a:spcBef>
              <a:buClr>
                <a:srgbClr val="4769B2"/>
              </a:buClr>
              <a:buSzPct val="80000"/>
              <a:buFont typeface="Wingdings" charset="0"/>
              <a:buChar char="§"/>
              <a:defRPr/>
            </a:pPr>
            <a:r>
              <a:rPr lang="en-US" sz="1700" dirty="0">
                <a:solidFill>
                  <a:srgbClr val="233557"/>
                </a:solidFill>
                <a:latin typeface="Tw Cen MT" charset="0"/>
              </a:rPr>
              <a:t>Assemblies, yoga in the yard before school, fancy lunch day, field trips</a:t>
            </a:r>
          </a:p>
        </p:txBody>
      </p:sp>
      <p:sp>
        <p:nvSpPr>
          <p:cNvPr id="26" name="Text Placeholder 4">
            <a:extLst>
              <a:ext uri="{FF2B5EF4-FFF2-40B4-BE49-F238E27FC236}">
                <a16:creationId xmlns:a16="http://schemas.microsoft.com/office/drawing/2014/main" id="{8D53CD2D-F31A-FD4B-978F-18A0F961BAD2}"/>
              </a:ext>
            </a:extLst>
          </p:cNvPr>
          <p:cNvSpPr txBox="1">
            <a:spLocks/>
          </p:cNvSpPr>
          <p:nvPr/>
        </p:nvSpPr>
        <p:spPr>
          <a:xfrm>
            <a:off x="6172117" y="1911926"/>
            <a:ext cx="3887787" cy="390525"/>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SzPct val="100000"/>
              <a:buFontTx/>
              <a:buBlip>
                <a:blip r:embed="rId3"/>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lumMod val="75000"/>
                  </a:schemeClr>
                </a:solidFill>
                <a:latin typeface="+mn-lt"/>
                <a:ea typeface="+mn-ea"/>
                <a:cs typeface="+mn-cs"/>
              </a:defRPr>
            </a:lvl2pPr>
            <a:lvl3pPr marL="922338" indent="-228600" algn="l" defTabSz="914400" rtl="0" eaLnBrk="1" latinLnBrk="0" hangingPunct="1">
              <a:lnSpc>
                <a:spcPct val="90000"/>
              </a:lnSpc>
              <a:spcBef>
                <a:spcPts val="500"/>
              </a:spcBef>
              <a:buClr>
                <a:schemeClr val="tx1"/>
              </a:buClr>
              <a:buFont typeface="System Font Regular"/>
              <a:buChar char="-"/>
              <a:tabLst/>
              <a:defRPr sz="2000" kern="1200">
                <a:solidFill>
                  <a:schemeClr val="tx1"/>
                </a:solidFill>
                <a:latin typeface="+mn-lt"/>
                <a:ea typeface="+mn-ea"/>
                <a:cs typeface="+mn-cs"/>
              </a:defRPr>
            </a:lvl3pPr>
            <a:lvl4pPr marL="1327150"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tx1">
                    <a:lumMod val="60000"/>
                    <a:lumOff val="40000"/>
                  </a:schemeClr>
                </a:solidFill>
                <a:latin typeface="+mn-lt"/>
                <a:ea typeface="+mn-ea"/>
                <a:cs typeface="+mn-cs"/>
              </a:defRPr>
            </a:lvl4pPr>
            <a:lvl5pPr marL="1665287"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200" b="1" dirty="0">
                <a:solidFill>
                  <a:srgbClr val="ED7D31"/>
                </a:solidFill>
                <a:latin typeface="Tw Cen MT" panose="020B0602020104020603"/>
              </a:rPr>
              <a:t>Example of a Layered Plan</a:t>
            </a:r>
          </a:p>
        </p:txBody>
      </p:sp>
      <p:sp>
        <p:nvSpPr>
          <p:cNvPr id="27" name="Content Placeholder 5">
            <a:extLst>
              <a:ext uri="{FF2B5EF4-FFF2-40B4-BE49-F238E27FC236}">
                <a16:creationId xmlns:a16="http://schemas.microsoft.com/office/drawing/2014/main" id="{38FFBA02-B70E-974F-A811-FDFB5C2040D0}"/>
              </a:ext>
            </a:extLst>
          </p:cNvPr>
          <p:cNvSpPr txBox="1">
            <a:spLocks/>
          </p:cNvSpPr>
          <p:nvPr/>
        </p:nvSpPr>
        <p:spPr>
          <a:xfrm>
            <a:off x="6261100" y="2371470"/>
            <a:ext cx="3581400" cy="414496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SzPct val="100000"/>
              <a:buFontTx/>
              <a:buBlip>
                <a:blip r:embed="rId3"/>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lumMod val="75000"/>
                  </a:schemeClr>
                </a:solidFill>
                <a:latin typeface="+mn-lt"/>
                <a:ea typeface="+mn-ea"/>
                <a:cs typeface="+mn-cs"/>
              </a:defRPr>
            </a:lvl2pPr>
            <a:lvl3pPr marL="922338" indent="-228600" algn="l" defTabSz="914400" rtl="0" eaLnBrk="1" latinLnBrk="0" hangingPunct="1">
              <a:lnSpc>
                <a:spcPct val="90000"/>
              </a:lnSpc>
              <a:spcBef>
                <a:spcPts val="500"/>
              </a:spcBef>
              <a:buClr>
                <a:schemeClr val="tx1"/>
              </a:buClr>
              <a:buFont typeface="System Font Regular"/>
              <a:buChar char="-"/>
              <a:tabLst/>
              <a:defRPr sz="2000" kern="1200">
                <a:solidFill>
                  <a:schemeClr val="tx1"/>
                </a:solidFill>
                <a:latin typeface="+mn-lt"/>
                <a:ea typeface="+mn-ea"/>
                <a:cs typeface="+mn-cs"/>
              </a:defRPr>
            </a:lvl3pPr>
            <a:lvl4pPr marL="1327150"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tx1">
                    <a:lumMod val="60000"/>
                    <a:lumOff val="40000"/>
                  </a:schemeClr>
                </a:solidFill>
                <a:latin typeface="+mn-lt"/>
                <a:ea typeface="+mn-ea"/>
                <a:cs typeface="+mn-cs"/>
              </a:defRPr>
            </a:lvl4pPr>
            <a:lvl5pPr marL="1665287"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indent="-349250">
              <a:spcBef>
                <a:spcPts val="0"/>
              </a:spcBef>
              <a:spcAft>
                <a:spcPts val="1200"/>
              </a:spcAft>
              <a:buFont typeface="+mj-lt"/>
              <a:buAutoNum type="romanUcPeriod"/>
              <a:defRPr/>
            </a:pPr>
            <a:r>
              <a:rPr lang="en-US" sz="1700" b="1" dirty="0">
                <a:solidFill>
                  <a:srgbClr val="233557"/>
                </a:solidFill>
                <a:latin typeface="Tw Cen MT" panose="020B0602020104020603"/>
              </a:rPr>
              <a:t>Individuals: </a:t>
            </a:r>
            <a:r>
              <a:rPr lang="en-US" sz="1700" dirty="0">
                <a:solidFill>
                  <a:srgbClr val="233557"/>
                </a:solidFill>
                <a:latin typeface="Tw Cen MT" panose="020B0602020104020603"/>
              </a:rPr>
              <a:t>Tiger tokens (prompt adults) to use </a:t>
            </a:r>
            <a:r>
              <a:rPr lang="en-US" sz="1700" dirty="0">
                <a:solidFill>
                  <a:srgbClr val="ED7D31"/>
                </a:solidFill>
                <a:latin typeface="Tw Cen MT" panose="020B0602020104020603"/>
              </a:rPr>
              <a:t>behavior specific praise </a:t>
            </a:r>
            <a:r>
              <a:rPr lang="en-US" sz="1700" dirty="0">
                <a:solidFill>
                  <a:srgbClr val="233557"/>
                </a:solidFill>
                <a:latin typeface="Tw Cen MT" panose="020B0602020104020603"/>
              </a:rPr>
              <a:t>with students. (e.g. </a:t>
            </a:r>
            <a:r>
              <a:rPr lang="en-US" sz="1700" dirty="0" err="1">
                <a:solidFill>
                  <a:srgbClr val="233557"/>
                </a:solidFill>
                <a:latin typeface="Tw Cen MT" panose="020B0602020104020603"/>
              </a:rPr>
              <a:t>Approx</a:t>
            </a:r>
            <a:r>
              <a:rPr lang="en-US" sz="1700" dirty="0">
                <a:solidFill>
                  <a:srgbClr val="233557"/>
                </a:solidFill>
                <a:latin typeface="Tw Cen MT" panose="020B0602020104020603"/>
              </a:rPr>
              <a:t> 10 per day)</a:t>
            </a:r>
          </a:p>
          <a:p>
            <a:pPr marL="349250" indent="-349250">
              <a:spcBef>
                <a:spcPts val="0"/>
              </a:spcBef>
              <a:spcAft>
                <a:spcPts val="1200"/>
              </a:spcAft>
              <a:buFont typeface="+mj-lt"/>
              <a:buAutoNum type="romanUcPeriod"/>
              <a:defRPr/>
            </a:pPr>
            <a:r>
              <a:rPr lang="en-US" sz="1700" b="1" dirty="0">
                <a:solidFill>
                  <a:srgbClr val="233557"/>
                </a:solidFill>
                <a:latin typeface="Tw Cen MT" panose="020B0602020104020603"/>
              </a:rPr>
              <a:t>Classroom Group Contingencies</a:t>
            </a:r>
            <a:r>
              <a:rPr lang="en-US" sz="1700" dirty="0">
                <a:solidFill>
                  <a:srgbClr val="233557"/>
                </a:solidFill>
                <a:latin typeface="Tw Cen MT" panose="020B0602020104020603"/>
              </a:rPr>
              <a:t>: Classes collect tiger tokens. Every 25 earned = whole-class social reinforcer (approx. 1-2 per week)</a:t>
            </a:r>
          </a:p>
          <a:p>
            <a:pPr marL="349250" indent="-349250">
              <a:buFont typeface="+mj-lt"/>
              <a:buAutoNum type="romanUcPeriod"/>
              <a:defRPr/>
            </a:pPr>
            <a:r>
              <a:rPr lang="en-US" sz="1700" b="1" dirty="0">
                <a:solidFill>
                  <a:srgbClr val="233557"/>
                </a:solidFill>
                <a:latin typeface="Tw Cen MT" panose="020B0602020104020603"/>
              </a:rPr>
              <a:t>Grade Level </a:t>
            </a:r>
            <a:r>
              <a:rPr lang="en-US" sz="1700" dirty="0">
                <a:solidFill>
                  <a:srgbClr val="233557"/>
                </a:solidFill>
                <a:latin typeface="Tw Cen MT" panose="020B0602020104020603"/>
              </a:rPr>
              <a:t>or</a:t>
            </a:r>
            <a:r>
              <a:rPr lang="en-US" sz="1700" b="1" dirty="0">
                <a:solidFill>
                  <a:srgbClr val="233557"/>
                </a:solidFill>
                <a:latin typeface="Tw Cen MT" panose="020B0602020104020603"/>
              </a:rPr>
              <a:t> School-wide Group Contingencies: </a:t>
            </a:r>
            <a:r>
              <a:rPr lang="en-US" sz="1700" dirty="0">
                <a:solidFill>
                  <a:srgbClr val="233557"/>
                </a:solidFill>
                <a:latin typeface="Tw Cen MT" panose="020B0602020104020603"/>
              </a:rPr>
              <a:t>School tracks </a:t>
            </a:r>
            <a:r>
              <a:rPr lang="en-US" sz="1700" dirty="0"/>
              <a:t>each whole-class reward earned</a:t>
            </a:r>
            <a:r>
              <a:rPr lang="en-US" sz="1700" dirty="0">
                <a:solidFill>
                  <a:srgbClr val="233557"/>
                </a:solidFill>
                <a:latin typeface="Tw Cen MT" panose="020B0602020104020603"/>
              </a:rPr>
              <a:t>, and every 20 = school-wide social reinforcer (approx. 1-2 per month)</a:t>
            </a:r>
          </a:p>
          <a:p>
            <a:pPr marL="514350" indent="-514350">
              <a:buFont typeface="+mj-lt"/>
              <a:buAutoNum type="romanUcPeriod"/>
              <a:defRPr/>
            </a:pPr>
            <a:endParaRPr lang="en-US" sz="1700" dirty="0">
              <a:solidFill>
                <a:srgbClr val="233557"/>
              </a:solidFill>
              <a:latin typeface="Tw Cen MT" panose="020B0602020104020603"/>
            </a:endParaRPr>
          </a:p>
        </p:txBody>
      </p:sp>
      <p:sp>
        <p:nvSpPr>
          <p:cNvPr id="13" name="Right Brace 12">
            <a:extLst>
              <a:ext uri="{FF2B5EF4-FFF2-40B4-BE49-F238E27FC236}">
                <a16:creationId xmlns:a16="http://schemas.microsoft.com/office/drawing/2014/main" id="{13D72332-A72F-7D45-A99B-15A1C1DDB23F}"/>
              </a:ext>
            </a:extLst>
          </p:cNvPr>
          <p:cNvSpPr/>
          <p:nvPr/>
        </p:nvSpPr>
        <p:spPr>
          <a:xfrm>
            <a:off x="5562311" y="2371469"/>
            <a:ext cx="228749" cy="1300472"/>
          </a:xfrm>
          <a:prstGeom prst="rightBrace">
            <a:avLst>
              <a:gd name="adj1" fmla="val 35624"/>
              <a:gd name="adj2" fmla="val 50000"/>
            </a:avLst>
          </a:prstGeom>
          <a:ln w="38100"/>
        </p:spPr>
        <p:style>
          <a:lnRef idx="3">
            <a:schemeClr val="accent6"/>
          </a:lnRef>
          <a:fillRef idx="0">
            <a:schemeClr val="accent6"/>
          </a:fillRef>
          <a:effectRef idx="2">
            <a:schemeClr val="accent6"/>
          </a:effectRef>
          <a:fontRef idx="minor">
            <a:schemeClr val="tx1"/>
          </a:fontRef>
        </p:style>
        <p:txBody>
          <a:bodyPr rtlCol="0" anchor="ctr"/>
          <a:lstStyle/>
          <a:p>
            <a:pPr algn="ctr">
              <a:defRPr/>
            </a:pPr>
            <a:endParaRPr lang="en-US">
              <a:solidFill>
                <a:srgbClr val="4769B2"/>
              </a:solidFill>
              <a:latin typeface="Tw Cen MT" panose="020B0602020104020603"/>
            </a:endParaRPr>
          </a:p>
        </p:txBody>
      </p:sp>
    </p:spTree>
    <p:extLst>
      <p:ext uri="{BB962C8B-B14F-4D97-AF65-F5344CB8AC3E}">
        <p14:creationId xmlns:p14="http://schemas.microsoft.com/office/powerpoint/2010/main" val="9155276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FA522C-F3DF-2B45-9521-1298C19E04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20844613">
            <a:off x="7909837" y="50015"/>
            <a:ext cx="2791590" cy="2788674"/>
          </a:xfrm>
          <a:prstGeom prst="rect">
            <a:avLst/>
          </a:prstGeom>
          <a:ln>
            <a:solidFill>
              <a:schemeClr val="tx1"/>
            </a:solidFill>
          </a:ln>
        </p:spPr>
      </p:pic>
      <p:sp>
        <p:nvSpPr>
          <p:cNvPr id="43010" name="Title 1"/>
          <p:cNvSpPr>
            <a:spLocks noGrp="1"/>
          </p:cNvSpPr>
          <p:nvPr>
            <p:ph type="title"/>
          </p:nvPr>
        </p:nvSpPr>
        <p:spPr>
          <a:xfrm>
            <a:off x="2533718" y="270522"/>
            <a:ext cx="5667449" cy="730829"/>
          </a:xfrm>
        </p:spPr>
        <p:txBody>
          <a:bodyPr rtlCol="0">
            <a:normAutofit/>
          </a:bodyPr>
          <a:lstStyle/>
          <a:p>
            <a:pPr>
              <a:defRPr/>
            </a:pPr>
            <a:r>
              <a:rPr lang="en-US" sz="3200" dirty="0"/>
              <a:t>How to Acknowledge</a:t>
            </a:r>
          </a:p>
        </p:txBody>
      </p:sp>
      <p:sp>
        <p:nvSpPr>
          <p:cNvPr id="3" name="Content Placeholder 2"/>
          <p:cNvSpPr>
            <a:spLocks noGrp="1"/>
          </p:cNvSpPr>
          <p:nvPr>
            <p:ph idx="1"/>
          </p:nvPr>
        </p:nvSpPr>
        <p:spPr>
          <a:xfrm>
            <a:off x="2169459" y="1237129"/>
            <a:ext cx="7954727" cy="5440296"/>
          </a:xfrm>
        </p:spPr>
        <p:txBody>
          <a:bodyPr rtlCol="0">
            <a:noAutofit/>
          </a:bodyPr>
          <a:lstStyle/>
          <a:p>
            <a:pPr marL="0" indent="0">
              <a:spcBef>
                <a:spcPts val="0"/>
              </a:spcBef>
              <a:spcAft>
                <a:spcPts val="600"/>
              </a:spcAft>
              <a:buNone/>
              <a:defRPr/>
            </a:pPr>
            <a:r>
              <a:rPr lang="en-US" sz="2000" b="1" dirty="0"/>
              <a:t>Provide Specific Praise for Behavior:</a:t>
            </a:r>
          </a:p>
          <a:p>
            <a:pPr marL="0" indent="0">
              <a:spcBef>
                <a:spcPts val="0"/>
              </a:spcBef>
              <a:spcAft>
                <a:spcPts val="300"/>
              </a:spcAft>
              <a:buNone/>
              <a:defRPr/>
            </a:pPr>
            <a:r>
              <a:rPr lang="en-US" sz="1600" dirty="0"/>
              <a:t>	Step 1: Identify the student or group</a:t>
            </a:r>
          </a:p>
          <a:p>
            <a:pPr marL="0" indent="0">
              <a:spcBef>
                <a:spcPts val="0"/>
              </a:spcBef>
              <a:spcAft>
                <a:spcPts val="300"/>
              </a:spcAft>
              <a:buNone/>
              <a:defRPr/>
            </a:pPr>
            <a:r>
              <a:rPr lang="en-US" sz="1600" dirty="0"/>
              <a:t>	Step 2: Include a term of praise</a:t>
            </a:r>
          </a:p>
          <a:p>
            <a:pPr marL="1092200" indent="-1092200">
              <a:spcBef>
                <a:spcPts val="0"/>
              </a:spcBef>
              <a:spcAft>
                <a:spcPts val="300"/>
              </a:spcAft>
              <a:buNone/>
              <a:tabLst>
                <a:tab pos="452438" algn="l"/>
              </a:tabLst>
              <a:defRPr/>
            </a:pPr>
            <a:r>
              <a:rPr lang="en-US" sz="1600" dirty="0"/>
              <a:t>	Step 3: Describe/Acknowledge specific behavior/rule being </a:t>
            </a:r>
            <a:br>
              <a:rPr lang="en-US" sz="1600" dirty="0"/>
            </a:br>
            <a:r>
              <a:rPr lang="en-US" sz="1600" dirty="0"/>
              <a:t>recognized</a:t>
            </a:r>
          </a:p>
          <a:p>
            <a:pPr marL="0" indent="0">
              <a:spcBef>
                <a:spcPts val="0"/>
              </a:spcBef>
              <a:spcAft>
                <a:spcPts val="300"/>
              </a:spcAft>
              <a:buNone/>
              <a:defRPr/>
            </a:pPr>
            <a:r>
              <a:rPr lang="en-US" sz="1600" dirty="0"/>
              <a:t>	Step 4: (best practice): Link to school-wide expectation </a:t>
            </a:r>
          </a:p>
          <a:p>
            <a:pPr marL="0" indent="0">
              <a:spcBef>
                <a:spcPts val="0"/>
              </a:spcBef>
              <a:spcAft>
                <a:spcPts val="300"/>
              </a:spcAft>
              <a:buNone/>
              <a:defRPr/>
            </a:pPr>
            <a:r>
              <a:rPr lang="en-US" sz="1600" dirty="0"/>
              <a:t>	Step 5: (optional): Provide tangible reinforcement, DPR points, etc.</a:t>
            </a:r>
          </a:p>
          <a:p>
            <a:pPr marL="0" indent="0">
              <a:spcBef>
                <a:spcPts val="0"/>
              </a:spcBef>
              <a:spcAft>
                <a:spcPts val="600"/>
              </a:spcAft>
              <a:buNone/>
              <a:defRPr/>
            </a:pPr>
            <a:endParaRPr lang="en-US" sz="1600" dirty="0"/>
          </a:p>
          <a:p>
            <a:pPr marL="0" indent="0">
              <a:spcBef>
                <a:spcPts val="0"/>
              </a:spcBef>
              <a:spcAft>
                <a:spcPts val="600"/>
              </a:spcAft>
              <a:buNone/>
              <a:defRPr/>
            </a:pPr>
            <a:endParaRPr lang="en-US" sz="1600" dirty="0"/>
          </a:p>
          <a:p>
            <a:pPr marL="0" indent="0">
              <a:spcBef>
                <a:spcPts val="0"/>
              </a:spcBef>
              <a:spcAft>
                <a:spcPts val="600"/>
              </a:spcAft>
              <a:buNone/>
              <a:defRPr/>
            </a:pPr>
            <a:endParaRPr lang="en-US" sz="1600" dirty="0"/>
          </a:p>
          <a:p>
            <a:pPr marL="0" indent="0">
              <a:spcBef>
                <a:spcPts val="0"/>
              </a:spcBef>
              <a:spcAft>
                <a:spcPts val="600"/>
              </a:spcAft>
              <a:buNone/>
              <a:defRPr/>
            </a:pPr>
            <a:r>
              <a:rPr lang="en-US" sz="2000" b="1" dirty="0"/>
              <a:t>Non-examples:</a:t>
            </a:r>
          </a:p>
          <a:p>
            <a:pPr marL="808038" indent="-338138">
              <a:spcBef>
                <a:spcPts val="0"/>
              </a:spcBef>
              <a:spcAft>
                <a:spcPts val="300"/>
              </a:spcAft>
              <a:buFont typeface="Arial"/>
              <a:buChar char="•"/>
              <a:defRPr/>
            </a:pPr>
            <a:r>
              <a:rPr lang="en-US" sz="1600" dirty="0"/>
              <a:t>“Brian is sitting in his seat.”</a:t>
            </a:r>
          </a:p>
          <a:p>
            <a:pPr marL="808038" indent="-338138">
              <a:spcBef>
                <a:spcPts val="0"/>
              </a:spcBef>
              <a:spcAft>
                <a:spcPts val="300"/>
              </a:spcAft>
              <a:buFont typeface="Arial"/>
              <a:buChar char="•"/>
              <a:defRPr/>
            </a:pPr>
            <a:r>
              <a:rPr lang="en-US" sz="1600" dirty="0"/>
              <a:t>Saying “good job” without connecting to school-rule.</a:t>
            </a:r>
          </a:p>
          <a:p>
            <a:pPr marL="808038" indent="-338138">
              <a:spcBef>
                <a:spcPts val="0"/>
              </a:spcBef>
              <a:spcAft>
                <a:spcPts val="300"/>
              </a:spcAft>
              <a:buFont typeface="Arial"/>
              <a:buChar char="•"/>
              <a:defRPr/>
            </a:pPr>
            <a:r>
              <a:rPr lang="en-US" sz="1600" dirty="0"/>
              <a:t>Giving ticket without saying anything</a:t>
            </a:r>
          </a:p>
          <a:p>
            <a:pPr marL="808038" indent="-338138">
              <a:spcBef>
                <a:spcPts val="0"/>
              </a:spcBef>
              <a:spcAft>
                <a:spcPts val="300"/>
              </a:spcAft>
              <a:buFont typeface="Arial"/>
              <a:buChar char="•"/>
              <a:defRPr/>
            </a:pPr>
            <a:r>
              <a:rPr lang="en-US" sz="1600" dirty="0"/>
              <a:t>Only giving a ticket for “above and beyond” behavior</a:t>
            </a:r>
          </a:p>
          <a:p>
            <a:pPr marL="6350">
              <a:spcBef>
                <a:spcPts val="0"/>
              </a:spcBef>
              <a:spcAft>
                <a:spcPts val="300"/>
              </a:spcAft>
              <a:defRPr/>
            </a:pPr>
            <a:endParaRPr lang="en-US" sz="1400" i="1" dirty="0"/>
          </a:p>
          <a:p>
            <a:pPr marL="6350">
              <a:spcBef>
                <a:spcPts val="0"/>
              </a:spcBef>
              <a:spcAft>
                <a:spcPts val="300"/>
              </a:spcAft>
              <a:defRPr/>
            </a:pPr>
            <a:endParaRPr lang="en-US" sz="1400" i="1" dirty="0"/>
          </a:p>
          <a:p>
            <a:pPr marL="6350">
              <a:spcBef>
                <a:spcPts val="0"/>
              </a:spcBef>
              <a:spcAft>
                <a:spcPts val="300"/>
              </a:spcAft>
              <a:defRPr/>
            </a:pPr>
            <a:r>
              <a:rPr lang="en-US" sz="1400" i="1" dirty="0"/>
              <a:t>MS Before and After Video Example: </a:t>
            </a:r>
            <a:r>
              <a:rPr lang="en-US" sz="1400" i="1" dirty="0">
                <a:solidFill>
                  <a:srgbClr val="1D2A53"/>
                </a:solidFill>
                <a:hlinkClick r:id="rId4"/>
              </a:rPr>
              <a:t>https://drive.google.com/file/d/0B1-B5Pl4nuDwbWUxMlpnM2pEc2M/view</a:t>
            </a:r>
            <a:r>
              <a:rPr lang="en-US" sz="1400" i="1" dirty="0">
                <a:solidFill>
                  <a:srgbClr val="1D2A53"/>
                </a:solidFill>
              </a:rPr>
              <a:t> </a:t>
            </a:r>
            <a:endParaRPr lang="en-US" sz="1400" i="1" dirty="0"/>
          </a:p>
        </p:txBody>
      </p:sp>
      <p:sp>
        <p:nvSpPr>
          <p:cNvPr id="2" name="Oval Callout 1"/>
          <p:cNvSpPr/>
          <p:nvPr/>
        </p:nvSpPr>
        <p:spPr>
          <a:xfrm>
            <a:off x="8025331" y="2906448"/>
            <a:ext cx="2946458" cy="1957545"/>
          </a:xfrm>
          <a:prstGeom prst="wedgeEllipseCallout">
            <a:avLst>
              <a:gd name="adj1" fmla="val -13635"/>
              <a:gd name="adj2" fmla="val -65083"/>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700" dirty="0">
                <a:solidFill>
                  <a:schemeClr val="accent4">
                    <a:lumMod val="75000"/>
                  </a:schemeClr>
                </a:solidFill>
                <a:latin typeface="Tw Cen MT"/>
                <a:ea typeface="Comic Sans MS"/>
                <a:cs typeface="Tw Cen MT"/>
                <a:sym typeface="Comic Sans MS"/>
              </a:rPr>
              <a:t>”Diane, Awesome! You are demonstrating </a:t>
            </a:r>
            <a:r>
              <a:rPr lang="en-US" sz="1700" u="sng" dirty="0">
                <a:solidFill>
                  <a:schemeClr val="accent4">
                    <a:lumMod val="75000"/>
                  </a:schemeClr>
                </a:solidFill>
                <a:latin typeface="Tw Cen MT"/>
                <a:ea typeface="Comic Sans MS"/>
                <a:cs typeface="Tw Cen MT"/>
                <a:sym typeface="Comic Sans MS"/>
              </a:rPr>
              <a:t>Listening to the speaker</a:t>
            </a:r>
            <a:r>
              <a:rPr lang="en-US" sz="1700" dirty="0">
                <a:solidFill>
                  <a:schemeClr val="accent4">
                    <a:lumMod val="75000"/>
                  </a:schemeClr>
                </a:solidFill>
                <a:latin typeface="Tw Cen MT"/>
                <a:ea typeface="Comic Sans MS"/>
                <a:cs typeface="Tw Cen MT"/>
                <a:sym typeface="Comic Sans MS"/>
              </a:rPr>
              <a:t>, that's being ‘respectful!’”</a:t>
            </a:r>
          </a:p>
        </p:txBody>
      </p:sp>
      <p:sp>
        <p:nvSpPr>
          <p:cNvPr id="11" name="Oval Callout 10"/>
          <p:cNvSpPr/>
          <p:nvPr/>
        </p:nvSpPr>
        <p:spPr>
          <a:xfrm>
            <a:off x="8173837" y="4593884"/>
            <a:ext cx="2904565" cy="2375247"/>
          </a:xfrm>
          <a:prstGeom prst="wedgeEllipseCallout">
            <a:avLst>
              <a:gd name="adj1" fmla="val -37504"/>
              <a:gd name="adj2" fmla="val -52716"/>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700" dirty="0">
                <a:solidFill>
                  <a:srgbClr val="1D2A53"/>
                </a:solidFill>
                <a:latin typeface="Tw Cen MT"/>
                <a:ea typeface="Comic Sans MS"/>
                <a:cs typeface="Tw Cen MT"/>
                <a:sym typeface="Comic Sans MS"/>
              </a:rPr>
              <a:t>“This whole table group </a:t>
            </a:r>
            <a:r>
              <a:rPr lang="en-US" sz="1700" u="sng" dirty="0">
                <a:solidFill>
                  <a:srgbClr val="1D2A53"/>
                </a:solidFill>
                <a:latin typeface="Tw Cen MT"/>
                <a:ea typeface="Comic Sans MS"/>
                <a:cs typeface="Tw Cen MT"/>
                <a:sym typeface="Comic Sans MS"/>
              </a:rPr>
              <a:t>cleaned up their lab area </a:t>
            </a:r>
            <a:r>
              <a:rPr lang="en-US" sz="1700" dirty="0">
                <a:solidFill>
                  <a:srgbClr val="1D2A53"/>
                </a:solidFill>
                <a:latin typeface="Tw Cen MT"/>
                <a:ea typeface="Comic Sans MS"/>
                <a:cs typeface="Tw Cen MT"/>
                <a:sym typeface="Comic Sans MS"/>
              </a:rPr>
              <a:t>when the period bell rang. Well done! Way to show ‘responsibility.’”</a:t>
            </a:r>
          </a:p>
        </p:txBody>
      </p:sp>
      <p:sp>
        <p:nvSpPr>
          <p:cNvPr id="4" name="TextBox 3">
            <a:extLst>
              <a:ext uri="{FF2B5EF4-FFF2-40B4-BE49-F238E27FC236}">
                <a16:creationId xmlns:a16="http://schemas.microsoft.com/office/drawing/2014/main" id="{B65B39DD-F1AE-7049-8F95-23B0D2F27C08}"/>
              </a:ext>
            </a:extLst>
          </p:cNvPr>
          <p:cNvSpPr txBox="1"/>
          <p:nvPr/>
        </p:nvSpPr>
        <p:spPr>
          <a:xfrm>
            <a:off x="4228924" y="862851"/>
            <a:ext cx="2277035" cy="276999"/>
          </a:xfrm>
          <a:prstGeom prst="rect">
            <a:avLst/>
          </a:prstGeom>
          <a:noFill/>
        </p:spPr>
        <p:txBody>
          <a:bodyPr wrap="square" rtlCol="0">
            <a:spAutoFit/>
          </a:bodyPr>
          <a:lstStyle/>
          <a:p>
            <a:pPr algn="ctr"/>
            <a:r>
              <a:rPr lang="en-US" sz="1200" i="1" dirty="0">
                <a:solidFill>
                  <a:schemeClr val="accent6"/>
                </a:solidFill>
              </a:rPr>
              <a:t>30 seconds or less!</a:t>
            </a:r>
          </a:p>
        </p:txBody>
      </p:sp>
      <p:graphicFrame>
        <p:nvGraphicFramePr>
          <p:cNvPr id="5" name="Table 4">
            <a:extLst>
              <a:ext uri="{FF2B5EF4-FFF2-40B4-BE49-F238E27FC236}">
                <a16:creationId xmlns:a16="http://schemas.microsoft.com/office/drawing/2014/main" id="{7CA7A81F-11C6-2B48-9B3B-C3647876D375}"/>
              </a:ext>
            </a:extLst>
          </p:cNvPr>
          <p:cNvGraphicFramePr>
            <a:graphicFrameLocks noGrp="1"/>
          </p:cNvGraphicFramePr>
          <p:nvPr/>
        </p:nvGraphicFramePr>
        <p:xfrm>
          <a:off x="6021217" y="7185477"/>
          <a:ext cx="2626553" cy="2967823"/>
        </p:xfrm>
        <a:graphic>
          <a:graphicData uri="http://schemas.openxmlformats.org/drawingml/2006/table">
            <a:tbl>
              <a:tblPr firstRow="1" bandRow="1">
                <a:tableStyleId>{5940675A-B579-460E-94D1-54222C63F5DA}</a:tableStyleId>
              </a:tblPr>
              <a:tblGrid>
                <a:gridCol w="1046232">
                  <a:extLst>
                    <a:ext uri="{9D8B030D-6E8A-4147-A177-3AD203B41FA5}">
                      <a16:colId xmlns:a16="http://schemas.microsoft.com/office/drawing/2014/main" val="3486099507"/>
                    </a:ext>
                  </a:extLst>
                </a:gridCol>
                <a:gridCol w="1580321">
                  <a:extLst>
                    <a:ext uri="{9D8B030D-6E8A-4147-A177-3AD203B41FA5}">
                      <a16:colId xmlns:a16="http://schemas.microsoft.com/office/drawing/2014/main" val="869401747"/>
                    </a:ext>
                  </a:extLst>
                </a:gridCol>
              </a:tblGrid>
              <a:tr h="16570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2"/>
                          </a:solidFill>
                          <a:effectLst/>
                          <a:latin typeface="Tw Cen MT"/>
                          <a:cs typeface="Tw Cen MT"/>
                        </a:rPr>
                        <a:t>The Wilson Way</a:t>
                      </a:r>
                      <a:endParaRPr kumimoji="0" lang="en-US" sz="1400" b="1"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rgbClr val="C4CDEA"/>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2"/>
                          </a:solidFill>
                          <a:effectLst/>
                          <a:latin typeface="Tw Cen MT"/>
                          <a:ea typeface="Arial" pitchFamily="-111" charset="0"/>
                          <a:cs typeface="Tw Cen MT"/>
                        </a:rPr>
                        <a:t>Classroom Rules</a:t>
                      </a:r>
                    </a:p>
                  </a:txBody>
                  <a:tcPr marL="91028" marR="91028" anchor="ctr" horzOverflow="overflow">
                    <a:solidFill>
                      <a:srgbClr val="C4CDEA"/>
                    </a:solidFill>
                  </a:tcPr>
                </a:tc>
                <a:extLst>
                  <a:ext uri="{0D108BD9-81ED-4DB2-BD59-A6C34878D82A}">
                    <a16:rowId xmlns:a16="http://schemas.microsoft.com/office/drawing/2014/main" val="1796905271"/>
                  </a:ext>
                </a:extLst>
              </a:tr>
              <a:tr h="318321">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44394484"/>
                  </a:ext>
                </a:extLst>
              </a:tr>
              <a:tr h="9428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Responsible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chemeClr val="tx2">
                        <a:lumMod val="20000"/>
                        <a:lumOff val="80000"/>
                      </a:schemeClr>
                    </a:solidFill>
                  </a:tcPr>
                </a:tc>
                <a:tc>
                  <a:txBody>
                    <a:bodyPr/>
                    <a:lstStyle/>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Stay on task</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Clean up area</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Apologize for mistakes</a:t>
                      </a:r>
                    </a:p>
                  </a:txBody>
                  <a:tcPr marL="91028" marR="91028" anchor="ctr" horzOverflow="overflow">
                    <a:solidFill>
                      <a:srgbClr val="FFFFFF"/>
                    </a:solidFill>
                  </a:tcPr>
                </a:tc>
                <a:extLst>
                  <a:ext uri="{0D108BD9-81ED-4DB2-BD59-A6C34878D82A}">
                    <a16:rowId xmlns:a16="http://schemas.microsoft.com/office/drawing/2014/main" val="1344318342"/>
                  </a:ext>
                </a:extLst>
              </a:tr>
              <a:tr h="773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Respectful</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chemeClr val="tx2">
                        <a:lumMod val="20000"/>
                        <a:lumOff val="80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Raise hand</a:t>
                      </a:r>
                    </a:p>
                    <a:p>
                      <a:pPr marL="173038" indent="-173038">
                        <a:buFont typeface="Arial"/>
                        <a:buChar char="•"/>
                      </a:pPr>
                      <a:r>
                        <a:rPr lang="en-US" sz="1400" b="0" i="0" dirty="0">
                          <a:ln>
                            <a:noFill/>
                          </a:ln>
                          <a:solidFill>
                            <a:schemeClr val="tx2"/>
                          </a:solidFill>
                          <a:latin typeface="Tw Cen MT"/>
                          <a:cs typeface="Tw Cen MT"/>
                        </a:rPr>
                        <a:t>Listen to speaker</a:t>
                      </a:r>
                    </a:p>
                    <a:p>
                      <a:pPr marL="173038" indent="-173038">
                        <a:buFont typeface="Arial"/>
                        <a:buChar char="•"/>
                      </a:pPr>
                      <a:r>
                        <a:rPr lang="en-US" sz="1400" b="0" i="0" dirty="0">
                          <a:ln>
                            <a:noFill/>
                          </a:ln>
                          <a:solidFill>
                            <a:schemeClr val="tx2"/>
                          </a:solidFill>
                          <a:latin typeface="Tw Cen MT"/>
                          <a:cs typeface="Tw Cen MT"/>
                        </a:rPr>
                        <a:t>Follow directions</a:t>
                      </a:r>
                    </a:p>
                  </a:txBody>
                  <a:tcPr marL="91028" marR="91028" anchor="ctr" horzOverflow="overflow">
                    <a:solidFill>
                      <a:srgbClr val="FFFFFF"/>
                    </a:solidFill>
                  </a:tcPr>
                </a:tc>
                <a:extLst>
                  <a:ext uri="{0D108BD9-81ED-4DB2-BD59-A6C34878D82A}">
                    <a16:rowId xmlns:a16="http://schemas.microsoft.com/office/drawing/2014/main" val="2104694552"/>
                  </a:ext>
                </a:extLst>
              </a:tr>
              <a:tr h="7130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Safe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chemeClr val="tx2">
                        <a:lumMod val="20000"/>
                        <a:lumOff val="80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Walk quietly</a:t>
                      </a:r>
                    </a:p>
                    <a:p>
                      <a:pPr marL="173038" indent="-173038">
                        <a:buFont typeface="Arial"/>
                        <a:buChar char="•"/>
                      </a:pPr>
                      <a:r>
                        <a:rPr lang="en-US" sz="1400" b="0" i="0" dirty="0">
                          <a:ln>
                            <a:noFill/>
                          </a:ln>
                          <a:solidFill>
                            <a:schemeClr val="tx2"/>
                          </a:solidFill>
                          <a:latin typeface="Tw Cen MT"/>
                          <a:cs typeface="Tw Cen MT"/>
                        </a:rPr>
                        <a:t>Keep hands and feet to self</a:t>
                      </a:r>
                    </a:p>
                  </a:txBody>
                  <a:tcPr marL="91028" marR="91028" anchor="ctr" horzOverflow="overflow">
                    <a:solidFill>
                      <a:srgbClr val="FFFFFF"/>
                    </a:solidFill>
                  </a:tcPr>
                </a:tc>
                <a:extLst>
                  <a:ext uri="{0D108BD9-81ED-4DB2-BD59-A6C34878D82A}">
                    <a16:rowId xmlns:a16="http://schemas.microsoft.com/office/drawing/2014/main" val="2775038566"/>
                  </a:ext>
                </a:extLst>
              </a:tr>
            </a:tbl>
          </a:graphicData>
        </a:graphic>
      </p:graphicFrame>
    </p:spTree>
    <p:extLst>
      <p:ext uri="{BB962C8B-B14F-4D97-AF65-F5344CB8AC3E}">
        <p14:creationId xmlns:p14="http://schemas.microsoft.com/office/powerpoint/2010/main" val="31498457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Point Star 2">
            <a:extLst>
              <a:ext uri="{FF2B5EF4-FFF2-40B4-BE49-F238E27FC236}">
                <a16:creationId xmlns:a16="http://schemas.microsoft.com/office/drawing/2014/main" id="{9B2FB72E-6A2A-E644-A7DD-8E60F0904622}"/>
              </a:ext>
            </a:extLst>
          </p:cNvPr>
          <p:cNvSpPr/>
          <p:nvPr/>
        </p:nvSpPr>
        <p:spPr>
          <a:xfrm>
            <a:off x="4507801" y="3149219"/>
            <a:ext cx="4089990" cy="3241963"/>
          </a:xfrm>
          <a:prstGeom prst="star7">
            <a:avLst>
              <a:gd name="adj" fmla="val 29621"/>
              <a:gd name="hf" fmla="val 102572"/>
              <a:gd name="vf" fmla="val 105210"/>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11113" algn="ctr"/>
            <a:endParaRPr lang="en-US" b="1" dirty="0">
              <a:solidFill>
                <a:schemeClr val="tx2"/>
              </a:solidFill>
            </a:endParaRPr>
          </a:p>
          <a:p>
            <a:pPr marL="11113" algn="ctr"/>
            <a:r>
              <a:rPr lang="en-US" b="1" dirty="0">
                <a:solidFill>
                  <a:schemeClr val="tx2"/>
                </a:solidFill>
              </a:rPr>
              <a:t>Remember</a:t>
            </a:r>
            <a:r>
              <a:rPr lang="en-US" dirty="0">
                <a:solidFill>
                  <a:schemeClr val="tx2"/>
                </a:solidFill>
              </a:rPr>
              <a:t>: Digital tokens, given without specific praise, do not teach or shape behavior</a:t>
            </a:r>
          </a:p>
        </p:txBody>
      </p:sp>
      <p:sp>
        <p:nvSpPr>
          <p:cNvPr id="2" name="Title 1"/>
          <p:cNvSpPr>
            <a:spLocks noGrp="1"/>
          </p:cNvSpPr>
          <p:nvPr>
            <p:ph type="title"/>
          </p:nvPr>
        </p:nvSpPr>
        <p:spPr>
          <a:xfrm>
            <a:off x="2565992" y="253129"/>
            <a:ext cx="4774347" cy="667795"/>
          </a:xfrm>
        </p:spPr>
        <p:txBody>
          <a:bodyPr>
            <a:noAutofit/>
          </a:bodyPr>
          <a:lstStyle/>
          <a:p>
            <a:pPr algn="l"/>
            <a:r>
              <a:rPr lang="en-US" sz="2800" dirty="0"/>
              <a:t>Physical and Digital Versions</a:t>
            </a:r>
          </a:p>
        </p:txBody>
      </p:sp>
      <p:pic>
        <p:nvPicPr>
          <p:cNvPr id="6" name="Picture 5">
            <a:extLst>
              <a:ext uri="{FF2B5EF4-FFF2-40B4-BE49-F238E27FC236}">
                <a16:creationId xmlns:a16="http://schemas.microsoft.com/office/drawing/2014/main" id="{C5B37ED9-5CAA-4B48-AE00-865CEAE483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63026" y="141766"/>
            <a:ext cx="2069804" cy="671623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9429FC-0900-F043-8E3B-2295742943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48386">
            <a:off x="1994161" y="2716982"/>
            <a:ext cx="2033660" cy="361501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7743EB4-F6AA-E34D-B5E3-83855D1DB820}"/>
              </a:ext>
            </a:extLst>
          </p:cNvPr>
          <p:cNvSpPr txBox="1"/>
          <p:nvPr/>
        </p:nvSpPr>
        <p:spPr>
          <a:xfrm>
            <a:off x="1814925" y="1184343"/>
            <a:ext cx="2020186" cy="1200329"/>
          </a:xfrm>
          <a:prstGeom prst="rect">
            <a:avLst/>
          </a:prstGeom>
          <a:noFill/>
        </p:spPr>
        <p:txBody>
          <a:bodyPr wrap="square" rtlCol="0">
            <a:spAutoFit/>
          </a:bodyPr>
          <a:lstStyle/>
          <a:p>
            <a:r>
              <a:rPr lang="en-US" dirty="0">
                <a:latin typeface="Calisto MT" panose="02040603050505030304" pitchFamily="18" charset="77"/>
              </a:rPr>
              <a:t>Tangible Reward, delivered with Behavior Specific Praise</a:t>
            </a:r>
          </a:p>
        </p:txBody>
      </p:sp>
      <p:sp>
        <p:nvSpPr>
          <p:cNvPr id="9" name="TextBox 8">
            <a:extLst>
              <a:ext uri="{FF2B5EF4-FFF2-40B4-BE49-F238E27FC236}">
                <a16:creationId xmlns:a16="http://schemas.microsoft.com/office/drawing/2014/main" id="{6A4D7684-45E0-584B-B573-612A99515023}"/>
              </a:ext>
            </a:extLst>
          </p:cNvPr>
          <p:cNvSpPr txBox="1"/>
          <p:nvPr/>
        </p:nvSpPr>
        <p:spPr>
          <a:xfrm>
            <a:off x="4958124" y="1199437"/>
            <a:ext cx="3104903" cy="2308324"/>
          </a:xfrm>
          <a:prstGeom prst="rect">
            <a:avLst/>
          </a:prstGeom>
          <a:noFill/>
        </p:spPr>
        <p:txBody>
          <a:bodyPr wrap="square" rtlCol="0">
            <a:spAutoFit/>
          </a:bodyPr>
          <a:lstStyle/>
          <a:p>
            <a:r>
              <a:rPr lang="en-US" b="1" dirty="0">
                <a:latin typeface="Calisto MT" panose="02040603050505030304" pitchFamily="18" charset="77"/>
              </a:rPr>
              <a:t>Teacher digital entry form of tangibles given:</a:t>
            </a:r>
            <a:br>
              <a:rPr lang="en-US" b="1" dirty="0">
                <a:latin typeface="Calisto MT" panose="02040603050505030304" pitchFamily="18" charset="77"/>
              </a:rPr>
            </a:br>
            <a:r>
              <a:rPr lang="en-US" dirty="0">
                <a:latin typeface="Calisto MT" panose="02040603050505030304" pitchFamily="18" charset="77"/>
              </a:rPr>
              <a:t> </a:t>
            </a:r>
          </a:p>
          <a:p>
            <a:pPr marL="342900" indent="-342900">
              <a:buFont typeface="+mj-lt"/>
              <a:buAutoNum type="arabicPeriod"/>
            </a:pPr>
            <a:r>
              <a:rPr lang="en-US" dirty="0">
                <a:latin typeface="Calisto MT" panose="02040603050505030304" pitchFamily="18" charset="77"/>
              </a:rPr>
              <a:t>Efficient reward drawings,</a:t>
            </a:r>
          </a:p>
          <a:p>
            <a:pPr marL="342900" indent="-342900">
              <a:buFont typeface="+mj-lt"/>
              <a:buAutoNum type="arabicPeriod"/>
            </a:pPr>
            <a:r>
              <a:rPr lang="en-US" dirty="0">
                <a:latin typeface="Calisto MT" panose="02040603050505030304" pitchFamily="18" charset="77"/>
              </a:rPr>
              <a:t>Fidelity progress monitoring,</a:t>
            </a:r>
          </a:p>
          <a:p>
            <a:pPr marL="342900" indent="-342900">
              <a:buFont typeface="+mj-lt"/>
              <a:buAutoNum type="arabicPeriod"/>
            </a:pPr>
            <a:r>
              <a:rPr lang="en-US" dirty="0">
                <a:latin typeface="Calisto MT" panose="02040603050505030304" pitchFamily="18" charset="77"/>
              </a:rPr>
              <a:t>Tier 1 Data-based decision making.</a:t>
            </a:r>
          </a:p>
        </p:txBody>
      </p:sp>
      <p:cxnSp>
        <p:nvCxnSpPr>
          <p:cNvPr id="11" name="Straight Arrow Connector 10">
            <a:extLst>
              <a:ext uri="{FF2B5EF4-FFF2-40B4-BE49-F238E27FC236}">
                <a16:creationId xmlns:a16="http://schemas.microsoft.com/office/drawing/2014/main" id="{C9E8881C-F697-2946-AE94-B0F0496C8A31}"/>
              </a:ext>
            </a:extLst>
          </p:cNvPr>
          <p:cNvCxnSpPr>
            <a:cxnSpLocks/>
          </p:cNvCxnSpPr>
          <p:nvPr/>
        </p:nvCxnSpPr>
        <p:spPr>
          <a:xfrm>
            <a:off x="2565990" y="2223751"/>
            <a:ext cx="259028" cy="42433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5C6D3C33-B01B-5E43-9101-446D29941B08}"/>
              </a:ext>
            </a:extLst>
          </p:cNvPr>
          <p:cNvCxnSpPr>
            <a:cxnSpLocks/>
          </p:cNvCxnSpPr>
          <p:nvPr/>
        </p:nvCxnSpPr>
        <p:spPr>
          <a:xfrm flipV="1">
            <a:off x="7506586" y="559983"/>
            <a:ext cx="758456" cy="63945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EA28FE42-3A2C-3C4E-B396-81069DFF6578}"/>
              </a:ext>
            </a:extLst>
          </p:cNvPr>
          <p:cNvSpPr txBox="1"/>
          <p:nvPr/>
        </p:nvSpPr>
        <p:spPr>
          <a:xfrm>
            <a:off x="3813250" y="6283643"/>
            <a:ext cx="2016859" cy="646331"/>
          </a:xfrm>
          <a:prstGeom prst="rect">
            <a:avLst/>
          </a:prstGeom>
          <a:noFill/>
        </p:spPr>
        <p:txBody>
          <a:bodyPr wrap="square" rtlCol="0">
            <a:spAutoFit/>
          </a:bodyPr>
          <a:lstStyle/>
          <a:p>
            <a:r>
              <a:rPr lang="en-US" sz="1200" i="1" dirty="0">
                <a:solidFill>
                  <a:schemeClr val="accent6"/>
                </a:solidFill>
              </a:rPr>
              <a:t>Shared courtesy of: </a:t>
            </a:r>
            <a:r>
              <a:rPr lang="en-US" sz="1200" b="1" i="1" dirty="0">
                <a:solidFill>
                  <a:schemeClr val="accent6"/>
                </a:solidFill>
              </a:rPr>
              <a:t>Perry High School </a:t>
            </a:r>
            <a:r>
              <a:rPr lang="en-US" sz="1200" i="1" dirty="0">
                <a:solidFill>
                  <a:schemeClr val="accent6"/>
                </a:solidFill>
              </a:rPr>
              <a:t>Pittsburgh, PA</a:t>
            </a:r>
          </a:p>
        </p:txBody>
      </p:sp>
      <p:pic>
        <p:nvPicPr>
          <p:cNvPr id="10" name="Picture 9" descr="Logo_Icon_FINAL.png">
            <a:extLst>
              <a:ext uri="{FF2B5EF4-FFF2-40B4-BE49-F238E27FC236}">
                <a16:creationId xmlns:a16="http://schemas.microsoft.com/office/drawing/2014/main" id="{11FB820E-5085-604C-BD9D-98C7E328B1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19124" y="183529"/>
            <a:ext cx="737394" cy="737394"/>
          </a:xfrm>
          <a:prstGeom prst="rect">
            <a:avLst/>
          </a:prstGeom>
        </p:spPr>
      </p:pic>
    </p:spTree>
    <p:extLst>
      <p:ext uri="{BB962C8B-B14F-4D97-AF65-F5344CB8AC3E}">
        <p14:creationId xmlns:p14="http://schemas.microsoft.com/office/powerpoint/2010/main" val="97656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1985C0-95B5-304B-A637-EB99DB6489CB}"/>
              </a:ext>
            </a:extLst>
          </p:cNvPr>
          <p:cNvSpPr>
            <a:spLocks noChangeArrowheads="1"/>
          </p:cNvSpPr>
          <p:nvPr/>
        </p:nvSpPr>
        <p:spPr bwMode="auto">
          <a:xfrm>
            <a:off x="3225580" y="1644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Image may contain: text that says '4. Acknowledge Appropriate Behavior Alternativest Token Economies Written public Recognition Positive Referrals Positive Phone call home Surprise Events Group contingencies All One Everyone follows earns reward All assignmentsar posted to the virtual classroom Everyone first minutes session jokes responsible. telling expectation, Everyone Individual earns point whole group Students points towards virtual dance party using their signals ask questions during instruction. Their Own student earns points criteria theyearn reward every completed assignments students their own choose'">
            <a:extLst>
              <a:ext uri="{FF2B5EF4-FFF2-40B4-BE49-F238E27FC236}">
                <a16:creationId xmlns:a16="http://schemas.microsoft.com/office/drawing/2014/main" id="{06C1BF0B-CAA5-B746-B103-CFAD3A36C94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28700" y="1278453"/>
            <a:ext cx="8334601" cy="47015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EF9E4B-B8B0-BA41-8424-1A1F5A8D7355}"/>
              </a:ext>
            </a:extLst>
          </p:cNvPr>
          <p:cNvSpPr/>
          <p:nvPr/>
        </p:nvSpPr>
        <p:spPr>
          <a:xfrm>
            <a:off x="2961466" y="5817752"/>
            <a:ext cx="6559827"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https://www.facebook.com/nevadasctp/posts/3336617069895978</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Title 1">
            <a:extLst>
              <a:ext uri="{FF2B5EF4-FFF2-40B4-BE49-F238E27FC236}">
                <a16:creationId xmlns:a16="http://schemas.microsoft.com/office/drawing/2014/main" id="{E08F6B70-19C0-484D-ABDA-C24A545CB03D}"/>
              </a:ext>
            </a:extLst>
          </p:cNvPr>
          <p:cNvSpPr>
            <a:spLocks noGrp="1"/>
          </p:cNvSpPr>
          <p:nvPr>
            <p:ph type="title"/>
          </p:nvPr>
        </p:nvSpPr>
        <p:spPr>
          <a:xfrm>
            <a:off x="4587240" y="228601"/>
            <a:ext cx="5559626" cy="1037572"/>
          </a:xfrm>
        </p:spPr>
        <p:txBody>
          <a:bodyPr>
            <a:normAutofit fontScale="90000"/>
          </a:bodyPr>
          <a:lstStyle/>
          <a:p>
            <a:r>
              <a:rPr lang="en-US" dirty="0"/>
              <a:t>Group Contingency Examples</a:t>
            </a:r>
          </a:p>
        </p:txBody>
      </p:sp>
      <p:pic>
        <p:nvPicPr>
          <p:cNvPr id="6" name="Picture 5">
            <a:extLst>
              <a:ext uri="{FF2B5EF4-FFF2-40B4-BE49-F238E27FC236}">
                <a16:creationId xmlns:a16="http://schemas.microsoft.com/office/drawing/2014/main" id="{1B5721D0-D4F7-6746-9481-B7CAFBB1E345}"/>
              </a:ext>
            </a:extLst>
          </p:cNvPr>
          <p:cNvPicPr>
            <a:picLocks noChangeAspect="1"/>
          </p:cNvPicPr>
          <p:nvPr/>
        </p:nvPicPr>
        <p:blipFill>
          <a:blip r:embed="rId6"/>
          <a:stretch>
            <a:fillRect/>
          </a:stretch>
        </p:blipFill>
        <p:spPr>
          <a:xfrm>
            <a:off x="1518766" y="0"/>
            <a:ext cx="2447034" cy="1178863"/>
          </a:xfrm>
          <a:prstGeom prst="rect">
            <a:avLst/>
          </a:prstGeom>
        </p:spPr>
      </p:pic>
    </p:spTree>
    <p:extLst>
      <p:ext uri="{BB962C8B-B14F-4D97-AF65-F5344CB8AC3E}">
        <p14:creationId xmlns:p14="http://schemas.microsoft.com/office/powerpoint/2010/main" val="34553113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ECB0DD-1879-0341-B9A6-C6388080F7A7}"/>
              </a:ext>
            </a:extLst>
          </p:cNvPr>
          <p:cNvSpPr>
            <a:spLocks noGrp="1"/>
          </p:cNvSpPr>
          <p:nvPr>
            <p:ph type="title"/>
          </p:nvPr>
        </p:nvSpPr>
        <p:spPr/>
        <p:txBody>
          <a:bodyPr>
            <a:normAutofit/>
          </a:bodyPr>
          <a:lstStyle/>
          <a:p>
            <a:r>
              <a:rPr lang="en-US" dirty="0"/>
              <a:t>Sample Questions for Monitoring Student and Family Wellness</a:t>
            </a:r>
          </a:p>
        </p:txBody>
      </p:sp>
      <p:pic>
        <p:nvPicPr>
          <p:cNvPr id="3" name="Picture 2">
            <a:extLst>
              <a:ext uri="{FF2B5EF4-FFF2-40B4-BE49-F238E27FC236}">
                <a16:creationId xmlns:a16="http://schemas.microsoft.com/office/drawing/2014/main" id="{48A1723E-8D68-CF49-95FD-AAA863F0D555}"/>
              </a:ext>
            </a:extLst>
          </p:cNvPr>
          <p:cNvPicPr>
            <a:picLocks noChangeAspect="1"/>
          </p:cNvPicPr>
          <p:nvPr/>
        </p:nvPicPr>
        <p:blipFill>
          <a:blip r:embed="rId3"/>
          <a:stretch>
            <a:fillRect/>
          </a:stretch>
        </p:blipFill>
        <p:spPr>
          <a:xfrm>
            <a:off x="5981678" y="1610137"/>
            <a:ext cx="3929079" cy="5029221"/>
          </a:xfrm>
          <a:prstGeom prst="rect">
            <a:avLst/>
          </a:prstGeom>
        </p:spPr>
      </p:pic>
      <p:sp>
        <p:nvSpPr>
          <p:cNvPr id="2" name="TextBox 1">
            <a:extLst>
              <a:ext uri="{FF2B5EF4-FFF2-40B4-BE49-F238E27FC236}">
                <a16:creationId xmlns:a16="http://schemas.microsoft.com/office/drawing/2014/main" id="{C46131FC-2D0D-2D47-90A2-8D6AB8F9299A}"/>
              </a:ext>
            </a:extLst>
          </p:cNvPr>
          <p:cNvSpPr txBox="1"/>
          <p:nvPr/>
        </p:nvSpPr>
        <p:spPr>
          <a:xfrm>
            <a:off x="2067339" y="2040836"/>
            <a:ext cx="3617844" cy="4708981"/>
          </a:xfrm>
          <a:prstGeom prst="rect">
            <a:avLst/>
          </a:prstGeom>
          <a:noFill/>
        </p:spPr>
        <p:txBody>
          <a:bodyPr wrap="square" rtlCol="0">
            <a:spAutoFit/>
          </a:bodyPr>
          <a:lstStyle/>
          <a:p>
            <a:r>
              <a:rPr lang="en-US" sz="2000" dirty="0"/>
              <a:t>• Identify a few questions for screening and a process (e.g., bi-weekly Google Form check-in) the social-emotional-behavioral needs of </a:t>
            </a:r>
            <a:r>
              <a:rPr lang="en-US" sz="2000" b="1" dirty="0"/>
              <a:t>ALL</a:t>
            </a:r>
            <a:r>
              <a:rPr lang="en-US" sz="2000" dirty="0"/>
              <a:t> students</a:t>
            </a:r>
          </a:p>
          <a:p>
            <a:endParaRPr lang="en-US" sz="2000" dirty="0"/>
          </a:p>
          <a:p>
            <a:r>
              <a:rPr lang="en-US" sz="2000" dirty="0"/>
              <a:t>• Define a process for students identified as needing additional social-emotional-behavioral supports to receive additional check-ins (e.g., daily, bi-weekly check-ins) for </a:t>
            </a:r>
            <a:r>
              <a:rPr lang="en-US" sz="2000" b="1" dirty="0"/>
              <a:t>SOME </a:t>
            </a:r>
            <a:r>
              <a:rPr lang="en-US" sz="2000" dirty="0"/>
              <a:t>students</a:t>
            </a:r>
          </a:p>
        </p:txBody>
      </p:sp>
    </p:spTree>
    <p:extLst>
      <p:ext uri="{BB962C8B-B14F-4D97-AF65-F5344CB8AC3E}">
        <p14:creationId xmlns:p14="http://schemas.microsoft.com/office/powerpoint/2010/main" val="8823830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C142-890D-FE4C-9CD4-F8D82C4EBC17}"/>
              </a:ext>
            </a:extLst>
          </p:cNvPr>
          <p:cNvSpPr>
            <a:spLocks noGrp="1"/>
          </p:cNvSpPr>
          <p:nvPr>
            <p:ph type="title"/>
          </p:nvPr>
        </p:nvSpPr>
        <p:spPr>
          <a:xfrm>
            <a:off x="512494" y="238516"/>
            <a:ext cx="10515600" cy="1325563"/>
          </a:xfrm>
        </p:spPr>
        <p:txBody>
          <a:bodyPr>
            <a:normAutofit fontScale="90000"/>
          </a:bodyPr>
          <a:lstStyle/>
          <a:p>
            <a:r>
              <a:rPr lang="en-US" b="1" dirty="0"/>
              <a:t>ONE TAKE-AWAY</a:t>
            </a:r>
          </a:p>
        </p:txBody>
      </p:sp>
      <p:pic>
        <p:nvPicPr>
          <p:cNvPr id="5" name="Content Placeholder 4">
            <a:extLst>
              <a:ext uri="{FF2B5EF4-FFF2-40B4-BE49-F238E27FC236}">
                <a16:creationId xmlns:a16="http://schemas.microsoft.com/office/drawing/2014/main" id="{2AA328AC-81AE-6145-B0FB-AF922A050815}"/>
              </a:ext>
            </a:extLst>
          </p:cNvPr>
          <p:cNvPicPr>
            <a:picLocks noGrp="1" noChangeAspect="1"/>
          </p:cNvPicPr>
          <p:nvPr>
            <p:ph idx="1"/>
          </p:nvPr>
        </p:nvPicPr>
        <p:blipFill>
          <a:blip r:embed="rId3"/>
          <a:stretch>
            <a:fillRect/>
          </a:stretch>
        </p:blipFill>
        <p:spPr>
          <a:xfrm>
            <a:off x="1729822" y="1859500"/>
            <a:ext cx="8732356" cy="5143717"/>
          </a:xfrm>
        </p:spPr>
      </p:pic>
    </p:spTree>
    <p:extLst>
      <p:ext uri="{BB962C8B-B14F-4D97-AF65-F5344CB8AC3E}">
        <p14:creationId xmlns:p14="http://schemas.microsoft.com/office/powerpoint/2010/main" val="21320310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49173" y="3009790"/>
            <a:ext cx="6795220" cy="838419"/>
          </a:xfrm>
        </p:spPr>
        <p:txBody>
          <a:bodyPr>
            <a:noAutofit/>
          </a:bodyPr>
          <a:lstStyle/>
          <a:p>
            <a:r>
              <a:rPr lang="en-US" sz="6600" b="1" dirty="0">
                <a:solidFill>
                  <a:schemeClr val="accent2"/>
                </a:solidFill>
              </a:rPr>
              <a:t>+SKILL DEVELOPMENT</a:t>
            </a:r>
          </a:p>
        </p:txBody>
      </p:sp>
    </p:spTree>
    <p:extLst>
      <p:ext uri="{BB962C8B-B14F-4D97-AF65-F5344CB8AC3E}">
        <p14:creationId xmlns:p14="http://schemas.microsoft.com/office/powerpoint/2010/main" val="32255031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00D5D0"/>
      </a:dk2>
      <a:lt2>
        <a:srgbClr val="00D5D0"/>
      </a:lt2>
      <a:accent1>
        <a:srgbClr val="00D5D0"/>
      </a:accent1>
      <a:accent2>
        <a:srgbClr val="1B376E"/>
      </a:accent2>
      <a:accent3>
        <a:srgbClr val="00D5D0"/>
      </a:accent3>
      <a:accent4>
        <a:srgbClr val="C65E5E"/>
      </a:accent4>
      <a:accent5>
        <a:srgbClr val="000000"/>
      </a:accent5>
      <a:accent6>
        <a:srgbClr val="000000"/>
      </a:accent6>
      <a:hlink>
        <a:srgbClr val="62B4C6"/>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3659E86E7D92409061AC413FA64B7A" ma:contentTypeVersion="11" ma:contentTypeDescription="Create a new document." ma:contentTypeScope="" ma:versionID="46796ec856fdc32232205b76ee9340dd">
  <xsd:schema xmlns:xsd="http://www.w3.org/2001/XMLSchema" xmlns:xs="http://www.w3.org/2001/XMLSchema" xmlns:p="http://schemas.microsoft.com/office/2006/metadata/properties" xmlns:ns3="a7803ce1-9261-426e-8abe-b91a1ab87771" xmlns:ns4="34d57c21-35f6-4315-962e-5a034c38b4fe" targetNamespace="http://schemas.microsoft.com/office/2006/metadata/properties" ma:root="true" ma:fieldsID="ed365c5a5cacd916be420ddcf4d73f01" ns3:_="" ns4:_="">
    <xsd:import namespace="a7803ce1-9261-426e-8abe-b91a1ab87771"/>
    <xsd:import namespace="34d57c21-35f6-4315-962e-5a034c38b4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03ce1-9261-426e-8abe-b91a1ab8777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d57c21-35f6-4315-962e-5a034c38b4f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2CD208-23A0-41A7-85F5-0A54FBFA8AE5}">
  <ds:schemaRefs>
    <ds:schemaRef ds:uri="http://schemas.microsoft.com/office/2006/metadata/properties"/>
    <ds:schemaRef ds:uri="http://schemas.microsoft.com/office/infopath/2007/PartnerControls"/>
    <ds:schemaRef ds:uri="http://purl.org/dc/elements/1.1/"/>
    <ds:schemaRef ds:uri="34d57c21-35f6-4315-962e-5a034c38b4fe"/>
    <ds:schemaRef ds:uri="http://purl.org/dc/terms/"/>
    <ds:schemaRef ds:uri="http://www.w3.org/XML/1998/namespace"/>
    <ds:schemaRef ds:uri="http://schemas.microsoft.com/office/2006/documentManagement/types"/>
    <ds:schemaRef ds:uri="http://schemas.openxmlformats.org/package/2006/metadata/core-properties"/>
    <ds:schemaRef ds:uri="a7803ce1-9261-426e-8abe-b91a1ab87771"/>
    <ds:schemaRef ds:uri="http://purl.org/dc/dcmitype/"/>
  </ds:schemaRefs>
</ds:datastoreItem>
</file>

<file path=customXml/itemProps2.xml><?xml version="1.0" encoding="utf-8"?>
<ds:datastoreItem xmlns:ds="http://schemas.openxmlformats.org/officeDocument/2006/customXml" ds:itemID="{D7025967-49C0-4D1B-B96F-58B96E3501AD}">
  <ds:schemaRefs>
    <ds:schemaRef ds:uri="http://schemas.microsoft.com/sharepoint/v3/contenttype/forms"/>
  </ds:schemaRefs>
</ds:datastoreItem>
</file>

<file path=customXml/itemProps3.xml><?xml version="1.0" encoding="utf-8"?>
<ds:datastoreItem xmlns:ds="http://schemas.openxmlformats.org/officeDocument/2006/customXml" ds:itemID="{BD6B4902-7568-48CC-8E68-3335CA247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03ce1-9261-426e-8abe-b91a1ab87771"/>
    <ds:schemaRef ds:uri="34d57c21-35f6-4315-962e-5a034c38b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11631</TotalTime>
  <Words>11534</Words>
  <Application>Microsoft Office PowerPoint</Application>
  <PresentationFormat>Widescreen</PresentationFormat>
  <Paragraphs>1339</Paragraphs>
  <Slides>142</Slides>
  <Notes>142</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142</vt:i4>
      </vt:variant>
    </vt:vector>
  </HeadingPairs>
  <TitlesOfParts>
    <vt:vector size="158" baseType="lpstr">
      <vt:lpstr>Arial</vt:lpstr>
      <vt:lpstr>Calibri</vt:lpstr>
      <vt:lpstr>Calisto MT</vt:lpstr>
      <vt:lpstr>Century Gothic</vt:lpstr>
      <vt:lpstr>Charter Black</vt:lpstr>
      <vt:lpstr>Georgia</vt:lpstr>
      <vt:lpstr>Noto Sans Symbols</vt:lpstr>
      <vt:lpstr>Questrial</vt:lpstr>
      <vt:lpstr>roboto</vt:lpstr>
      <vt:lpstr>Times New Roman</vt:lpstr>
      <vt:lpstr>Tw Cen MT</vt:lpstr>
      <vt:lpstr>Twentieth Century</vt:lpstr>
      <vt:lpstr>Wingdings</vt:lpstr>
      <vt:lpstr>Wingdings 2</vt:lpstr>
      <vt:lpstr>Office Theme</vt:lpstr>
      <vt:lpstr>Quotable</vt:lpstr>
      <vt:lpstr>PowerPoint Presentation</vt:lpstr>
      <vt:lpstr>PowerPoint Presentation</vt:lpstr>
      <vt:lpstr>For  Your Consideration</vt:lpstr>
      <vt:lpstr>INTRODUCTIONS GETTING STARTED</vt:lpstr>
      <vt:lpstr>POLL</vt:lpstr>
      <vt:lpstr>POLL</vt:lpstr>
      <vt:lpstr>Teens learn best in environments </vt:lpstr>
      <vt:lpstr>PowerPoint Presentation</vt:lpstr>
      <vt:lpstr>PowerPoint Presentation</vt:lpstr>
      <vt:lpstr>ALL ROADS LEAD BACK TO</vt:lpstr>
      <vt:lpstr>PowerPoint Presentation</vt:lpstr>
      <vt:lpstr>FOUNDATION  UNDERSTANDING THE IMPACT OF STRESS &amp; TRAUMA ON THE BRAIN</vt:lpstr>
      <vt:lpstr>THE FRAMEWORK PBIS AT THE BUILIDNG LEVEL &amp; IN THE CLASSROOM</vt:lpstr>
      <vt:lpstr>THE WALLS STRATEGIES &amp; PRACTICES </vt:lpstr>
      <vt:lpstr>FASTENERS &amp; JOINERS RELATIONSHIPS</vt:lpstr>
      <vt:lpstr>OBJECTIVES</vt:lpstr>
      <vt:lpstr>FOUNDATION UNDERSTANDING THE BRAIN, STRESS &amp; TRAUMA</vt:lpstr>
      <vt:lpstr>Bottom-Up Development</vt:lpstr>
      <vt:lpstr>A little about the brain…</vt:lpstr>
      <vt:lpstr>A little more about the brain…</vt:lpstr>
      <vt:lpstr>Lower Brain:  Involuntary More REACTIVE than reflective </vt:lpstr>
      <vt:lpstr>Switch activates the downstairs brain when…</vt:lpstr>
      <vt:lpstr>Upper Brain:  Voluntary More REFLECTIVE than reactive</vt:lpstr>
      <vt:lpstr>Switch activates the upstairs brain when…  …</vt:lpstr>
      <vt:lpstr>Imagine you are sitting in a beautiful meadow eating a delicious gourmet meal of cheese, French bread and chocolate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National Childhood  Traumatic Stress Network (NCTSN)  </vt:lpstr>
      <vt:lpstr>PowerPoint Presentation</vt:lpstr>
      <vt:lpstr>What we are really talking about?</vt:lpstr>
      <vt:lpstr>PowerPoint Presentation</vt:lpstr>
      <vt:lpstr>ALWAYS ON GUARD</vt:lpstr>
      <vt:lpstr>Study Findings Source:  Adverse Childhood Experiences (ACE) Study.  Information available at:  http://www.cdc.gov/ace/index.htm  </vt:lpstr>
      <vt:lpstr>ACES Impact Learning</vt:lpstr>
      <vt:lpstr>PowerPoint Presentation</vt:lpstr>
      <vt:lpstr>Key Messages on ACEs </vt:lpstr>
      <vt:lpstr>WHO IS THE MOST STRESSED?</vt:lpstr>
      <vt:lpstr>DURING STATES OF STRESS STUDENTS ARE LIKELY TO…</vt:lpstr>
      <vt:lpstr>Under the Surface Video</vt:lpstr>
      <vt:lpstr>QUIET REFLECTION</vt:lpstr>
      <vt:lpstr>CHANGES TO BRAIN STRUCTURE </vt:lpstr>
      <vt:lpstr>PREVALENCE IN ADOLESCENT BRAINS </vt:lpstr>
      <vt:lpstr>TRAUMA IS LINKED </vt:lpstr>
      <vt:lpstr>TRAUMA IS LINKED TO CHALLENGES…</vt:lpstr>
      <vt:lpstr>TRAUMA IS LINKED TO BEHAVIORALLY</vt:lpstr>
      <vt:lpstr>OBJECTIVES</vt:lpstr>
      <vt:lpstr>ONE TAKE-AWAY</vt:lpstr>
      <vt:lpstr>JOINERS &amp; FASTENERS RELATIONSHIPS Identify one way that relationships are connected to having a trauma-informed classroom. </vt:lpstr>
      <vt:lpstr>Common Area Observations - % of Time</vt:lpstr>
      <vt:lpstr>WHY RELATIONSHIPS?</vt:lpstr>
      <vt:lpstr>Modified Greetings</vt:lpstr>
      <vt:lpstr>VIRTUAL CIRCLES  Teachers &amp; Students</vt:lpstr>
      <vt:lpstr>APPRECIATION, APOLOGY, AHA</vt:lpstr>
      <vt:lpstr>ONE OF THE BEST WAYS TO BUILD RELATIONSHIPS</vt:lpstr>
      <vt:lpstr>OBJECTIVES</vt:lpstr>
      <vt:lpstr>WHAT IS A STRATEGY THAT YOU INTENTIONALLY USE TO BUILD RELATIONSHIPS</vt:lpstr>
      <vt:lpstr>         FRAMEWORK PBIS Know one way PBIS and being trauma-informed overlap  </vt:lpstr>
      <vt:lpstr>Positive Behavioral Interventions &amp; Supports (PBIS) is… </vt:lpstr>
      <vt:lpstr>PowerPoint Presentation</vt:lpstr>
      <vt:lpstr>Three-tiered Continuum of Evidence-based Practices</vt:lpstr>
      <vt:lpstr>The Pieces of Tier 1 Implementation</vt:lpstr>
      <vt:lpstr>QUIET REFLECTION</vt:lpstr>
      <vt:lpstr>PowerPoint Presentation</vt:lpstr>
      <vt:lpstr>Purpose of PBIS</vt:lpstr>
      <vt:lpstr>How SW-PBS is Trauma Informed</vt:lpstr>
      <vt:lpstr>OBJECTIVES</vt:lpstr>
      <vt:lpstr> THE WALLS CLASSROOM PRACTICES &amp; STRATEGIES  Know one practice/strategy that will help contribute to a trauma informed classroom. </vt:lpstr>
      <vt:lpstr>PowerPoint Presentation</vt:lpstr>
      <vt:lpstr>CROSSWALK</vt:lpstr>
      <vt:lpstr>CLASSROOM PRACTICES  RESOURCE MAP</vt:lpstr>
      <vt:lpstr>When you walk into work everyday what makes you feel safe (and comfortable) </vt:lpstr>
      <vt:lpstr>When you walk into work everyday what makes you NOT feel safe (and comfortable) </vt:lpstr>
      <vt:lpstr> SAFE CONSISTENT &amp;  PREDICTABLE</vt:lpstr>
      <vt:lpstr>The Pieces of Tier 1 Implementation</vt:lpstr>
      <vt:lpstr>Consistency with our language</vt:lpstr>
      <vt:lpstr>Example of school teaching matrix updated for hybrid learning </vt:lpstr>
      <vt:lpstr>PowerPoint Presentation</vt:lpstr>
      <vt:lpstr>Sample  Home and Community Matrix</vt:lpstr>
      <vt:lpstr>PBIS Lesson Plan – Mask Wearing</vt:lpstr>
      <vt:lpstr>Teaching Skills</vt:lpstr>
      <vt:lpstr>Embed into Daily Curriculum</vt:lpstr>
      <vt:lpstr>Continuum of Strategies </vt:lpstr>
      <vt:lpstr>PowerPoint Presentation</vt:lpstr>
      <vt:lpstr>PowerPoint Presentation</vt:lpstr>
      <vt:lpstr>How to Acknowledge</vt:lpstr>
      <vt:lpstr>Physical and Digital Versions</vt:lpstr>
      <vt:lpstr>Group Contingency Examples</vt:lpstr>
      <vt:lpstr>Sample Questions for Monitoring Student and Family Wellness</vt:lpstr>
      <vt:lpstr>ONE TAKE-AWAY</vt:lpstr>
      <vt:lpstr>+SKILL DEVELOPMENT</vt:lpstr>
      <vt:lpstr>THREE SPECIFIC SKILL SETS…</vt:lpstr>
      <vt:lpstr>THIS IS DOABLE…</vt:lpstr>
      <vt:lpstr>REMEMBER…</vt:lpstr>
      <vt:lpstr>C’MON!  THIS IS HIGH SCHOOL…</vt:lpstr>
      <vt:lpstr>BEST PREDICTORS OF COLLEGE SUCCESS </vt:lpstr>
      <vt:lpstr>WE NEVER STOP LEARNING</vt:lpstr>
      <vt:lpstr>SKILLS YOUTH NEED</vt:lpstr>
      <vt:lpstr>OBJECTIVES</vt:lpstr>
      <vt:lpstr>PowerPoint Presentation</vt:lpstr>
      <vt:lpstr>OBJECTIVES</vt:lpstr>
      <vt:lpstr>IN CHAT  1 TAKE-AWAY</vt:lpstr>
      <vt:lpstr>PowerPoint Presentation</vt:lpstr>
      <vt:lpstr>RESOURCES</vt:lpstr>
      <vt:lpstr>PowerPoint Presentation</vt:lpstr>
      <vt:lpstr>NATIONAL CHILDHOOD TRAUMATIC STRESS NETWORK</vt:lpstr>
      <vt:lpstr>PowerPoint Presentation</vt:lpstr>
      <vt:lpstr>PowerPoint Presentation</vt:lpstr>
      <vt:lpstr>PowerPoint Presentation</vt:lpstr>
      <vt:lpstr>PowerPoint Presentation</vt:lpstr>
      <vt:lpstr>PowerPoint Presentation</vt:lpstr>
      <vt:lpstr>ADDITIONAL SOURCES</vt:lpstr>
      <vt:lpstr>ADDITIONAL SOURCES</vt:lpstr>
      <vt:lpstr>REMOTE CONSIDERATIONS</vt:lpstr>
      <vt:lpstr>PowerPoint Presentation</vt:lpstr>
      <vt:lpstr>PowerPoint Presentation</vt:lpstr>
      <vt:lpstr>PowerPoint Presentation</vt:lpstr>
      <vt:lpstr>PowerPoint Presentation</vt:lpstr>
      <vt:lpstr>Regulation Strategies </vt:lpstr>
      <vt:lpstr>Regulation Strategy  Focused Attention Practices</vt:lpstr>
      <vt:lpstr>Regulation Strategy Focused Attention Examples</vt:lpstr>
      <vt:lpstr>Regulation Strategy Place &amp; Signal</vt:lpstr>
      <vt:lpstr>Regulation Strategy Belly Breathing</vt:lpstr>
      <vt:lpstr>Regulation Strategy Deep Dive Breaks</vt:lpstr>
      <vt:lpstr>Regulation Strategy Feeling My Feet Activity</vt:lpstr>
      <vt:lpstr> Regulation Strategy FIVE THINGS</vt:lpstr>
      <vt:lpstr>Regulation Strategy Brain Intervals</vt:lpstr>
      <vt:lpstr>Self-awareness strategies</vt:lpstr>
      <vt:lpstr>Self-Awareness Strategies</vt:lpstr>
      <vt:lpstr>Relationship Strategies</vt:lpstr>
      <vt:lpstr>Relationship Strategies Morning Meetings &amp; Community Circles</vt:lpstr>
      <vt:lpstr>Relationship Strategies Holistic View of Students</vt:lpstr>
      <vt:lpstr>Relationship Strategies Student &amp; Family Surveys</vt:lpstr>
      <vt:lpstr>Relationship Strategies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Cristy Clouse</dc:creator>
  <cp:lastModifiedBy>Cristy Clouse</cp:lastModifiedBy>
  <cp:revision>113</cp:revision>
  <cp:lastPrinted>2021-01-14T01:08:42Z</cp:lastPrinted>
  <dcterms:created xsi:type="dcterms:W3CDTF">2020-11-02T04:56:48Z</dcterms:created>
  <dcterms:modified xsi:type="dcterms:W3CDTF">2021-01-14T04:39:02Z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0x010100753659E86E7D92409061AC413FA64B7A</vt:lpwstr>
  </property>
</Properties>
</file>